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89" r:id="rId2"/>
    <p:sldId id="292" r:id="rId3"/>
    <p:sldId id="293" r:id="rId4"/>
    <p:sldId id="294" r:id="rId5"/>
    <p:sldId id="259" r:id="rId6"/>
    <p:sldId id="269" r:id="rId7"/>
    <p:sldId id="288" r:id="rId8"/>
    <p:sldId id="271" r:id="rId9"/>
    <p:sldId id="272" r:id="rId10"/>
    <p:sldId id="273" r:id="rId11"/>
    <p:sldId id="274" r:id="rId12"/>
    <p:sldId id="275" r:id="rId13"/>
    <p:sldId id="285" r:id="rId14"/>
    <p:sldId id="290" r:id="rId15"/>
    <p:sldId id="295" r:id="rId16"/>
  </p:sldIdLst>
  <p:sldSz cx="10693400" cy="7561263"/>
  <p:notesSz cx="6797675" cy="9926638"/>
  <p:defaultTex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4C19"/>
    <a:srgbClr val="0071B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7" autoAdjust="0"/>
    <p:restoredTop sz="87327" autoAdjust="0"/>
  </p:normalViewPr>
  <p:slideViewPr>
    <p:cSldViewPr showGuides="1">
      <p:cViewPr>
        <p:scale>
          <a:sx n="66" d="100"/>
          <a:sy n="66" d="100"/>
        </p:scale>
        <p:origin x="-1902" y="-558"/>
      </p:cViewPr>
      <p:guideLst>
        <p:guide orient="horz" pos="4468"/>
        <p:guide orient="horz" pos="1270"/>
        <p:guide pos="3368"/>
        <p:guide pos="284"/>
        <p:guide pos="6452"/>
      </p:guideLst>
    </p:cSldViewPr>
  </p:slideViewPr>
  <p:outlineViewPr>
    <p:cViewPr>
      <p:scale>
        <a:sx n="33" d="100"/>
        <a:sy n="33" d="100"/>
      </p:scale>
      <p:origin x="53" y="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75" d="100"/>
          <a:sy n="75" d="100"/>
        </p:scale>
        <p:origin x="-3354"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29C2167-CFE2-4B42-BB81-A53CFF711F49}" type="datetimeFigureOut">
              <a:rPr lang="de-DE" smtClean="0"/>
              <a:pPr/>
              <a:t>14.11.2018</a:t>
            </a:fld>
            <a:endParaRPr lang="de-DE"/>
          </a:p>
        </p:txBody>
      </p:sp>
      <p:sp>
        <p:nvSpPr>
          <p:cNvPr id="4" name="Folienbildplatzhalter 3"/>
          <p:cNvSpPr>
            <a:spLocks noGrp="1" noRot="1" noChangeAspect="1"/>
          </p:cNvSpPr>
          <p:nvPr>
            <p:ph type="sldImg" idx="2"/>
          </p:nvPr>
        </p:nvSpPr>
        <p:spPr>
          <a:xfrm>
            <a:off x="766763" y="744538"/>
            <a:ext cx="526415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EEF9CBC-78C7-486E-BF0B-1A6F68145D39}" type="slidenum">
              <a:rPr lang="de-DE" smtClean="0"/>
              <a:pPr/>
              <a:t>‹Nr.›</a:t>
            </a:fld>
            <a:endParaRPr lang="de-DE"/>
          </a:p>
        </p:txBody>
      </p:sp>
    </p:spTree>
    <p:extLst>
      <p:ext uri="{BB962C8B-B14F-4D97-AF65-F5344CB8AC3E}">
        <p14:creationId xmlns:p14="http://schemas.microsoft.com/office/powerpoint/2010/main" val="2047647915"/>
      </p:ext>
    </p:extLst>
  </p:cSld>
  <p:clrMap bg1="lt1" tx1="dk1" bg2="lt2" tx2="dk2" accent1="accent1" accent2="accent2" accent3="accent3" accent4="accent4" accent5="accent5" accent6="accent6" hlink="hlink" folHlink="folHlink"/>
  <p:notesStyle>
    <a:lvl1pPr marL="0" algn="l" defTabSz="1043056" rtl="0" eaLnBrk="1" latinLnBrk="0" hangingPunct="1">
      <a:defRPr sz="1400" kern="1200">
        <a:solidFill>
          <a:schemeClr val="tx1"/>
        </a:solidFill>
        <a:latin typeface="+mn-lt"/>
        <a:ea typeface="+mn-ea"/>
        <a:cs typeface="+mn-cs"/>
      </a:defRPr>
    </a:lvl1pPr>
    <a:lvl2pPr marL="521528" algn="l" defTabSz="1043056" rtl="0" eaLnBrk="1" latinLnBrk="0" hangingPunct="1">
      <a:defRPr sz="1400" kern="1200">
        <a:solidFill>
          <a:schemeClr val="tx1"/>
        </a:solidFill>
        <a:latin typeface="+mn-lt"/>
        <a:ea typeface="+mn-ea"/>
        <a:cs typeface="+mn-cs"/>
      </a:defRPr>
    </a:lvl2pPr>
    <a:lvl3pPr marL="1043056" algn="l" defTabSz="1043056" rtl="0" eaLnBrk="1" latinLnBrk="0" hangingPunct="1">
      <a:defRPr sz="1400" kern="1200">
        <a:solidFill>
          <a:schemeClr val="tx1"/>
        </a:solidFill>
        <a:latin typeface="+mn-lt"/>
        <a:ea typeface="+mn-ea"/>
        <a:cs typeface="+mn-cs"/>
      </a:defRPr>
    </a:lvl3pPr>
    <a:lvl4pPr marL="1564584" algn="l" defTabSz="1043056" rtl="0" eaLnBrk="1" latinLnBrk="0" hangingPunct="1">
      <a:defRPr sz="1400" kern="1200">
        <a:solidFill>
          <a:schemeClr val="tx1"/>
        </a:solidFill>
        <a:latin typeface="+mn-lt"/>
        <a:ea typeface="+mn-ea"/>
        <a:cs typeface="+mn-cs"/>
      </a:defRPr>
    </a:lvl4pPr>
    <a:lvl5pPr marL="2086112" algn="l" defTabSz="1043056" rtl="0" eaLnBrk="1" latinLnBrk="0" hangingPunct="1">
      <a:defRPr sz="1400" kern="1200">
        <a:solidFill>
          <a:schemeClr val="tx1"/>
        </a:solidFill>
        <a:latin typeface="+mn-lt"/>
        <a:ea typeface="+mn-ea"/>
        <a:cs typeface="+mn-cs"/>
      </a:defRPr>
    </a:lvl5pPr>
    <a:lvl6pPr marL="2607640" algn="l" defTabSz="1043056" rtl="0" eaLnBrk="1" latinLnBrk="0" hangingPunct="1">
      <a:defRPr sz="1400" kern="1200">
        <a:solidFill>
          <a:schemeClr val="tx1"/>
        </a:solidFill>
        <a:latin typeface="+mn-lt"/>
        <a:ea typeface="+mn-ea"/>
        <a:cs typeface="+mn-cs"/>
      </a:defRPr>
    </a:lvl6pPr>
    <a:lvl7pPr marL="3129168" algn="l" defTabSz="1043056" rtl="0" eaLnBrk="1" latinLnBrk="0" hangingPunct="1">
      <a:defRPr sz="1400" kern="1200">
        <a:solidFill>
          <a:schemeClr val="tx1"/>
        </a:solidFill>
        <a:latin typeface="+mn-lt"/>
        <a:ea typeface="+mn-ea"/>
        <a:cs typeface="+mn-cs"/>
      </a:defRPr>
    </a:lvl7pPr>
    <a:lvl8pPr marL="3650696" algn="l" defTabSz="1043056" rtl="0" eaLnBrk="1" latinLnBrk="0" hangingPunct="1">
      <a:defRPr sz="1400" kern="1200">
        <a:solidFill>
          <a:schemeClr val="tx1"/>
        </a:solidFill>
        <a:latin typeface="+mn-lt"/>
        <a:ea typeface="+mn-ea"/>
        <a:cs typeface="+mn-cs"/>
      </a:defRPr>
    </a:lvl8pPr>
    <a:lvl9pPr marL="4172224" algn="l" defTabSz="104305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FEEF9CBC-78C7-486E-BF0B-1A6F68145D39}" type="slidenum">
              <a:rPr lang="de-DE" smtClean="0"/>
              <a:pPr/>
              <a:t>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FEEF9CBC-78C7-486E-BF0B-1A6F68145D39}" type="slidenum">
              <a:rPr lang="de-DE" smtClean="0"/>
              <a:pPr/>
              <a:t>5</a:t>
            </a:fld>
            <a:endParaRPr lang="de-DE"/>
          </a:p>
        </p:txBody>
      </p:sp>
    </p:spTree>
    <p:extLst>
      <p:ext uri="{BB962C8B-B14F-4D97-AF65-F5344CB8AC3E}">
        <p14:creationId xmlns:p14="http://schemas.microsoft.com/office/powerpoint/2010/main" val="1192180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FEEF9CBC-78C7-486E-BF0B-1A6F68145D39}" type="slidenum">
              <a:rPr lang="de-DE" smtClean="0"/>
              <a:pPr/>
              <a:t>7</a:t>
            </a:fld>
            <a:endParaRPr lang="de-DE"/>
          </a:p>
        </p:txBody>
      </p:sp>
    </p:spTree>
    <p:extLst>
      <p:ext uri="{BB962C8B-B14F-4D97-AF65-F5344CB8AC3E}">
        <p14:creationId xmlns:p14="http://schemas.microsoft.com/office/powerpoint/2010/main" val="2915760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latin typeface="Arial" pitchFamily="34" charset="0"/>
                <a:cs typeface="Arial" pitchFamily="34" charset="0"/>
              </a:rPr>
              <a:t>... Based on the assumption that only a direct, subjective hands-on experience allows for effective and meaningful learning.</a:t>
            </a:r>
            <a:endParaRPr lang="de-DE" dirty="0" smtClean="0">
              <a:latin typeface="Arial" pitchFamily="34" charset="0"/>
              <a:cs typeface="Arial" pitchFamily="34" charset="0"/>
            </a:endParaRPr>
          </a:p>
          <a:p>
            <a:r>
              <a:rPr lang="en-US" dirty="0" smtClean="0">
                <a:latin typeface="Arial" pitchFamily="34" charset="0"/>
                <a:cs typeface="Arial" pitchFamily="34" charset="0"/>
              </a:rPr>
              <a:t>Learning is thus preceded by concrete experience outside an artificial learning environment.</a:t>
            </a:r>
            <a:endParaRPr lang="de-DE" dirty="0" smtClean="0">
              <a:latin typeface="Arial" pitchFamily="34" charset="0"/>
              <a:cs typeface="Arial" pitchFamily="34" charset="0"/>
            </a:endParaRPr>
          </a:p>
          <a:p>
            <a:endParaRPr lang="de-DE" dirty="0" smtClean="0">
              <a:latin typeface="Arial" pitchFamily="34" charset="0"/>
              <a:cs typeface="Arial" pitchFamily="34" charset="0"/>
            </a:endParaRPr>
          </a:p>
          <a:p>
            <a:r>
              <a:rPr lang="de-DE" dirty="0" smtClean="0">
                <a:latin typeface="Arial" pitchFamily="34" charset="0"/>
                <a:cs typeface="Arial" pitchFamily="34" charset="0"/>
              </a:rPr>
              <a:t>…basiert auf der Annahme, dass erst eine unmittelbare, praktische Erfahrung mit dem Lerngegenstand effektives, sinnstiftendes Lernen ermöglicht </a:t>
            </a:r>
          </a:p>
          <a:p>
            <a:r>
              <a:rPr lang="de-DE" dirty="0" smtClean="0">
                <a:latin typeface="Arial" pitchFamily="34" charset="0"/>
                <a:cs typeface="Arial" pitchFamily="34" charset="0"/>
              </a:rPr>
              <a:t>Lernen setzt demnach eine konkrete Erfahrung außerhalb künstlicher Lernumgebungen voraus</a:t>
            </a:r>
          </a:p>
        </p:txBody>
      </p:sp>
      <p:sp>
        <p:nvSpPr>
          <p:cNvPr id="4" name="Foliennummernplatzhalter 3"/>
          <p:cNvSpPr>
            <a:spLocks noGrp="1"/>
          </p:cNvSpPr>
          <p:nvPr>
            <p:ph type="sldNum" sz="quarter" idx="10"/>
          </p:nvPr>
        </p:nvSpPr>
        <p:spPr/>
        <p:txBody>
          <a:bodyPr/>
          <a:lstStyle/>
          <a:p>
            <a:fld id="{FEEF9CBC-78C7-486E-BF0B-1A6F68145D39}" type="slidenum">
              <a:rPr lang="de-DE" smtClean="0"/>
              <a:pPr/>
              <a:t>13</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GB" dirty="0" smtClean="0">
                <a:latin typeface="Gotham Book"/>
                <a:cs typeface="Arial" pitchFamily="34" charset="0"/>
              </a:rPr>
              <a:t>After the model of Kolb experiences and new knowledge are included into the phases “concrete experiences” and “active experimentation”  of the 4-Phase cycle. </a:t>
            </a:r>
            <a:br>
              <a:rPr lang="en-GB" dirty="0" smtClean="0">
                <a:latin typeface="Gotham Book"/>
                <a:cs typeface="Arial" pitchFamily="34" charset="0"/>
              </a:rPr>
            </a:br>
            <a:r>
              <a:rPr lang="en-GB" dirty="0" smtClean="0">
                <a:latin typeface="Gotham Book"/>
                <a:cs typeface="Arial" pitchFamily="34" charset="0"/>
              </a:rPr>
              <a:t>To transform these experiences in to meaningful conclusions, learners have to rethink these experiences in to the phase of “reflection and observation”. Hence they deduct in the phase “abstract conceptualisation” a meaning. This knew knowledge can be used in the phase “active experimentation” .</a:t>
            </a:r>
          </a:p>
          <a:p>
            <a:endParaRPr lang="en-GB" dirty="0" smtClean="0">
              <a:latin typeface="Gotham Book"/>
              <a:cs typeface="Arial" pitchFamily="34" charset="0"/>
            </a:endParaRPr>
          </a:p>
          <a:p>
            <a:r>
              <a:rPr lang="en-GB" dirty="0" smtClean="0">
                <a:latin typeface="Gotham Book"/>
                <a:cs typeface="Arial" pitchFamily="34" charset="0"/>
              </a:rPr>
              <a:t>Ideally the learning cycle is repeated </a:t>
            </a:r>
            <a:r>
              <a:rPr lang="en-GB" dirty="0" err="1" smtClean="0">
                <a:latin typeface="Gotham Book"/>
                <a:cs typeface="Arial" pitchFamily="34" charset="0"/>
              </a:rPr>
              <a:t>sprially</a:t>
            </a:r>
            <a:r>
              <a:rPr lang="en-GB" dirty="0" smtClean="0">
                <a:latin typeface="Gotham Book"/>
                <a:cs typeface="Arial" pitchFamily="34" charset="0"/>
              </a:rPr>
              <a:t> to the next higher level.</a:t>
            </a:r>
          </a:p>
          <a:p>
            <a:r>
              <a:rPr lang="en-GB" dirty="0" smtClean="0">
                <a:latin typeface="Gotham Book"/>
                <a:cs typeface="Arial" pitchFamily="34" charset="0"/>
              </a:rPr>
              <a:t>The cycle can be started at any point. </a:t>
            </a:r>
            <a:br>
              <a:rPr lang="en-GB" dirty="0" smtClean="0">
                <a:latin typeface="Gotham Book"/>
                <a:cs typeface="Arial" pitchFamily="34" charset="0"/>
              </a:rPr>
            </a:br>
            <a:r>
              <a:rPr lang="en-GB" dirty="0" smtClean="0">
                <a:latin typeface="Gotham Book"/>
                <a:cs typeface="Arial" pitchFamily="34" charset="0"/>
              </a:rPr>
              <a:t>From those 4 Phases there can be deducted different learning styles. </a:t>
            </a:r>
          </a:p>
          <a:p>
            <a:endParaRPr lang="en-GB" dirty="0" smtClean="0">
              <a:latin typeface="Gotham Book"/>
              <a:cs typeface="Arial" pitchFamily="34" charset="0"/>
            </a:endParaRPr>
          </a:p>
          <a:p>
            <a:r>
              <a:rPr lang="en-GB" dirty="0" smtClean="0">
                <a:latin typeface="Gotham Book"/>
                <a:cs typeface="Arial" pitchFamily="34" charset="0"/>
              </a:rPr>
              <a:t>The Research of Lee </a:t>
            </a:r>
            <a:r>
              <a:rPr lang="en-GB" dirty="0" err="1" smtClean="0">
                <a:latin typeface="Gotham Book"/>
                <a:cs typeface="Arial" pitchFamily="34" charset="0"/>
              </a:rPr>
              <a:t>Knefelcamp</a:t>
            </a:r>
            <a:r>
              <a:rPr lang="en-GB" dirty="0" smtClean="0">
                <a:latin typeface="Gotham Book"/>
                <a:cs typeface="Arial" pitchFamily="34" charset="0"/>
              </a:rPr>
              <a:t>, Columbia University, found out that six months after an event only 20% of the learned is still present if only the first step in the learning cycle is made. </a:t>
            </a:r>
            <a:br>
              <a:rPr lang="en-GB" dirty="0" smtClean="0">
                <a:latin typeface="Gotham Book"/>
                <a:cs typeface="Arial" pitchFamily="34" charset="0"/>
              </a:rPr>
            </a:br>
            <a:r>
              <a:rPr lang="en-GB" dirty="0" smtClean="0">
                <a:latin typeface="Gotham Book"/>
                <a:cs typeface="Arial" pitchFamily="34" charset="0"/>
              </a:rPr>
              <a:t>40% with additionally reflection.</a:t>
            </a:r>
            <a:br>
              <a:rPr lang="en-GB" dirty="0" smtClean="0">
                <a:latin typeface="Gotham Book"/>
                <a:cs typeface="Arial" pitchFamily="34" charset="0"/>
              </a:rPr>
            </a:br>
            <a:r>
              <a:rPr lang="en-GB" dirty="0" smtClean="0">
                <a:latin typeface="Gotham Book"/>
                <a:cs typeface="Arial" pitchFamily="34" charset="0"/>
              </a:rPr>
              <a:t>70% if abstract concepts were build </a:t>
            </a:r>
            <a:br>
              <a:rPr lang="en-GB" dirty="0" smtClean="0">
                <a:latin typeface="Gotham Book"/>
                <a:cs typeface="Arial" pitchFamily="34" charset="0"/>
              </a:rPr>
            </a:br>
            <a:r>
              <a:rPr lang="en-GB" dirty="0" smtClean="0">
                <a:latin typeface="Gotham Book"/>
                <a:cs typeface="Arial" pitchFamily="34" charset="0"/>
              </a:rPr>
              <a:t>And  if the knowledge was applied in a new situation up to 90%</a:t>
            </a:r>
          </a:p>
          <a:p>
            <a:endParaRPr lang="en-GB" dirty="0" smtClean="0">
              <a:latin typeface="Gotham Book"/>
              <a:cs typeface="Arial" pitchFamily="34" charset="0"/>
            </a:endParaRPr>
          </a:p>
          <a:p>
            <a:endParaRPr lang="de-DE" dirty="0" smtClean="0">
              <a:latin typeface="Gotham Book"/>
              <a:cs typeface="Arial" pitchFamily="34" charset="0"/>
            </a:endParaRPr>
          </a:p>
          <a:p>
            <a:r>
              <a:rPr lang="de-DE" dirty="0" smtClean="0">
                <a:latin typeface="Gotham Book"/>
                <a:cs typeface="Arial" pitchFamily="34" charset="0"/>
              </a:rPr>
              <a:t>Um diese Erfahrung in sinnstiftende Erkenntnis umzuwandeln, m</a:t>
            </a:r>
            <a:r>
              <a:rPr lang="de-DE" dirty="0" smtClean="0">
                <a:latin typeface="Arial" pitchFamily="34" charset="0"/>
                <a:cs typeface="Arial" pitchFamily="34" charset="0"/>
              </a:rPr>
              <a:t>ü</a:t>
            </a:r>
            <a:r>
              <a:rPr lang="de-DE" dirty="0" smtClean="0">
                <a:latin typeface="Gotham Book"/>
                <a:cs typeface="Arial" pitchFamily="34" charset="0"/>
              </a:rPr>
              <a:t>ssen Lernende diese Erfahrungen in der Phase </a:t>
            </a:r>
            <a:r>
              <a:rPr lang="de-DE" dirty="0" smtClean="0">
                <a:latin typeface="Arial" pitchFamily="34" charset="0"/>
                <a:cs typeface="Arial" pitchFamily="34" charset="0"/>
              </a:rPr>
              <a:t>“</a:t>
            </a:r>
            <a:r>
              <a:rPr lang="de-DE" dirty="0" smtClean="0">
                <a:latin typeface="Gotham Book"/>
                <a:cs typeface="Arial" pitchFamily="34" charset="0"/>
              </a:rPr>
              <a:t>Beobachtung und Reflexion</a:t>
            </a:r>
            <a:r>
              <a:rPr lang="de-DE" dirty="0" smtClean="0">
                <a:latin typeface="Arial" pitchFamily="34" charset="0"/>
                <a:cs typeface="Arial" pitchFamily="34" charset="0"/>
              </a:rPr>
              <a:t>”</a:t>
            </a:r>
            <a:r>
              <a:rPr lang="de-DE" dirty="0" smtClean="0">
                <a:latin typeface="Gotham Book"/>
                <a:cs typeface="Arial" pitchFamily="34" charset="0"/>
              </a:rPr>
              <a:t> </a:t>
            </a:r>
            <a:r>
              <a:rPr lang="de-DE" dirty="0" smtClean="0">
                <a:latin typeface="Arial" pitchFamily="34" charset="0"/>
                <a:cs typeface="Arial" pitchFamily="34" charset="0"/>
              </a:rPr>
              <a:t>ü</a:t>
            </a:r>
            <a:r>
              <a:rPr lang="de-DE" dirty="0" smtClean="0">
                <a:latin typeface="Gotham Book"/>
                <a:cs typeface="Arial" pitchFamily="34" charset="0"/>
              </a:rPr>
              <a:t>berdenken.  Daraus leiten sie in der Phase </a:t>
            </a:r>
            <a:r>
              <a:rPr lang="de-DE" dirty="0" smtClean="0">
                <a:latin typeface="Arial" pitchFamily="34" charset="0"/>
                <a:cs typeface="Arial" pitchFamily="34" charset="0"/>
              </a:rPr>
              <a:t>“</a:t>
            </a:r>
            <a:r>
              <a:rPr lang="de-DE" dirty="0" smtClean="0">
                <a:latin typeface="Gotham Book"/>
                <a:cs typeface="Arial" pitchFamily="34" charset="0"/>
              </a:rPr>
              <a:t>Abstrakte Begriffsbildung</a:t>
            </a:r>
            <a:r>
              <a:rPr lang="de-DE" dirty="0" smtClean="0">
                <a:latin typeface="Arial" pitchFamily="34" charset="0"/>
                <a:cs typeface="Arial" pitchFamily="34" charset="0"/>
              </a:rPr>
              <a:t>”</a:t>
            </a:r>
            <a:r>
              <a:rPr lang="de-DE" dirty="0" smtClean="0">
                <a:latin typeface="Gotham Book"/>
                <a:cs typeface="Arial" pitchFamily="34" charset="0"/>
              </a:rPr>
              <a:t> eine Bedeutung ab. Dieses neue Wissen kann in der Phase </a:t>
            </a:r>
            <a:r>
              <a:rPr lang="de-DE" dirty="0" smtClean="0">
                <a:latin typeface="Arial" pitchFamily="34" charset="0"/>
                <a:cs typeface="Arial" pitchFamily="34" charset="0"/>
              </a:rPr>
              <a:t>“</a:t>
            </a:r>
            <a:r>
              <a:rPr lang="de-DE" dirty="0" smtClean="0">
                <a:latin typeface="Gotham Book"/>
                <a:cs typeface="Arial" pitchFamily="34" charset="0"/>
              </a:rPr>
              <a:t>Aktives Experimentieren</a:t>
            </a:r>
            <a:r>
              <a:rPr lang="de-DE" dirty="0" smtClean="0">
                <a:latin typeface="Arial" pitchFamily="34" charset="0"/>
                <a:cs typeface="Arial" pitchFamily="34" charset="0"/>
              </a:rPr>
              <a:t>”</a:t>
            </a:r>
            <a:r>
              <a:rPr lang="de-DE" dirty="0" smtClean="0">
                <a:latin typeface="Gotham Book"/>
                <a:cs typeface="Arial" pitchFamily="34" charset="0"/>
              </a:rPr>
              <a:t> neu eingesetzt werden.</a:t>
            </a:r>
          </a:p>
          <a:p>
            <a:r>
              <a:rPr lang="de-DE" dirty="0" smtClean="0">
                <a:latin typeface="Gotham Book"/>
                <a:cs typeface="Arial" pitchFamily="34" charset="0"/>
              </a:rPr>
              <a:t>Der Lernzyklus wird </a:t>
            </a:r>
            <a:r>
              <a:rPr lang="de-DE" dirty="0" err="1" smtClean="0">
                <a:latin typeface="Gotham Book"/>
                <a:cs typeface="Arial" pitchFamily="34" charset="0"/>
              </a:rPr>
              <a:t>optimalerweise</a:t>
            </a:r>
            <a:r>
              <a:rPr lang="de-DE" dirty="0" smtClean="0">
                <a:latin typeface="Gotham Book"/>
                <a:cs typeface="Arial" pitchFamily="34" charset="0"/>
              </a:rPr>
              <a:t> immer wieder durchlaufen… in einer spiralförmigen Bewegung zu einer höheren Ebene.</a:t>
            </a:r>
          </a:p>
          <a:p>
            <a:r>
              <a:rPr lang="de-DE" dirty="0" smtClean="0">
                <a:latin typeface="Gotham Book"/>
                <a:cs typeface="Arial" pitchFamily="34" charset="0"/>
              </a:rPr>
              <a:t>Der Zyklus kann im Prinzip an jedem der 4 Punkte begonnen werden.</a:t>
            </a:r>
          </a:p>
          <a:p>
            <a:r>
              <a:rPr lang="de-DE" dirty="0" smtClean="0">
                <a:latin typeface="Gotham Book"/>
                <a:cs typeface="Arial" pitchFamily="34" charset="0"/>
              </a:rPr>
              <a:t>Aus den 4 Phasen leiten sich unterschiedliche Lernstile ab.</a:t>
            </a:r>
          </a:p>
          <a:p>
            <a:endParaRPr lang="de-DE" dirty="0" smtClean="0">
              <a:latin typeface="Arial" pitchFamily="34" charset="0"/>
              <a:cs typeface="Arial" pitchFamily="34" charset="0"/>
            </a:endParaRPr>
          </a:p>
          <a:p>
            <a:r>
              <a:rPr lang="de-DE" dirty="0" smtClean="0">
                <a:latin typeface="Arial" pitchFamily="34" charset="0"/>
                <a:cs typeface="Arial" pitchFamily="34" charset="0"/>
              </a:rPr>
              <a:t>Nach Forschung von Lee </a:t>
            </a:r>
            <a:r>
              <a:rPr lang="de-DE" dirty="0" err="1" smtClean="0">
                <a:latin typeface="Arial" pitchFamily="34" charset="0"/>
                <a:cs typeface="Arial" pitchFamily="34" charset="0"/>
              </a:rPr>
              <a:t>Knefelcamp</a:t>
            </a:r>
            <a:r>
              <a:rPr lang="de-DE" dirty="0" smtClean="0">
                <a:latin typeface="Arial" pitchFamily="34" charset="0"/>
                <a:cs typeface="Arial" pitchFamily="34" charset="0"/>
              </a:rPr>
              <a:t>, Columbia University, sind 6 Monate nach einem Ereignis </a:t>
            </a:r>
          </a:p>
          <a:p>
            <a:r>
              <a:rPr lang="de-DE" dirty="0" smtClean="0">
                <a:latin typeface="Arial" pitchFamily="34" charset="0"/>
                <a:cs typeface="Arial" pitchFamily="34" charset="0"/>
              </a:rPr>
              <a:t>nur 20% des Gelernten noch präsent, wenn nur der erste Schritt im Lernzyklus gemacht wurde. </a:t>
            </a:r>
          </a:p>
          <a:p>
            <a:r>
              <a:rPr lang="de-DE" dirty="0" smtClean="0">
                <a:latin typeface="Arial" pitchFamily="34" charset="0"/>
                <a:cs typeface="Arial" pitchFamily="34" charset="0"/>
              </a:rPr>
              <a:t>wurde zusätzlich noch reflektiert 40%</a:t>
            </a:r>
          </a:p>
          <a:p>
            <a:r>
              <a:rPr lang="de-DE" dirty="0" smtClean="0">
                <a:latin typeface="Arial" pitchFamily="34" charset="0"/>
                <a:cs typeface="Arial" pitchFamily="34" charset="0"/>
              </a:rPr>
              <a:t>wurden abstrakte Konzepte gebildet 70%</a:t>
            </a:r>
          </a:p>
          <a:p>
            <a:r>
              <a:rPr lang="de-DE" dirty="0" smtClean="0">
                <a:latin typeface="Arial" pitchFamily="34" charset="0"/>
                <a:cs typeface="Arial" pitchFamily="34" charset="0"/>
              </a:rPr>
              <a:t>wurde das Wissen in einer neuen Situation eingesetzt bis zu 90%</a:t>
            </a:r>
          </a:p>
        </p:txBody>
      </p:sp>
      <p:sp>
        <p:nvSpPr>
          <p:cNvPr id="4" name="Foliennummernplatzhalter 3"/>
          <p:cNvSpPr>
            <a:spLocks noGrp="1"/>
          </p:cNvSpPr>
          <p:nvPr>
            <p:ph type="sldNum" sz="quarter" idx="10"/>
          </p:nvPr>
        </p:nvSpPr>
        <p:spPr/>
        <p:txBody>
          <a:bodyPr/>
          <a:lstStyle/>
          <a:p>
            <a:fld id="{FEEF9CBC-78C7-486E-BF0B-1A6F68145D39}" type="slidenum">
              <a:rPr lang="de-DE" smtClean="0"/>
              <a:pPr/>
              <a:t>14</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GB" dirty="0" smtClean="0">
                <a:latin typeface="Gotham Book"/>
                <a:cs typeface="Arial" pitchFamily="34" charset="0"/>
              </a:rPr>
              <a:t>After the model of Kolb experiences and new knowledge are included into the phases “concrete experiences” and “active experimentation”  of the 4-Phase cycle. </a:t>
            </a:r>
            <a:br>
              <a:rPr lang="en-GB" dirty="0" smtClean="0">
                <a:latin typeface="Gotham Book"/>
                <a:cs typeface="Arial" pitchFamily="34" charset="0"/>
              </a:rPr>
            </a:br>
            <a:r>
              <a:rPr lang="en-GB" dirty="0" smtClean="0">
                <a:latin typeface="Gotham Book"/>
                <a:cs typeface="Arial" pitchFamily="34" charset="0"/>
              </a:rPr>
              <a:t>To transform these experiences in to meaningful conclusions, learners have to rethink these experiences in to the phase of “reflection and observation”. Hence they deduct in the phase “abstract conceptualisation” a meaning. This knew knowledge can be used in the phase “active experimentation” .</a:t>
            </a:r>
          </a:p>
          <a:p>
            <a:endParaRPr lang="en-GB" dirty="0" smtClean="0">
              <a:latin typeface="Gotham Book"/>
              <a:cs typeface="Arial" pitchFamily="34" charset="0"/>
            </a:endParaRPr>
          </a:p>
          <a:p>
            <a:r>
              <a:rPr lang="en-GB" dirty="0" smtClean="0">
                <a:latin typeface="Gotham Book"/>
                <a:cs typeface="Arial" pitchFamily="34" charset="0"/>
              </a:rPr>
              <a:t>Ideally the learning cycle is repeated </a:t>
            </a:r>
            <a:r>
              <a:rPr lang="en-GB" dirty="0" err="1" smtClean="0">
                <a:latin typeface="Gotham Book"/>
                <a:cs typeface="Arial" pitchFamily="34" charset="0"/>
              </a:rPr>
              <a:t>sprially</a:t>
            </a:r>
            <a:r>
              <a:rPr lang="en-GB" dirty="0" smtClean="0">
                <a:latin typeface="Gotham Book"/>
                <a:cs typeface="Arial" pitchFamily="34" charset="0"/>
              </a:rPr>
              <a:t> to the next higher level.</a:t>
            </a:r>
          </a:p>
          <a:p>
            <a:r>
              <a:rPr lang="en-GB" dirty="0" smtClean="0">
                <a:latin typeface="Gotham Book"/>
                <a:cs typeface="Arial" pitchFamily="34" charset="0"/>
              </a:rPr>
              <a:t>The cycle can be started at any point. </a:t>
            </a:r>
            <a:br>
              <a:rPr lang="en-GB" dirty="0" smtClean="0">
                <a:latin typeface="Gotham Book"/>
                <a:cs typeface="Arial" pitchFamily="34" charset="0"/>
              </a:rPr>
            </a:br>
            <a:r>
              <a:rPr lang="en-GB" dirty="0" smtClean="0">
                <a:latin typeface="Gotham Book"/>
                <a:cs typeface="Arial" pitchFamily="34" charset="0"/>
              </a:rPr>
              <a:t>From those 4 Phases there can be deducted different learning styles. </a:t>
            </a:r>
          </a:p>
          <a:p>
            <a:endParaRPr lang="en-GB" dirty="0" smtClean="0">
              <a:latin typeface="Gotham Book"/>
              <a:cs typeface="Arial" pitchFamily="34" charset="0"/>
            </a:endParaRPr>
          </a:p>
          <a:p>
            <a:r>
              <a:rPr lang="en-GB" dirty="0" smtClean="0">
                <a:latin typeface="Gotham Book"/>
                <a:cs typeface="Arial" pitchFamily="34" charset="0"/>
              </a:rPr>
              <a:t>The Research of Lee </a:t>
            </a:r>
            <a:r>
              <a:rPr lang="en-GB" dirty="0" err="1" smtClean="0">
                <a:latin typeface="Gotham Book"/>
                <a:cs typeface="Arial" pitchFamily="34" charset="0"/>
              </a:rPr>
              <a:t>Knefelcamp</a:t>
            </a:r>
            <a:r>
              <a:rPr lang="en-GB" dirty="0" smtClean="0">
                <a:latin typeface="Gotham Book"/>
                <a:cs typeface="Arial" pitchFamily="34" charset="0"/>
              </a:rPr>
              <a:t>, Columbia University, found out that six months after an event only 20% of the learned is still present if only the first step in the learning cycle is made. </a:t>
            </a:r>
            <a:br>
              <a:rPr lang="en-GB" dirty="0" smtClean="0">
                <a:latin typeface="Gotham Book"/>
                <a:cs typeface="Arial" pitchFamily="34" charset="0"/>
              </a:rPr>
            </a:br>
            <a:r>
              <a:rPr lang="en-GB" dirty="0" smtClean="0">
                <a:latin typeface="Gotham Book"/>
                <a:cs typeface="Arial" pitchFamily="34" charset="0"/>
              </a:rPr>
              <a:t>40% with additionally reflection.</a:t>
            </a:r>
            <a:br>
              <a:rPr lang="en-GB" dirty="0" smtClean="0">
                <a:latin typeface="Gotham Book"/>
                <a:cs typeface="Arial" pitchFamily="34" charset="0"/>
              </a:rPr>
            </a:br>
            <a:r>
              <a:rPr lang="en-GB" dirty="0" smtClean="0">
                <a:latin typeface="Gotham Book"/>
                <a:cs typeface="Arial" pitchFamily="34" charset="0"/>
              </a:rPr>
              <a:t>70% if abstract concepts were build </a:t>
            </a:r>
            <a:br>
              <a:rPr lang="en-GB" dirty="0" smtClean="0">
                <a:latin typeface="Gotham Book"/>
                <a:cs typeface="Arial" pitchFamily="34" charset="0"/>
              </a:rPr>
            </a:br>
            <a:r>
              <a:rPr lang="en-GB" dirty="0" smtClean="0">
                <a:latin typeface="Gotham Book"/>
                <a:cs typeface="Arial" pitchFamily="34" charset="0"/>
              </a:rPr>
              <a:t>And  if the knowledge was applied in a new situation up to 90%</a:t>
            </a:r>
          </a:p>
          <a:p>
            <a:endParaRPr lang="en-GB" dirty="0" smtClean="0">
              <a:latin typeface="Gotham Book"/>
              <a:cs typeface="Arial" pitchFamily="34" charset="0"/>
            </a:endParaRPr>
          </a:p>
          <a:p>
            <a:endParaRPr lang="de-DE" dirty="0" smtClean="0">
              <a:latin typeface="Gotham Book"/>
              <a:cs typeface="Arial" pitchFamily="34" charset="0"/>
            </a:endParaRPr>
          </a:p>
          <a:p>
            <a:r>
              <a:rPr lang="de-DE" dirty="0" smtClean="0">
                <a:latin typeface="Gotham Book"/>
                <a:cs typeface="Arial" pitchFamily="34" charset="0"/>
              </a:rPr>
              <a:t>Um diese Erfahrung in sinnstiftende Erkenntnis umzuwandeln, m</a:t>
            </a:r>
            <a:r>
              <a:rPr lang="de-DE" dirty="0" smtClean="0">
                <a:latin typeface="Arial" pitchFamily="34" charset="0"/>
                <a:cs typeface="Arial" pitchFamily="34" charset="0"/>
              </a:rPr>
              <a:t>ü</a:t>
            </a:r>
            <a:r>
              <a:rPr lang="de-DE" dirty="0" smtClean="0">
                <a:latin typeface="Gotham Book"/>
                <a:cs typeface="Arial" pitchFamily="34" charset="0"/>
              </a:rPr>
              <a:t>ssen Lernende diese Erfahrungen in der Phase </a:t>
            </a:r>
            <a:r>
              <a:rPr lang="de-DE" dirty="0" smtClean="0">
                <a:latin typeface="Arial" pitchFamily="34" charset="0"/>
                <a:cs typeface="Arial" pitchFamily="34" charset="0"/>
              </a:rPr>
              <a:t>“</a:t>
            </a:r>
            <a:r>
              <a:rPr lang="de-DE" dirty="0" smtClean="0">
                <a:latin typeface="Gotham Book"/>
                <a:cs typeface="Arial" pitchFamily="34" charset="0"/>
              </a:rPr>
              <a:t>Beobachtung und Reflexion</a:t>
            </a:r>
            <a:r>
              <a:rPr lang="de-DE" dirty="0" smtClean="0">
                <a:latin typeface="Arial" pitchFamily="34" charset="0"/>
                <a:cs typeface="Arial" pitchFamily="34" charset="0"/>
              </a:rPr>
              <a:t>”</a:t>
            </a:r>
            <a:r>
              <a:rPr lang="de-DE" dirty="0" smtClean="0">
                <a:latin typeface="Gotham Book"/>
                <a:cs typeface="Arial" pitchFamily="34" charset="0"/>
              </a:rPr>
              <a:t> </a:t>
            </a:r>
            <a:r>
              <a:rPr lang="de-DE" dirty="0" smtClean="0">
                <a:latin typeface="Arial" pitchFamily="34" charset="0"/>
                <a:cs typeface="Arial" pitchFamily="34" charset="0"/>
              </a:rPr>
              <a:t>ü</a:t>
            </a:r>
            <a:r>
              <a:rPr lang="de-DE" dirty="0" smtClean="0">
                <a:latin typeface="Gotham Book"/>
                <a:cs typeface="Arial" pitchFamily="34" charset="0"/>
              </a:rPr>
              <a:t>berdenken.  Daraus leiten sie in der Phase </a:t>
            </a:r>
            <a:r>
              <a:rPr lang="de-DE" dirty="0" smtClean="0">
                <a:latin typeface="Arial" pitchFamily="34" charset="0"/>
                <a:cs typeface="Arial" pitchFamily="34" charset="0"/>
              </a:rPr>
              <a:t>“</a:t>
            </a:r>
            <a:r>
              <a:rPr lang="de-DE" dirty="0" smtClean="0">
                <a:latin typeface="Gotham Book"/>
                <a:cs typeface="Arial" pitchFamily="34" charset="0"/>
              </a:rPr>
              <a:t>Abstrakte Begriffsbildung</a:t>
            </a:r>
            <a:r>
              <a:rPr lang="de-DE" dirty="0" smtClean="0">
                <a:latin typeface="Arial" pitchFamily="34" charset="0"/>
                <a:cs typeface="Arial" pitchFamily="34" charset="0"/>
              </a:rPr>
              <a:t>”</a:t>
            </a:r>
            <a:r>
              <a:rPr lang="de-DE" dirty="0" smtClean="0">
                <a:latin typeface="Gotham Book"/>
                <a:cs typeface="Arial" pitchFamily="34" charset="0"/>
              </a:rPr>
              <a:t> eine Bedeutung ab. Dieses neue Wissen kann in der Phase </a:t>
            </a:r>
            <a:r>
              <a:rPr lang="de-DE" dirty="0" smtClean="0">
                <a:latin typeface="Arial" pitchFamily="34" charset="0"/>
                <a:cs typeface="Arial" pitchFamily="34" charset="0"/>
              </a:rPr>
              <a:t>“</a:t>
            </a:r>
            <a:r>
              <a:rPr lang="de-DE" dirty="0" smtClean="0">
                <a:latin typeface="Gotham Book"/>
                <a:cs typeface="Arial" pitchFamily="34" charset="0"/>
              </a:rPr>
              <a:t>Aktives Experimentieren</a:t>
            </a:r>
            <a:r>
              <a:rPr lang="de-DE" dirty="0" smtClean="0">
                <a:latin typeface="Arial" pitchFamily="34" charset="0"/>
                <a:cs typeface="Arial" pitchFamily="34" charset="0"/>
              </a:rPr>
              <a:t>”</a:t>
            </a:r>
            <a:r>
              <a:rPr lang="de-DE" dirty="0" smtClean="0">
                <a:latin typeface="Gotham Book"/>
                <a:cs typeface="Arial" pitchFamily="34" charset="0"/>
              </a:rPr>
              <a:t> neu eingesetzt werden.</a:t>
            </a:r>
          </a:p>
          <a:p>
            <a:r>
              <a:rPr lang="de-DE" dirty="0" smtClean="0">
                <a:latin typeface="Gotham Book"/>
                <a:cs typeface="Arial" pitchFamily="34" charset="0"/>
              </a:rPr>
              <a:t>Der Lernzyklus wird </a:t>
            </a:r>
            <a:r>
              <a:rPr lang="de-DE" dirty="0" err="1" smtClean="0">
                <a:latin typeface="Gotham Book"/>
                <a:cs typeface="Arial" pitchFamily="34" charset="0"/>
              </a:rPr>
              <a:t>optimalerweise</a:t>
            </a:r>
            <a:r>
              <a:rPr lang="de-DE" dirty="0" smtClean="0">
                <a:latin typeface="Gotham Book"/>
                <a:cs typeface="Arial" pitchFamily="34" charset="0"/>
              </a:rPr>
              <a:t> immer wieder durchlaufen… in einer spiralförmigen Bewegung zu einer höheren Ebene.</a:t>
            </a:r>
          </a:p>
          <a:p>
            <a:r>
              <a:rPr lang="de-DE" dirty="0" smtClean="0">
                <a:latin typeface="Gotham Book"/>
                <a:cs typeface="Arial" pitchFamily="34" charset="0"/>
              </a:rPr>
              <a:t>Der Zyklus kann im Prinzip an jedem der 4 Punkte begonnen werden.</a:t>
            </a:r>
          </a:p>
          <a:p>
            <a:r>
              <a:rPr lang="de-DE" dirty="0" smtClean="0">
                <a:latin typeface="Gotham Book"/>
                <a:cs typeface="Arial" pitchFamily="34" charset="0"/>
              </a:rPr>
              <a:t>Aus den 4 Phasen leiten sich unterschiedliche Lernstile ab.</a:t>
            </a:r>
          </a:p>
          <a:p>
            <a:endParaRPr lang="de-DE" dirty="0" smtClean="0">
              <a:latin typeface="Arial" pitchFamily="34" charset="0"/>
              <a:cs typeface="Arial" pitchFamily="34" charset="0"/>
            </a:endParaRPr>
          </a:p>
          <a:p>
            <a:r>
              <a:rPr lang="de-DE" dirty="0" smtClean="0">
                <a:latin typeface="Arial" pitchFamily="34" charset="0"/>
                <a:cs typeface="Arial" pitchFamily="34" charset="0"/>
              </a:rPr>
              <a:t>Nach Forschung von Lee </a:t>
            </a:r>
            <a:r>
              <a:rPr lang="de-DE" dirty="0" err="1" smtClean="0">
                <a:latin typeface="Arial" pitchFamily="34" charset="0"/>
                <a:cs typeface="Arial" pitchFamily="34" charset="0"/>
              </a:rPr>
              <a:t>Knefelcamp</a:t>
            </a:r>
            <a:r>
              <a:rPr lang="de-DE" dirty="0" smtClean="0">
                <a:latin typeface="Arial" pitchFamily="34" charset="0"/>
                <a:cs typeface="Arial" pitchFamily="34" charset="0"/>
              </a:rPr>
              <a:t>, Columbia University, sind 6 Monate nach einem Ereignis </a:t>
            </a:r>
          </a:p>
          <a:p>
            <a:r>
              <a:rPr lang="de-DE" dirty="0" smtClean="0">
                <a:latin typeface="Arial" pitchFamily="34" charset="0"/>
                <a:cs typeface="Arial" pitchFamily="34" charset="0"/>
              </a:rPr>
              <a:t>nur 20% des Gelernten noch präsent, wenn nur der erste Schritt im Lernzyklus gemacht wurde. </a:t>
            </a:r>
          </a:p>
          <a:p>
            <a:r>
              <a:rPr lang="de-DE" dirty="0" smtClean="0">
                <a:latin typeface="Arial" pitchFamily="34" charset="0"/>
                <a:cs typeface="Arial" pitchFamily="34" charset="0"/>
              </a:rPr>
              <a:t>wurde zusätzlich noch reflektiert 40%</a:t>
            </a:r>
          </a:p>
          <a:p>
            <a:r>
              <a:rPr lang="de-DE" dirty="0" smtClean="0">
                <a:latin typeface="Arial" pitchFamily="34" charset="0"/>
                <a:cs typeface="Arial" pitchFamily="34" charset="0"/>
              </a:rPr>
              <a:t>wurden abstrakte Konzepte gebildet 70%</a:t>
            </a:r>
          </a:p>
          <a:p>
            <a:r>
              <a:rPr lang="de-DE" dirty="0" smtClean="0">
                <a:latin typeface="Arial" pitchFamily="34" charset="0"/>
                <a:cs typeface="Arial" pitchFamily="34" charset="0"/>
              </a:rPr>
              <a:t>wurde das Wissen in einer neuen Situation eingesetzt bis zu 90%</a:t>
            </a:r>
          </a:p>
        </p:txBody>
      </p:sp>
      <p:sp>
        <p:nvSpPr>
          <p:cNvPr id="4" name="Foliennummernplatzhalter 3"/>
          <p:cNvSpPr>
            <a:spLocks noGrp="1"/>
          </p:cNvSpPr>
          <p:nvPr>
            <p:ph type="sldNum" sz="quarter" idx="10"/>
          </p:nvPr>
        </p:nvSpPr>
        <p:spPr/>
        <p:txBody>
          <a:bodyPr/>
          <a:lstStyle/>
          <a:p>
            <a:fld id="{FEEF9CBC-78C7-486E-BF0B-1A6F68145D39}" type="slidenum">
              <a:rPr lang="de-DE" smtClean="0"/>
              <a:pPr/>
              <a:t>15</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ochschulprogramme_Titel">
    <p:spTree>
      <p:nvGrpSpPr>
        <p:cNvPr id="1" name=""/>
        <p:cNvGrpSpPr/>
        <p:nvPr/>
      </p:nvGrpSpPr>
      <p:grpSpPr>
        <a:xfrm>
          <a:off x="0" y="0"/>
          <a:ext cx="0" cy="0"/>
          <a:chOff x="0" y="0"/>
          <a:chExt cx="0" cy="0"/>
        </a:xfrm>
      </p:grpSpPr>
      <p:sp>
        <p:nvSpPr>
          <p:cNvPr id="139" name="Bildplatzhalter 4"/>
          <p:cNvSpPr>
            <a:spLocks noGrp="1"/>
          </p:cNvSpPr>
          <p:nvPr>
            <p:ph type="pic" sz="quarter" idx="17"/>
          </p:nvPr>
        </p:nvSpPr>
        <p:spPr>
          <a:xfrm>
            <a:off x="414" y="1044327"/>
            <a:ext cx="10691586" cy="6048672"/>
          </a:xfrm>
          <a:solidFill>
            <a:schemeClr val="bg2"/>
          </a:solidFill>
        </p:spPr>
        <p:txBody>
          <a:bodyPr anchor="ctr"/>
          <a:lstStyle>
            <a:lvl1pPr marL="0" indent="0" algn="ctr">
              <a:buNone/>
              <a:defRPr/>
            </a:lvl1pPr>
          </a:lstStyle>
          <a:p>
            <a:r>
              <a:rPr lang="de-DE" smtClean="0"/>
              <a:t>Bild durch Klicken auf Symbol hinzufügen</a:t>
            </a:r>
            <a:endParaRPr lang="de-DE"/>
          </a:p>
        </p:txBody>
      </p:sp>
      <p:sp>
        <p:nvSpPr>
          <p:cNvPr id="5" name="Fußzeilenplatzhalter 4"/>
          <p:cNvSpPr>
            <a:spLocks noGrp="1"/>
          </p:cNvSpPr>
          <p:nvPr>
            <p:ph type="ftr" sz="quarter" idx="11"/>
          </p:nvPr>
        </p:nvSpPr>
        <p:spPr>
          <a:xfrm>
            <a:off x="450851" y="432259"/>
            <a:ext cx="6155990" cy="200149"/>
          </a:xfrm>
        </p:spPr>
        <p:txBody>
          <a:bodyPr/>
          <a:lstStyle>
            <a:lvl1pPr>
              <a:defRPr>
                <a:solidFill>
                  <a:srgbClr val="0071BB"/>
                </a:solidFill>
              </a:defRPr>
            </a:lvl1pPr>
          </a:lstStyle>
          <a:p>
            <a:r>
              <a:rPr lang="en-US" smtClean="0"/>
              <a:t>Connect 2.0 Advisors Training</a:t>
            </a:r>
            <a:endParaRPr lang="de-DE" dirty="0"/>
          </a:p>
        </p:txBody>
      </p:sp>
      <p:sp>
        <p:nvSpPr>
          <p:cNvPr id="26" name="Rechteck 25"/>
          <p:cNvSpPr/>
          <p:nvPr userDrawn="1"/>
        </p:nvSpPr>
        <p:spPr bwMode="gray">
          <a:xfrm>
            <a:off x="0" y="7477125"/>
            <a:ext cx="10692000" cy="841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0" name="Untertitel 2"/>
          <p:cNvSpPr>
            <a:spLocks noGrp="1"/>
          </p:cNvSpPr>
          <p:nvPr>
            <p:ph type="subTitle" idx="1"/>
          </p:nvPr>
        </p:nvSpPr>
        <p:spPr>
          <a:xfrm>
            <a:off x="414" y="4212680"/>
            <a:ext cx="7866566" cy="2448271"/>
          </a:xfrm>
          <a:solidFill>
            <a:srgbClr val="FFFFFF">
              <a:alpha val="89804"/>
            </a:srgbClr>
          </a:solidFill>
        </p:spPr>
        <p:txBody>
          <a:bodyPr lIns="432000" tIns="216000" rIns="216000" bIns="216000" anchor="b"/>
          <a:lstStyle>
            <a:lvl1pPr marL="0" indent="0" algn="l">
              <a:lnSpc>
                <a:spcPct val="100000"/>
              </a:lnSpc>
              <a:buNone/>
              <a:defRPr sz="1900">
                <a:solidFill>
                  <a:schemeClr val="accent1"/>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141" name="Titel 1"/>
          <p:cNvSpPr>
            <a:spLocks noGrp="1"/>
          </p:cNvSpPr>
          <p:nvPr>
            <p:ph type="ctrTitle" hasCustomPrompt="1"/>
          </p:nvPr>
        </p:nvSpPr>
        <p:spPr>
          <a:xfrm>
            <a:off x="450850" y="4428703"/>
            <a:ext cx="7128098" cy="612068"/>
          </a:xfrm>
        </p:spPr>
        <p:txBody>
          <a:bodyPr/>
          <a:lstStyle>
            <a:lvl1pPr>
              <a:lnSpc>
                <a:spcPct val="90000"/>
              </a:lnSpc>
              <a:defRPr sz="4000" cap="all" baseline="0"/>
            </a:lvl1pPr>
          </a:lstStyle>
          <a:p>
            <a:r>
              <a:rPr lang="de-DE" dirty="0" smtClean="0"/>
              <a:t>Titel</a:t>
            </a:r>
            <a:br>
              <a:rPr lang="de-DE" dirty="0" smtClean="0"/>
            </a:br>
            <a:endParaRPr lang="de-DE" dirty="0"/>
          </a:p>
        </p:txBody>
      </p:sp>
      <p:pic>
        <p:nvPicPr>
          <p:cNvPr id="69" name="Grafik 68" descr="Connect-Logo final-WEB.jpg"/>
          <p:cNvPicPr>
            <a:picLocks noChangeAspect="1"/>
          </p:cNvPicPr>
          <p:nvPr userDrawn="1"/>
        </p:nvPicPr>
        <p:blipFill>
          <a:blip r:embed="rId2" cstate="print"/>
          <a:stretch>
            <a:fillRect/>
          </a:stretch>
        </p:blipFill>
        <p:spPr>
          <a:xfrm>
            <a:off x="9235132" y="0"/>
            <a:ext cx="1243360" cy="1067063"/>
          </a:xfrm>
          <a:prstGeom prst="rect">
            <a:avLst/>
          </a:prstGeom>
        </p:spPr>
      </p:pic>
    </p:spTree>
    <p:extLst>
      <p:ext uri="{BB962C8B-B14F-4D97-AF65-F5344CB8AC3E}">
        <p14:creationId xmlns:p14="http://schemas.microsoft.com/office/powerpoint/2010/main" val="311446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Hochschulprogramme_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idx="1"/>
          </p:nvPr>
        </p:nvSpPr>
        <p:spPr/>
        <p:txBody>
          <a:bodyPr/>
          <a:lstStyle>
            <a:lvl1pPr>
              <a:buNone/>
              <a:defRPr/>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2" name="Fußzeilenplatzhalter 11"/>
          <p:cNvSpPr>
            <a:spLocks noGrp="1"/>
          </p:cNvSpPr>
          <p:nvPr>
            <p:ph type="ftr" sz="quarter" idx="15"/>
          </p:nvPr>
        </p:nvSpPr>
        <p:spPr/>
        <p:txBody>
          <a:bodyPr/>
          <a:lstStyle/>
          <a:p>
            <a:r>
              <a:rPr lang="en-US" smtClean="0"/>
              <a:t>Connect 2.0 Advisors Training</a:t>
            </a:r>
            <a:endParaRPr lang="de-DE" dirty="0"/>
          </a:p>
        </p:txBody>
      </p:sp>
      <p:sp>
        <p:nvSpPr>
          <p:cNvPr id="13" name="Foliennummernplatzhalter 12"/>
          <p:cNvSpPr>
            <a:spLocks noGrp="1"/>
          </p:cNvSpPr>
          <p:nvPr>
            <p:ph type="sldNum" sz="quarter" idx="16"/>
          </p:nvPr>
        </p:nvSpPr>
        <p:spPr/>
        <p:txBody>
          <a:bodyPr/>
          <a:lstStyle/>
          <a:p>
            <a:fld id="{10FA9B44-987E-49E8-9757-BD7EB2AE5815}" type="slidenum">
              <a:rPr lang="de-DE" smtClean="0"/>
              <a:pPr/>
              <a:t>‹Nr.›</a:t>
            </a:fld>
            <a:endParaRPr lang="de-DE" dirty="0"/>
          </a:p>
        </p:txBody>
      </p:sp>
      <p:pic>
        <p:nvPicPr>
          <p:cNvPr id="67" name="Grafik 66" descr="Connect-Logo final-WEB.jpg"/>
          <p:cNvPicPr>
            <a:picLocks noChangeAspect="1"/>
          </p:cNvPicPr>
          <p:nvPr userDrawn="1"/>
        </p:nvPicPr>
        <p:blipFill>
          <a:blip r:embed="rId2" cstate="print"/>
          <a:stretch>
            <a:fillRect/>
          </a:stretch>
        </p:blipFill>
        <p:spPr>
          <a:xfrm>
            <a:off x="7362924" y="67956"/>
            <a:ext cx="1080120" cy="927063"/>
          </a:xfrm>
          <a:prstGeom prst="rect">
            <a:avLst/>
          </a:prstGeom>
        </p:spPr>
      </p:pic>
      <p:pic>
        <p:nvPicPr>
          <p:cNvPr id="7" name="Grafik 6" descr="EU flag-Erasmus+_vect_POS.png"/>
          <p:cNvPicPr>
            <a:picLocks noChangeAspect="1"/>
          </p:cNvPicPr>
          <p:nvPr userDrawn="1"/>
        </p:nvPicPr>
        <p:blipFill>
          <a:blip r:embed="rId3" cstate="print"/>
          <a:stretch>
            <a:fillRect/>
          </a:stretch>
        </p:blipFill>
        <p:spPr>
          <a:xfrm>
            <a:off x="8424936" y="381850"/>
            <a:ext cx="2322364" cy="662477"/>
          </a:xfrm>
          <a:prstGeom prst="rect">
            <a:avLst/>
          </a:prstGeom>
        </p:spPr>
      </p:pic>
    </p:spTree>
    <p:extLst>
      <p:ext uri="{BB962C8B-B14F-4D97-AF65-F5344CB8AC3E}">
        <p14:creationId xmlns:p14="http://schemas.microsoft.com/office/powerpoint/2010/main" val="28698017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bwMode="gray">
          <a:xfrm>
            <a:off x="450850" y="1182748"/>
            <a:ext cx="9791700" cy="653667"/>
          </a:xfrm>
          <a:prstGeom prst="rect">
            <a:avLst/>
          </a:prstGeom>
        </p:spPr>
        <p:txBody>
          <a:bodyPr vert="horz" lIns="0" tIns="0" rIns="0" bIns="0" rtlCol="0" anchor="t" anchorCtr="0">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bwMode="gray">
          <a:xfrm>
            <a:off x="450850" y="1944426"/>
            <a:ext cx="9791700" cy="5148523"/>
          </a:xfrm>
          <a:prstGeom prst="rect">
            <a:avLst/>
          </a:prstGeom>
        </p:spPr>
        <p:txBody>
          <a:bodyPr vert="horz" lIns="0" tIns="0" rIns="0" bIns="0" rtlCol="0" anchor="t" anchorCtr="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bwMode="gray">
          <a:xfrm>
            <a:off x="700317" y="432259"/>
            <a:ext cx="5906523" cy="200149"/>
          </a:xfrm>
          <a:prstGeom prst="rect">
            <a:avLst/>
          </a:prstGeom>
        </p:spPr>
        <p:txBody>
          <a:bodyPr vert="horz" wrap="none" lIns="0" tIns="0" rIns="0" bIns="0" rtlCol="0" anchor="b" anchorCtr="0">
            <a:noAutofit/>
          </a:bodyPr>
          <a:lstStyle>
            <a:lvl1pPr algn="l">
              <a:lnSpc>
                <a:spcPct val="100000"/>
              </a:lnSpc>
              <a:spcBef>
                <a:spcPts val="0"/>
              </a:spcBef>
              <a:defRPr sz="1000">
                <a:solidFill>
                  <a:schemeClr val="accent1"/>
                </a:solidFill>
              </a:defRPr>
            </a:lvl1pPr>
          </a:lstStyle>
          <a:p>
            <a:r>
              <a:rPr lang="en-US" smtClean="0"/>
              <a:t>Connect 2.0 Advisors Training</a:t>
            </a:r>
            <a:endParaRPr lang="de-DE" dirty="0"/>
          </a:p>
        </p:txBody>
      </p:sp>
      <p:sp>
        <p:nvSpPr>
          <p:cNvPr id="6" name="Foliennummernplatzhalter 5"/>
          <p:cNvSpPr>
            <a:spLocks noGrp="1"/>
          </p:cNvSpPr>
          <p:nvPr>
            <p:ph type="sldNum" sz="quarter" idx="4"/>
          </p:nvPr>
        </p:nvSpPr>
        <p:spPr bwMode="gray">
          <a:xfrm>
            <a:off x="450156" y="432259"/>
            <a:ext cx="252028" cy="206498"/>
          </a:xfrm>
          <a:prstGeom prst="rect">
            <a:avLst/>
          </a:prstGeom>
        </p:spPr>
        <p:txBody>
          <a:bodyPr vert="horz" wrap="none" lIns="0" tIns="0" rIns="0" bIns="0" rtlCol="0" anchor="b" anchorCtr="0">
            <a:noAutofit/>
          </a:bodyPr>
          <a:lstStyle>
            <a:lvl1pPr algn="l">
              <a:lnSpc>
                <a:spcPct val="100000"/>
              </a:lnSpc>
              <a:spcBef>
                <a:spcPts val="0"/>
              </a:spcBef>
              <a:defRPr sz="1200" b="1">
                <a:solidFill>
                  <a:schemeClr val="accent1"/>
                </a:solidFill>
              </a:defRPr>
            </a:lvl1pPr>
          </a:lstStyle>
          <a:p>
            <a:fld id="{10FA9B44-987E-49E8-9757-BD7EB2AE5815}" type="slidenum">
              <a:rPr lang="de-DE" smtClean="0"/>
              <a:pPr/>
              <a:t>‹Nr.›</a:t>
            </a:fld>
            <a:endParaRPr lang="de-DE" dirty="0"/>
          </a:p>
        </p:txBody>
      </p:sp>
      <p:sp>
        <p:nvSpPr>
          <p:cNvPr id="8" name="Rechteck 7"/>
          <p:cNvSpPr/>
          <p:nvPr/>
        </p:nvSpPr>
        <p:spPr bwMode="gray">
          <a:xfrm>
            <a:off x="0" y="7477125"/>
            <a:ext cx="10692000" cy="841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 Verbindung 9"/>
          <p:cNvCxnSpPr/>
          <p:nvPr/>
        </p:nvCxnSpPr>
        <p:spPr bwMode="gray">
          <a:xfrm>
            <a:off x="414" y="684287"/>
            <a:ext cx="10691586" cy="0"/>
          </a:xfrm>
          <a:prstGeom prst="line">
            <a:avLst/>
          </a:prstGeom>
          <a:ln w="25400">
            <a:solidFill>
              <a:schemeClr val="accent1"/>
            </a:solidFill>
            <a:bevel/>
          </a:ln>
        </p:spPr>
        <p:style>
          <a:lnRef idx="1">
            <a:schemeClr val="accent1"/>
          </a:lnRef>
          <a:fillRef idx="0">
            <a:schemeClr val="accent1"/>
          </a:fillRef>
          <a:effectRef idx="0">
            <a:schemeClr val="accent1"/>
          </a:effectRef>
          <a:fontRef idx="minor">
            <a:schemeClr val="tx1"/>
          </a:fontRef>
        </p:style>
      </p:cxnSp>
      <p:sp>
        <p:nvSpPr>
          <p:cNvPr id="9" name="Fußzeilenplatzhalter 11"/>
          <p:cNvSpPr txBox="1">
            <a:spLocks/>
          </p:cNvSpPr>
          <p:nvPr/>
        </p:nvSpPr>
        <p:spPr bwMode="gray">
          <a:xfrm>
            <a:off x="8731077" y="7092999"/>
            <a:ext cx="864095" cy="216024"/>
          </a:xfrm>
          <a:prstGeom prst="rect">
            <a:avLst/>
          </a:prstGeom>
        </p:spPr>
        <p:txBody>
          <a:bodyPr vert="horz" wrap="none" lIns="0" tIns="0" rIns="0" bIns="0" rtlCol="0" anchor="b" anchorCtr="0">
            <a:noAutofit/>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smtClean="0">
                <a:ln>
                  <a:noFill/>
                </a:ln>
                <a:solidFill>
                  <a:schemeClr val="accent1"/>
                </a:solidFill>
                <a:effectLst/>
                <a:uLnTx/>
                <a:uFillTx/>
                <a:latin typeface="+mn-lt"/>
                <a:ea typeface="+mn-ea"/>
                <a:cs typeface="+mn-cs"/>
              </a:rPr>
              <a:t>www.weconnecteurope.eu</a:t>
            </a:r>
            <a:endParaRPr kumimoji="0" lang="de-DE" sz="1000" b="0" i="0" u="none" strike="noStrike" kern="1200" cap="none" spc="0" normalizeH="0" baseline="0" noProof="0" dirty="0">
              <a:ln>
                <a:noFill/>
              </a:ln>
              <a:solidFill>
                <a:schemeClr val="accent1"/>
              </a:solidFill>
              <a:effectLst/>
              <a:uLnTx/>
              <a:uFillTx/>
              <a:latin typeface="+mn-lt"/>
              <a:ea typeface="+mn-ea"/>
              <a:cs typeface="+mn-cs"/>
            </a:endParaRPr>
          </a:p>
        </p:txBody>
      </p:sp>
    </p:spTree>
    <p:extLst>
      <p:ext uri="{BB962C8B-B14F-4D97-AF65-F5344CB8AC3E}">
        <p14:creationId xmlns:p14="http://schemas.microsoft.com/office/powerpoint/2010/main" val="2518014973"/>
      </p:ext>
    </p:extLst>
  </p:cSld>
  <p:clrMap bg1="lt1" tx1="dk1" bg2="lt2" tx2="dk2" accent1="accent1" accent2="accent2" accent3="accent3" accent4="accent4" accent5="accent5" accent6="accent6" hlink="hlink" folHlink="folHlink"/>
  <p:sldLayoutIdLst>
    <p:sldLayoutId id="2147483684" r:id="rId1"/>
    <p:sldLayoutId id="2147483663" r:id="rId2"/>
  </p:sldLayoutIdLst>
  <p:hf sldNum="0" hdr="0" dt="0"/>
  <p:txStyles>
    <p:titleStyle>
      <a:lvl1pPr algn="l" defTabSz="1043056" rtl="0" eaLnBrk="1" latinLnBrk="0" hangingPunct="1">
        <a:spcBef>
          <a:spcPts val="0"/>
        </a:spcBef>
        <a:buNone/>
        <a:defRPr sz="2800" b="1" kern="1200">
          <a:solidFill>
            <a:schemeClr val="accent2"/>
          </a:solidFill>
          <a:latin typeface="+mj-lt"/>
          <a:ea typeface="+mj-ea"/>
          <a:cs typeface="+mj-cs"/>
        </a:defRPr>
      </a:lvl1pPr>
    </p:titleStyle>
    <p:bodyStyle>
      <a:lvl1pPr marL="0" indent="0" algn="l" defTabSz="1043056" rtl="0" eaLnBrk="1" latinLnBrk="0" hangingPunct="1">
        <a:lnSpc>
          <a:spcPct val="130000"/>
        </a:lnSpc>
        <a:spcBef>
          <a:spcPts val="0"/>
        </a:spcBef>
        <a:buFont typeface="Arial" panose="020B0604020202020204" pitchFamily="34" charset="0"/>
        <a:buNone/>
        <a:defRPr sz="2800" kern="1200">
          <a:solidFill>
            <a:schemeClr val="tx1"/>
          </a:solidFill>
          <a:latin typeface="+mn-lt"/>
          <a:ea typeface="+mn-ea"/>
          <a:cs typeface="+mn-cs"/>
        </a:defRPr>
      </a:lvl1pPr>
      <a:lvl2pPr marL="361950" indent="-180975" algn="l" defTabSz="1043056" rtl="0" eaLnBrk="1" latinLnBrk="0" hangingPunct="1">
        <a:lnSpc>
          <a:spcPct val="130000"/>
        </a:lnSpc>
        <a:spcBef>
          <a:spcPts val="0"/>
        </a:spcBef>
        <a:buFont typeface="Arial" panose="020B0604020202020204" pitchFamily="34" charset="0"/>
        <a:buChar char="•"/>
        <a:defRPr sz="2400" kern="1200">
          <a:solidFill>
            <a:schemeClr val="tx1"/>
          </a:solidFill>
          <a:latin typeface="+mn-lt"/>
          <a:ea typeface="+mn-ea"/>
          <a:cs typeface="+mn-cs"/>
        </a:defRPr>
      </a:lvl2pPr>
      <a:lvl3pPr marL="542925" indent="-180975" algn="l" defTabSz="1043056" rtl="0" eaLnBrk="1" latinLnBrk="0" hangingPunct="1">
        <a:lnSpc>
          <a:spcPct val="130000"/>
        </a:lnSpc>
        <a:spcBef>
          <a:spcPts val="0"/>
        </a:spcBef>
        <a:buFont typeface="Arial" panose="020B0604020202020204" pitchFamily="34" charset="0"/>
        <a:buChar char="•"/>
        <a:defRPr sz="2000" kern="1200">
          <a:solidFill>
            <a:schemeClr val="tx1"/>
          </a:solidFill>
          <a:latin typeface="+mn-lt"/>
          <a:ea typeface="+mn-ea"/>
          <a:cs typeface="+mn-cs"/>
        </a:defRPr>
      </a:lvl3pPr>
      <a:lvl4pPr marL="714375" indent="-171450" algn="l" defTabSz="1043056" rtl="0" eaLnBrk="1" latinLnBrk="0" hangingPunct="1">
        <a:lnSpc>
          <a:spcPct val="130000"/>
        </a:lnSpc>
        <a:spcBef>
          <a:spcPts val="0"/>
        </a:spcBef>
        <a:buFont typeface="Arial" panose="020B0604020202020204" pitchFamily="34" charset="0"/>
        <a:buChar char="•"/>
        <a:defRPr sz="1800" kern="1200">
          <a:solidFill>
            <a:schemeClr val="tx1"/>
          </a:solidFill>
          <a:latin typeface="+mn-lt"/>
          <a:ea typeface="+mn-ea"/>
          <a:cs typeface="+mn-cs"/>
        </a:defRPr>
      </a:lvl4pPr>
      <a:lvl5pPr marL="895350" indent="-180975" algn="l" defTabSz="1043056" rtl="0" eaLnBrk="1" latinLnBrk="0" hangingPunct="1">
        <a:lnSpc>
          <a:spcPct val="130000"/>
        </a:lnSpc>
        <a:spcBef>
          <a:spcPts val="0"/>
        </a:spcBef>
        <a:buFont typeface="Arial" panose="020B0604020202020204" pitchFamily="34" charset="0"/>
        <a:buChar char="•"/>
        <a:defRPr sz="1800" kern="1200">
          <a:solidFill>
            <a:schemeClr val="tx1"/>
          </a:solidFill>
          <a:latin typeface="+mn-lt"/>
          <a:ea typeface="+mn-ea"/>
          <a:cs typeface="+mn-cs"/>
        </a:defRPr>
      </a:lvl5pPr>
      <a:lvl6pPr marL="2868404"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9932"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1460"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2988"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p:bodyStyle>
    <p:other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creativecommons.org/publicdomain/zero/1.0/deed.en" TargetMode="External"/><Relationship Id="rId5" Type="http://schemas.openxmlformats.org/officeDocument/2006/relationships/hyperlink" Target="https://commons.wikimedia.org/wiki/User:Nicoguaro" TargetMode="External"/><Relationship Id="rId4" Type="http://schemas.openxmlformats.org/officeDocument/2006/relationships/hyperlink" Target="https://upload.wikimedia.org/wikipedia/commons/2/25/World_map_upside_down.sv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s://upload.wikimedia.org/wikipedia/commons/thumb/2/25/World_map_upside_down.svg/1024px-World_map_upside_down.svg.png"/>
          <p:cNvPicPr>
            <a:picLocks noGrp="1" noChangeAspect="1" noChangeArrowheads="1"/>
          </p:cNvPicPr>
          <p:nvPr>
            <p:ph type="pic" sz="quarter" idx="17"/>
          </p:nvPr>
        </p:nvPicPr>
        <p:blipFill>
          <a:blip r:embed="rId3">
            <a:extLst>
              <a:ext uri="{28A0092B-C50C-407E-A947-70E740481C1C}">
                <a14:useLocalDpi xmlns:a14="http://schemas.microsoft.com/office/drawing/2010/main" val="0"/>
              </a:ext>
            </a:extLst>
          </a:blip>
          <a:srcRect l="5117" r="5117"/>
          <a:stretch>
            <a:fillRect/>
          </a:stretch>
        </p:blipFill>
        <p:spPr bwMode="auto">
          <a:xfrm>
            <a:off x="-4380" y="900311"/>
            <a:ext cx="10691586" cy="6048672"/>
          </a:xfrm>
          <a:prstGeom prst="rect">
            <a:avLst/>
          </a:prstGeom>
          <a:noFill/>
          <a:extLst>
            <a:ext uri="{909E8E84-426E-40DD-AFC4-6F175D3DCCD1}">
              <a14:hiddenFill xmlns:a14="http://schemas.microsoft.com/office/drawing/2010/main">
                <a:solidFill>
                  <a:srgbClr val="FFFFFF"/>
                </a:solidFill>
              </a14:hiddenFill>
            </a:ext>
          </a:extLst>
        </p:spPr>
      </p:pic>
      <p:sp>
        <p:nvSpPr>
          <p:cNvPr id="8" name="Untertitel 7"/>
          <p:cNvSpPr>
            <a:spLocks noGrp="1"/>
          </p:cNvSpPr>
          <p:nvPr>
            <p:ph type="subTitle" idx="1"/>
          </p:nvPr>
        </p:nvSpPr>
        <p:spPr>
          <a:xfrm>
            <a:off x="-6340" y="4212679"/>
            <a:ext cx="7866566" cy="2448271"/>
          </a:xfrm>
          <a:solidFill>
            <a:srgbClr val="FFFFFF">
              <a:alpha val="75000"/>
            </a:srgbClr>
          </a:solidFill>
        </p:spPr>
        <p:txBody>
          <a:bodyPr anchor="t"/>
          <a:lstStyle/>
          <a:p>
            <a:pPr algn="ctr">
              <a:lnSpc>
                <a:spcPct val="90000"/>
              </a:lnSpc>
            </a:pPr>
            <a:r>
              <a:rPr lang="en-US" sz="4000" b="1" cap="all" dirty="0" smtClean="0">
                <a:solidFill>
                  <a:schemeClr val="accent2"/>
                </a:solidFill>
              </a:rPr>
              <a:t>Intercultural Training</a:t>
            </a:r>
            <a:br>
              <a:rPr lang="en-US" sz="4000" b="1" cap="all" dirty="0" smtClean="0">
                <a:solidFill>
                  <a:schemeClr val="accent2"/>
                </a:solidFill>
              </a:rPr>
            </a:br>
            <a:r>
              <a:rPr lang="en-US" sz="4000" b="1" cap="all" dirty="0" smtClean="0">
                <a:solidFill>
                  <a:schemeClr val="accent2"/>
                </a:solidFill>
              </a:rPr>
              <a:t>basics</a:t>
            </a:r>
            <a:endParaRPr lang="en-US" sz="4000" b="1" cap="all" dirty="0">
              <a:solidFill>
                <a:schemeClr val="accent2"/>
              </a:solidFill>
            </a:endParaRPr>
          </a:p>
        </p:txBody>
      </p:sp>
      <p:sp>
        <p:nvSpPr>
          <p:cNvPr id="5" name="Fußzeilenplatzhalter 4"/>
          <p:cNvSpPr>
            <a:spLocks noGrp="1"/>
          </p:cNvSpPr>
          <p:nvPr>
            <p:ph type="ftr" sz="quarter" idx="11"/>
          </p:nvPr>
        </p:nvSpPr>
        <p:spPr/>
        <p:txBody>
          <a:bodyPr/>
          <a:lstStyle/>
          <a:p>
            <a:r>
              <a:rPr lang="en-US" smtClean="0"/>
              <a:t>Connect 2.0 Advisors Training</a:t>
            </a:r>
            <a:endParaRPr lang="de-DE" dirty="0"/>
          </a:p>
        </p:txBody>
      </p:sp>
      <p:sp>
        <p:nvSpPr>
          <p:cNvPr id="3" name="Textfeld 2"/>
          <p:cNvSpPr txBox="1"/>
          <p:nvPr/>
        </p:nvSpPr>
        <p:spPr>
          <a:xfrm>
            <a:off x="234132" y="7020991"/>
            <a:ext cx="3456384" cy="343235"/>
          </a:xfrm>
          <a:prstGeom prst="rect">
            <a:avLst/>
          </a:prstGeom>
          <a:noFill/>
        </p:spPr>
        <p:txBody>
          <a:bodyPr wrap="square" rtlCol="0">
            <a:spAutoFit/>
          </a:bodyPr>
          <a:lstStyle/>
          <a:p>
            <a:pPr>
              <a:lnSpc>
                <a:spcPct val="130000"/>
              </a:lnSpc>
            </a:pPr>
            <a:r>
              <a:rPr lang="en-US" sz="1400" dirty="0" smtClean="0">
                <a:hlinkClick r:id="rId4"/>
              </a:rPr>
              <a:t>Photo</a:t>
            </a:r>
            <a:r>
              <a:rPr lang="en-US" sz="1400" dirty="0" smtClean="0"/>
              <a:t> by </a:t>
            </a:r>
            <a:r>
              <a:rPr lang="en-US" sz="1400" dirty="0" smtClean="0">
                <a:hlinkClick r:id="rId5"/>
              </a:rPr>
              <a:t>Nicoguaro</a:t>
            </a:r>
            <a:r>
              <a:rPr lang="en-US" sz="1400" dirty="0" smtClean="0"/>
              <a:t> / licensed </a:t>
            </a:r>
            <a:r>
              <a:rPr lang="en-US" sz="1400" dirty="0" smtClean="0">
                <a:hlinkClick r:id="rId6"/>
              </a:rPr>
              <a:t>cc0</a:t>
            </a:r>
            <a:r>
              <a:rPr lang="en-US" sz="1400" dirty="0" smtClean="0"/>
              <a:t>  </a:t>
            </a:r>
          </a:p>
        </p:txBody>
      </p:sp>
    </p:spTree>
    <p:extLst>
      <p:ext uri="{BB962C8B-B14F-4D97-AF65-F5344CB8AC3E}">
        <p14:creationId xmlns:p14="http://schemas.microsoft.com/office/powerpoint/2010/main" val="15076509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What</a:t>
            </a:r>
            <a:r>
              <a:rPr lang="de-DE" dirty="0" smtClean="0"/>
              <a:t> </a:t>
            </a:r>
            <a:r>
              <a:rPr lang="de-DE" dirty="0" err="1" smtClean="0"/>
              <a:t>is</a:t>
            </a:r>
            <a:r>
              <a:rPr lang="de-DE" dirty="0" smtClean="0"/>
              <a:t> </a:t>
            </a:r>
            <a:r>
              <a:rPr lang="de-DE" dirty="0" err="1" smtClean="0"/>
              <a:t>Intercultural</a:t>
            </a:r>
            <a:r>
              <a:rPr lang="de-DE" dirty="0" smtClean="0"/>
              <a:t> Competence?</a:t>
            </a:r>
            <a:endParaRPr lang="de-DE" dirty="0"/>
          </a:p>
        </p:txBody>
      </p:sp>
      <p:sp>
        <p:nvSpPr>
          <p:cNvPr id="3" name="Inhaltsplatzhalter 2"/>
          <p:cNvSpPr>
            <a:spLocks noGrp="1"/>
          </p:cNvSpPr>
          <p:nvPr>
            <p:ph idx="1"/>
          </p:nvPr>
        </p:nvSpPr>
        <p:spPr/>
        <p:txBody>
          <a:bodyPr/>
          <a:lstStyle/>
          <a:p>
            <a:r>
              <a:rPr lang="en-US" altLang="de-DE" sz="2400" b="1" i="1" dirty="0" smtClean="0"/>
              <a:t>Skills: </a:t>
            </a:r>
          </a:p>
          <a:p>
            <a:r>
              <a:rPr lang="en-US" altLang="de-DE" sz="2400" dirty="0" smtClean="0"/>
              <a:t>The skills that emerged were ones that addressed the acquisition and processing of knowledge: observation, listening, evaluating, analyzing, interpreting, and relating.</a:t>
            </a:r>
            <a:endParaRPr lang="de-DE" altLang="de-DE" sz="2400" dirty="0" smtClean="0"/>
          </a:p>
          <a:p>
            <a:endParaRPr lang="de-DE" sz="2400"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What</a:t>
            </a:r>
            <a:r>
              <a:rPr lang="de-DE" dirty="0" smtClean="0"/>
              <a:t> </a:t>
            </a:r>
            <a:r>
              <a:rPr lang="de-DE" dirty="0" err="1" smtClean="0"/>
              <a:t>is</a:t>
            </a:r>
            <a:r>
              <a:rPr lang="de-DE" dirty="0" smtClean="0"/>
              <a:t> </a:t>
            </a:r>
            <a:r>
              <a:rPr lang="de-DE" dirty="0" err="1" smtClean="0"/>
              <a:t>Intercultural</a:t>
            </a:r>
            <a:r>
              <a:rPr lang="de-DE" dirty="0" smtClean="0"/>
              <a:t> Competence?</a:t>
            </a:r>
            <a:endParaRPr lang="de-DE" dirty="0"/>
          </a:p>
        </p:txBody>
      </p:sp>
      <p:sp>
        <p:nvSpPr>
          <p:cNvPr id="3" name="Inhaltsplatzhalter 2"/>
          <p:cNvSpPr>
            <a:spLocks noGrp="1"/>
          </p:cNvSpPr>
          <p:nvPr>
            <p:ph idx="1"/>
          </p:nvPr>
        </p:nvSpPr>
        <p:spPr/>
        <p:txBody>
          <a:bodyPr/>
          <a:lstStyle/>
          <a:p>
            <a:r>
              <a:rPr lang="en-US" altLang="de-DE" sz="2400" b="1" i="1" dirty="0" smtClean="0"/>
              <a:t>Internal Outcomes: </a:t>
            </a:r>
          </a:p>
          <a:p>
            <a:r>
              <a:rPr lang="en-US" altLang="de-DE" sz="2400" dirty="0" smtClean="0"/>
              <a:t>These attitudes, knowledge, and skills ideally lead to an internal outcome that consists of flexibility, adaptability, an </a:t>
            </a:r>
            <a:r>
              <a:rPr lang="en-US" altLang="de-DE" sz="2400" dirty="0" err="1" smtClean="0"/>
              <a:t>ethnorelative</a:t>
            </a:r>
            <a:r>
              <a:rPr lang="en-US" altLang="de-DE" sz="2400" dirty="0" smtClean="0"/>
              <a:t> perspective and empathy. At this point, individuals are able to see from others’ perspectives and to respond to them according to the way in which the other person desires to be treated. </a:t>
            </a:r>
            <a:endParaRPr lang="en-US" altLang="de-DE" sz="2400"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What</a:t>
            </a:r>
            <a:r>
              <a:rPr lang="de-DE" dirty="0" smtClean="0"/>
              <a:t> </a:t>
            </a:r>
            <a:r>
              <a:rPr lang="de-DE" dirty="0" err="1" smtClean="0"/>
              <a:t>is</a:t>
            </a:r>
            <a:r>
              <a:rPr lang="de-DE" dirty="0" smtClean="0"/>
              <a:t> </a:t>
            </a:r>
            <a:r>
              <a:rPr lang="de-DE" dirty="0" err="1" smtClean="0"/>
              <a:t>Intercultural</a:t>
            </a:r>
            <a:r>
              <a:rPr lang="de-DE" dirty="0" smtClean="0"/>
              <a:t> Competence?</a:t>
            </a:r>
            <a:endParaRPr lang="de-DE" dirty="0"/>
          </a:p>
        </p:txBody>
      </p:sp>
      <p:sp>
        <p:nvSpPr>
          <p:cNvPr id="3" name="Inhaltsplatzhalter 2"/>
          <p:cNvSpPr>
            <a:spLocks noGrp="1"/>
          </p:cNvSpPr>
          <p:nvPr>
            <p:ph idx="1"/>
          </p:nvPr>
        </p:nvSpPr>
        <p:spPr/>
        <p:txBody>
          <a:bodyPr/>
          <a:lstStyle/>
          <a:p>
            <a:r>
              <a:rPr lang="en-US" altLang="de-DE" sz="2400" b="1" i="1" dirty="0" smtClean="0"/>
              <a:t>External Outcomes: </a:t>
            </a:r>
          </a:p>
          <a:p>
            <a:r>
              <a:rPr lang="en-US" altLang="de-DE" sz="2400" dirty="0" smtClean="0"/>
              <a:t>Behavior and communication of the individual, which become the visible outcomes of intercultural competence experienced by others. This then becomes the agreed upon definition of the intercultural scholars, that intercultural competence is “</a:t>
            </a:r>
            <a:r>
              <a:rPr lang="en-US" altLang="de-DE" sz="2400" b="1" i="1" dirty="0" smtClean="0"/>
              <a:t>the effective and appropriate behavior and communication in intercultural situations.</a:t>
            </a:r>
            <a:r>
              <a:rPr lang="en-US" altLang="de-DE" sz="2400" dirty="0" smtClean="0"/>
              <a:t>”</a:t>
            </a:r>
            <a:endParaRPr lang="de-DE" altLang="de-DE" sz="2400"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Experiential Learning</a:t>
            </a:r>
            <a:endParaRPr lang="en-US" dirty="0"/>
          </a:p>
        </p:txBody>
      </p:sp>
      <p:sp>
        <p:nvSpPr>
          <p:cNvPr id="3" name="Inhaltsplatzhalter 2"/>
          <p:cNvSpPr>
            <a:spLocks noGrp="1"/>
          </p:cNvSpPr>
          <p:nvPr>
            <p:ph idx="1"/>
          </p:nvPr>
        </p:nvSpPr>
        <p:spPr/>
        <p:txBody>
          <a:bodyPr/>
          <a:lstStyle/>
          <a:p>
            <a:pPr marL="352425" indent="-352425">
              <a:buFontTx/>
              <a:buChar char="•"/>
            </a:pPr>
            <a:r>
              <a:rPr lang="en-US" dirty="0" smtClean="0"/>
              <a:t>... is based on the assumption that only a direct, hands-on experience allows for effective and meaningful learning.</a:t>
            </a:r>
            <a:endParaRPr lang="de-DE" dirty="0" smtClean="0"/>
          </a:p>
          <a:p>
            <a:pPr marL="352425" indent="-352425">
              <a:buFontTx/>
              <a:buChar char="•"/>
            </a:pPr>
            <a:endParaRPr lang="de-DE" dirty="0" smtClean="0"/>
          </a:p>
          <a:p>
            <a:pPr marL="352425" indent="-352425">
              <a:buFontTx/>
              <a:buChar char="•"/>
            </a:pPr>
            <a:r>
              <a:rPr lang="en-US" dirty="0" smtClean="0"/>
              <a:t>In order for learning to take place there needs to be a concrete experience outside an artificial learning environment.</a:t>
            </a:r>
            <a:endParaRPr lang="de-DE" dirty="0" smtClean="0"/>
          </a:p>
          <a:p>
            <a:pPr marL="352425" indent="-352425">
              <a:buFontTx/>
              <a:buChar char="•"/>
            </a:pPr>
            <a:endParaRPr lang="de-DE" dirty="0" smtClean="0"/>
          </a:p>
          <a:p>
            <a:pPr marL="352425" indent="-352425">
              <a:buFontTx/>
              <a:buChar char="•"/>
            </a:pPr>
            <a:r>
              <a:rPr lang="en-US" dirty="0" smtClean="0"/>
              <a:t>The learner and their experience is the primary focus.</a:t>
            </a:r>
          </a:p>
          <a:p>
            <a:endParaRPr lang="de-DE"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Abteilg\Intercultur\Presse und Marketing\Präsentationen\Modelle\Kolb_Cycle_Schrif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80531" y="1931566"/>
            <a:ext cx="4132338" cy="4124275"/>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lstStyle/>
          <a:p>
            <a:r>
              <a:rPr lang="en-US" dirty="0" smtClean="0"/>
              <a:t>Experiential Learning</a:t>
            </a:r>
            <a:endParaRPr lang="en-US"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sp>
        <p:nvSpPr>
          <p:cNvPr id="47" name="Rechteck 46"/>
          <p:cNvSpPr/>
          <p:nvPr/>
        </p:nvSpPr>
        <p:spPr bwMode="auto">
          <a:xfrm>
            <a:off x="3345675" y="6447377"/>
            <a:ext cx="4319588" cy="653238"/>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72000" tIns="72000" rIns="72000" bIns="72000">
            <a:spAutoFit/>
          </a:bodyPr>
          <a:lstStyle/>
          <a:p>
            <a:pPr eaLnBrk="1" hangingPunct="1">
              <a:lnSpc>
                <a:spcPct val="100000"/>
              </a:lnSpc>
              <a:defRPr/>
            </a:pPr>
            <a:r>
              <a:rPr lang="en-GB" sz="1100" b="0" dirty="0">
                <a:solidFill>
                  <a:schemeClr val="tx1"/>
                </a:solidFill>
              </a:rPr>
              <a:t>Designed by Kolb D.A. (1984) “Experiential Learning experience as a source of learning and development”.</a:t>
            </a:r>
          </a:p>
          <a:p>
            <a:pPr eaLnBrk="1" hangingPunct="1">
              <a:lnSpc>
                <a:spcPct val="100000"/>
              </a:lnSpc>
              <a:defRPr/>
            </a:pPr>
            <a:r>
              <a:rPr lang="en-GB" sz="1100" b="0" dirty="0">
                <a:solidFill>
                  <a:schemeClr val="tx1"/>
                </a:solidFill>
              </a:rPr>
              <a:t>New Jersey: Prentice Hall.</a:t>
            </a:r>
          </a:p>
        </p:txBody>
      </p:sp>
    </p:spTree>
    <p:extLst>
      <p:ext uri="{BB962C8B-B14F-4D97-AF65-F5344CB8AC3E}">
        <p14:creationId xmlns:p14="http://schemas.microsoft.com/office/powerpoint/2010/main" val="5016857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Abteilg\Intercultur\Presse und Marketing\Präsentationen\Modelle\Kolb_Cycle_Schrif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80531" y="1931566"/>
            <a:ext cx="4132338" cy="4124275"/>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lstStyle/>
          <a:p>
            <a:r>
              <a:rPr lang="en-US" dirty="0" smtClean="0"/>
              <a:t>Experiential Learning and Debrief</a:t>
            </a:r>
            <a:endParaRPr lang="en-US"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sp>
        <p:nvSpPr>
          <p:cNvPr id="47" name="Rechteck 46"/>
          <p:cNvSpPr/>
          <p:nvPr/>
        </p:nvSpPr>
        <p:spPr bwMode="auto">
          <a:xfrm>
            <a:off x="3345675" y="6447377"/>
            <a:ext cx="4319588" cy="653238"/>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lIns="72000" tIns="72000" rIns="72000" bIns="72000">
            <a:spAutoFit/>
          </a:bodyPr>
          <a:lstStyle/>
          <a:p>
            <a:pPr eaLnBrk="1" hangingPunct="1">
              <a:lnSpc>
                <a:spcPct val="100000"/>
              </a:lnSpc>
              <a:defRPr/>
            </a:pPr>
            <a:r>
              <a:rPr lang="en-GB" sz="1100" b="0" dirty="0">
                <a:solidFill>
                  <a:schemeClr val="tx1"/>
                </a:solidFill>
              </a:rPr>
              <a:t>Designed by Kolb D.A. (1984) “Experiential Learning experience as a source of learning and development”.</a:t>
            </a:r>
          </a:p>
          <a:p>
            <a:pPr eaLnBrk="1" hangingPunct="1">
              <a:lnSpc>
                <a:spcPct val="100000"/>
              </a:lnSpc>
              <a:defRPr/>
            </a:pPr>
            <a:r>
              <a:rPr lang="en-GB" sz="1100" b="0" dirty="0">
                <a:solidFill>
                  <a:schemeClr val="tx1"/>
                </a:solidFill>
              </a:rPr>
              <a:t>New Jersey: Prentice Hall.</a:t>
            </a:r>
          </a:p>
        </p:txBody>
      </p:sp>
      <p:sp>
        <p:nvSpPr>
          <p:cNvPr id="3" name="Textfeld 2"/>
          <p:cNvSpPr txBox="1"/>
          <p:nvPr/>
        </p:nvSpPr>
        <p:spPr>
          <a:xfrm>
            <a:off x="7074892" y="1931566"/>
            <a:ext cx="2974391" cy="892552"/>
          </a:xfrm>
          <a:prstGeom prst="rect">
            <a:avLst/>
          </a:prstGeom>
          <a:noFill/>
        </p:spPr>
        <p:txBody>
          <a:bodyPr wrap="square" rtlCol="0">
            <a:spAutoFit/>
          </a:bodyPr>
          <a:lstStyle/>
          <a:p>
            <a:pPr marL="342900" indent="-342900">
              <a:lnSpc>
                <a:spcPct val="130000"/>
              </a:lnSpc>
              <a:buAutoNum type="arabicPeriod"/>
            </a:pPr>
            <a:r>
              <a:rPr lang="de-DE" sz="2000" dirty="0" err="1" smtClean="0"/>
              <a:t>What</a:t>
            </a:r>
            <a:r>
              <a:rPr lang="de-DE" sz="2000" dirty="0" smtClean="0"/>
              <a:t> </a:t>
            </a:r>
            <a:r>
              <a:rPr lang="de-DE" sz="2000" dirty="0" err="1" smtClean="0"/>
              <a:t>happened</a:t>
            </a:r>
            <a:r>
              <a:rPr lang="de-DE" sz="2000" dirty="0" smtClean="0"/>
              <a:t>? </a:t>
            </a:r>
          </a:p>
          <a:p>
            <a:pPr marL="342900" indent="-342900">
              <a:lnSpc>
                <a:spcPct val="130000"/>
              </a:lnSpc>
              <a:buAutoNum type="arabicPeriod"/>
            </a:pPr>
            <a:r>
              <a:rPr lang="de-DE" sz="2000" dirty="0" err="1" smtClean="0"/>
              <a:t>How</a:t>
            </a:r>
            <a:r>
              <a:rPr lang="de-DE" sz="2000" dirty="0" smtClean="0"/>
              <a:t> do I </a:t>
            </a:r>
            <a:r>
              <a:rPr lang="de-DE" sz="2000" dirty="0" err="1" smtClean="0"/>
              <a:t>feel</a:t>
            </a:r>
            <a:r>
              <a:rPr lang="de-DE" sz="2000" dirty="0" smtClean="0"/>
              <a:t>?</a:t>
            </a:r>
          </a:p>
        </p:txBody>
      </p:sp>
      <p:sp>
        <p:nvSpPr>
          <p:cNvPr id="13" name="Textfeld 12"/>
          <p:cNvSpPr txBox="1"/>
          <p:nvPr/>
        </p:nvSpPr>
        <p:spPr>
          <a:xfrm>
            <a:off x="6881953" y="5340041"/>
            <a:ext cx="3721331" cy="492443"/>
          </a:xfrm>
          <a:prstGeom prst="rect">
            <a:avLst/>
          </a:prstGeom>
          <a:noFill/>
        </p:spPr>
        <p:txBody>
          <a:bodyPr wrap="square" rtlCol="0">
            <a:spAutoFit/>
          </a:bodyPr>
          <a:lstStyle/>
          <a:p>
            <a:pPr>
              <a:lnSpc>
                <a:spcPct val="130000"/>
              </a:lnSpc>
            </a:pPr>
            <a:r>
              <a:rPr lang="de-DE" sz="2000" dirty="0" smtClean="0"/>
              <a:t>3. </a:t>
            </a:r>
            <a:r>
              <a:rPr lang="de-DE" sz="2000" dirty="0" err="1" smtClean="0"/>
              <a:t>What</a:t>
            </a:r>
            <a:r>
              <a:rPr lang="de-DE" sz="2000" dirty="0" smtClean="0"/>
              <a:t> do </a:t>
            </a:r>
            <a:r>
              <a:rPr lang="de-DE" sz="2000" dirty="0" err="1" smtClean="0"/>
              <a:t>you</a:t>
            </a:r>
            <a:r>
              <a:rPr lang="de-DE" sz="2000" dirty="0" smtClean="0"/>
              <a:t> </a:t>
            </a:r>
            <a:r>
              <a:rPr lang="de-DE" sz="2000" dirty="0" err="1" smtClean="0"/>
              <a:t>take</a:t>
            </a:r>
            <a:r>
              <a:rPr lang="de-DE" sz="2000" dirty="0" smtClean="0"/>
              <a:t> </a:t>
            </a:r>
            <a:r>
              <a:rPr lang="de-DE" sz="2000" dirty="0" err="1" smtClean="0"/>
              <a:t>with</a:t>
            </a:r>
            <a:r>
              <a:rPr lang="de-DE" sz="2000" dirty="0" smtClean="0"/>
              <a:t> </a:t>
            </a:r>
            <a:r>
              <a:rPr lang="de-DE" sz="2000" dirty="0" err="1" smtClean="0"/>
              <a:t>you</a:t>
            </a:r>
            <a:r>
              <a:rPr lang="de-DE" sz="2000" dirty="0" smtClean="0"/>
              <a:t>?</a:t>
            </a:r>
          </a:p>
        </p:txBody>
      </p:sp>
      <p:sp>
        <p:nvSpPr>
          <p:cNvPr id="14" name="Textfeld 13"/>
          <p:cNvSpPr txBox="1"/>
          <p:nvPr/>
        </p:nvSpPr>
        <p:spPr>
          <a:xfrm>
            <a:off x="174795" y="1836415"/>
            <a:ext cx="3505307" cy="2492990"/>
          </a:xfrm>
          <a:prstGeom prst="rect">
            <a:avLst/>
          </a:prstGeom>
          <a:noFill/>
        </p:spPr>
        <p:txBody>
          <a:bodyPr wrap="square" rtlCol="0">
            <a:spAutoFit/>
          </a:bodyPr>
          <a:lstStyle/>
          <a:p>
            <a:pPr>
              <a:lnSpc>
                <a:spcPct val="130000"/>
              </a:lnSpc>
            </a:pPr>
            <a:r>
              <a:rPr lang="de-DE" sz="2000" dirty="0"/>
              <a:t>5</a:t>
            </a:r>
            <a:r>
              <a:rPr lang="de-DE" sz="2000" dirty="0" smtClean="0"/>
              <a:t>. </a:t>
            </a:r>
            <a:r>
              <a:rPr lang="de-DE" sz="2000" dirty="0" err="1" smtClean="0"/>
              <a:t>What</a:t>
            </a:r>
            <a:r>
              <a:rPr lang="de-DE" sz="2000" dirty="0" smtClean="0"/>
              <a:t> </a:t>
            </a:r>
            <a:r>
              <a:rPr lang="de-DE" sz="2000" dirty="0" err="1" smtClean="0"/>
              <a:t>if</a:t>
            </a:r>
            <a:r>
              <a:rPr lang="de-DE" sz="2000" dirty="0" smtClean="0"/>
              <a:t>? (</a:t>
            </a:r>
            <a:r>
              <a:rPr lang="de-DE" sz="2000" dirty="0" err="1" smtClean="0"/>
              <a:t>How</a:t>
            </a:r>
            <a:r>
              <a:rPr lang="de-DE" sz="2000" dirty="0" smtClean="0"/>
              <a:t> </a:t>
            </a:r>
            <a:r>
              <a:rPr lang="de-DE" sz="2000" dirty="0" err="1" smtClean="0"/>
              <a:t>would</a:t>
            </a:r>
            <a:r>
              <a:rPr lang="de-DE" sz="2000" dirty="0" smtClean="0"/>
              <a:t> </a:t>
            </a:r>
            <a:r>
              <a:rPr lang="de-DE" sz="2000" dirty="0" err="1" smtClean="0"/>
              <a:t>this</a:t>
            </a:r>
            <a:r>
              <a:rPr lang="de-DE" sz="2000" dirty="0" smtClean="0"/>
              <a:t> </a:t>
            </a:r>
            <a:r>
              <a:rPr lang="de-DE" sz="2000" dirty="0" err="1" smtClean="0"/>
              <a:t>play</a:t>
            </a:r>
            <a:r>
              <a:rPr lang="de-DE" sz="2000" dirty="0" smtClean="0"/>
              <a:t> out </a:t>
            </a:r>
            <a:r>
              <a:rPr lang="de-DE" sz="2000" dirty="0" err="1" smtClean="0"/>
              <a:t>under</a:t>
            </a:r>
            <a:r>
              <a:rPr lang="de-DE" sz="2000" dirty="0" smtClean="0"/>
              <a:t> different </a:t>
            </a:r>
            <a:r>
              <a:rPr lang="de-DE" sz="2000" dirty="0" err="1" smtClean="0"/>
              <a:t>circumstances</a:t>
            </a:r>
            <a:r>
              <a:rPr lang="de-DE" sz="2000" dirty="0" smtClean="0"/>
              <a:t>?)</a:t>
            </a:r>
          </a:p>
          <a:p>
            <a:pPr>
              <a:lnSpc>
                <a:spcPct val="130000"/>
              </a:lnSpc>
            </a:pPr>
            <a:r>
              <a:rPr lang="de-DE" sz="2000" dirty="0" smtClean="0"/>
              <a:t>6. </a:t>
            </a:r>
            <a:r>
              <a:rPr lang="de-DE" sz="2000" dirty="0" err="1" smtClean="0"/>
              <a:t>How</a:t>
            </a:r>
            <a:r>
              <a:rPr lang="de-DE" sz="2000" dirty="0" smtClean="0"/>
              <a:t> </a:t>
            </a:r>
            <a:r>
              <a:rPr lang="de-DE" sz="2000" dirty="0" err="1" smtClean="0"/>
              <a:t>to</a:t>
            </a:r>
            <a:r>
              <a:rPr lang="de-DE" sz="2000" dirty="0" smtClean="0"/>
              <a:t> </a:t>
            </a:r>
            <a:r>
              <a:rPr lang="de-DE" sz="2000" dirty="0" err="1" smtClean="0"/>
              <a:t>move</a:t>
            </a:r>
            <a:r>
              <a:rPr lang="de-DE" sz="2000" dirty="0" smtClean="0"/>
              <a:t> on? (</a:t>
            </a:r>
            <a:r>
              <a:rPr lang="de-DE" sz="2000" dirty="0" err="1" smtClean="0"/>
              <a:t>What</a:t>
            </a:r>
            <a:r>
              <a:rPr lang="de-DE" sz="2000" dirty="0" smtClean="0"/>
              <a:t> </a:t>
            </a:r>
            <a:r>
              <a:rPr lang="de-DE" sz="2000" dirty="0" err="1" smtClean="0"/>
              <a:t>would</a:t>
            </a:r>
            <a:r>
              <a:rPr lang="de-DE" sz="2000" dirty="0" smtClean="0"/>
              <a:t> I do </a:t>
            </a:r>
            <a:r>
              <a:rPr lang="de-DE" sz="2000" dirty="0" err="1" smtClean="0"/>
              <a:t>differently</a:t>
            </a:r>
            <a:r>
              <a:rPr lang="de-DE" sz="2000" dirty="0" smtClean="0"/>
              <a:t> </a:t>
            </a:r>
            <a:r>
              <a:rPr lang="de-DE" sz="2000" dirty="0" err="1" smtClean="0"/>
              <a:t>next</a:t>
            </a:r>
            <a:r>
              <a:rPr lang="de-DE" sz="2000" dirty="0" smtClean="0"/>
              <a:t> time?</a:t>
            </a:r>
          </a:p>
        </p:txBody>
      </p:sp>
      <p:sp>
        <p:nvSpPr>
          <p:cNvPr id="15" name="Textfeld 14"/>
          <p:cNvSpPr txBox="1"/>
          <p:nvPr/>
        </p:nvSpPr>
        <p:spPr>
          <a:xfrm>
            <a:off x="234132" y="4939932"/>
            <a:ext cx="3505307" cy="892552"/>
          </a:xfrm>
          <a:prstGeom prst="rect">
            <a:avLst/>
          </a:prstGeom>
          <a:noFill/>
        </p:spPr>
        <p:txBody>
          <a:bodyPr wrap="square" rtlCol="0">
            <a:spAutoFit/>
          </a:bodyPr>
          <a:lstStyle/>
          <a:p>
            <a:pPr>
              <a:lnSpc>
                <a:spcPct val="130000"/>
              </a:lnSpc>
            </a:pPr>
            <a:r>
              <a:rPr lang="de-DE" sz="2000" dirty="0" smtClean="0"/>
              <a:t>4. </a:t>
            </a:r>
            <a:r>
              <a:rPr lang="de-DE" sz="2000" dirty="0" err="1" smtClean="0"/>
              <a:t>How</a:t>
            </a:r>
            <a:r>
              <a:rPr lang="de-DE" sz="2000" dirty="0" smtClean="0"/>
              <a:t> </a:t>
            </a:r>
            <a:r>
              <a:rPr lang="de-DE" sz="2000" dirty="0" err="1" smtClean="0"/>
              <a:t>can</a:t>
            </a:r>
            <a:r>
              <a:rPr lang="de-DE" sz="2000" dirty="0" smtClean="0"/>
              <a:t> </a:t>
            </a:r>
            <a:r>
              <a:rPr lang="de-DE" sz="2000" dirty="0" err="1" smtClean="0"/>
              <a:t>you</a:t>
            </a:r>
            <a:r>
              <a:rPr lang="de-DE" sz="2000" dirty="0" smtClean="0"/>
              <a:t> </a:t>
            </a:r>
            <a:r>
              <a:rPr lang="de-DE" sz="2000" dirty="0" err="1" smtClean="0"/>
              <a:t>relate</a:t>
            </a:r>
            <a:r>
              <a:rPr lang="de-DE" sz="2000" dirty="0" smtClean="0"/>
              <a:t> </a:t>
            </a:r>
            <a:r>
              <a:rPr lang="de-DE" sz="2000" dirty="0" err="1" smtClean="0"/>
              <a:t>this</a:t>
            </a:r>
            <a:r>
              <a:rPr lang="de-DE" sz="2000" dirty="0" smtClean="0"/>
              <a:t> </a:t>
            </a:r>
            <a:r>
              <a:rPr lang="de-DE" sz="2000" dirty="0" err="1" smtClean="0"/>
              <a:t>to</a:t>
            </a:r>
            <a:r>
              <a:rPr lang="de-DE" sz="2000" dirty="0" smtClean="0"/>
              <a:t> </a:t>
            </a:r>
            <a:r>
              <a:rPr lang="de-DE" sz="2000" dirty="0" err="1" smtClean="0"/>
              <a:t>reality</a:t>
            </a:r>
            <a:r>
              <a:rPr lang="de-DE" sz="2000" dirty="0" smtClean="0"/>
              <a:t>?</a:t>
            </a:r>
          </a:p>
        </p:txBody>
      </p:sp>
    </p:spTree>
    <p:extLst>
      <p:ext uri="{BB962C8B-B14F-4D97-AF65-F5344CB8AC3E}">
        <p14:creationId xmlns:p14="http://schemas.microsoft.com/office/powerpoint/2010/main" val="1116541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Math exercise: 2+2 = 1 …?!</a:t>
            </a:r>
            <a:endParaRPr lang="de-DE"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graphicFrame>
        <p:nvGraphicFramePr>
          <p:cNvPr id="5" name="Inhaltsplatzhalter 4"/>
          <p:cNvGraphicFramePr>
            <a:graphicFrameLocks noGrp="1"/>
          </p:cNvGraphicFramePr>
          <p:nvPr>
            <p:ph idx="1"/>
          </p:nvPr>
        </p:nvGraphicFramePr>
        <p:xfrm>
          <a:off x="2538388" y="2052439"/>
          <a:ext cx="4752528" cy="3472604"/>
        </p:xfrm>
        <a:graphic>
          <a:graphicData uri="http://schemas.openxmlformats.org/drawingml/2006/table">
            <a:tbl>
              <a:tblPr firstRow="1" bandRow="1">
                <a:tableStyleId>{5C22544A-7EE6-4342-B048-85BDC9FD1C3A}</a:tableStyleId>
              </a:tblPr>
              <a:tblGrid>
                <a:gridCol w="1512168"/>
                <a:gridCol w="1008112"/>
                <a:gridCol w="1260140"/>
                <a:gridCol w="972108"/>
              </a:tblGrid>
              <a:tr h="7846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2800" b="0" kern="1200" dirty="0" smtClean="0">
                          <a:solidFill>
                            <a:schemeClr val="tx1"/>
                          </a:solidFill>
                          <a:latin typeface="+mn-lt"/>
                          <a:ea typeface="+mn-ea"/>
                          <a:cs typeface="+mn-cs"/>
                        </a:rPr>
                        <a:t>Rules</a:t>
                      </a:r>
                    </a:p>
                    <a:p>
                      <a:pPr algn="ctr"/>
                      <a:endParaRPr lang="de-DE" sz="2800" kern="1200" dirty="0" smtClean="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de-DE" sz="2800" kern="1200" dirty="0" smtClean="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631931">
                <a:tc>
                  <a:txBody>
                    <a:bodyPr/>
                    <a:lstStyle/>
                    <a:p>
                      <a:pPr algn="ct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631931">
                <a:tc>
                  <a:txBody>
                    <a:bodyPr/>
                    <a:lstStyle/>
                    <a:p>
                      <a:pPr algn="ct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x</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631931">
                <a:tc>
                  <a:txBody>
                    <a:bodyPr/>
                    <a:lstStyle/>
                    <a:p>
                      <a:pPr algn="ct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x</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631931">
                <a:tc>
                  <a:txBody>
                    <a:bodyPr/>
                    <a:lstStyle/>
                    <a:p>
                      <a:pPr algn="ct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2800" kern="1200" dirty="0" smtClean="0">
                          <a:solidFill>
                            <a:schemeClr val="tx1"/>
                          </a:solidFill>
                          <a:latin typeface="+mn-lt"/>
                          <a:ea typeface="+mn-ea"/>
                          <a:cs typeface="+mn-cs"/>
                        </a:rPr>
                        <a:t>+</a:t>
                      </a:r>
                      <a:endParaRPr lang="de-DE" sz="2800" kern="1200" dirty="0">
                        <a:solidFill>
                          <a:schemeClr val="tx1"/>
                        </a:solidFill>
                        <a:latin typeface="+mn-lt"/>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601348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Solution: Math exercise</a:t>
            </a:r>
            <a:endParaRPr lang="de-DE"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graphicFrame>
        <p:nvGraphicFramePr>
          <p:cNvPr id="5" name="Inhaltsplatzhalter 4"/>
          <p:cNvGraphicFramePr>
            <a:graphicFrameLocks noGrp="1"/>
          </p:cNvGraphicFramePr>
          <p:nvPr>
            <p:ph idx="1"/>
          </p:nvPr>
        </p:nvGraphicFramePr>
        <p:xfrm>
          <a:off x="3258468" y="1980431"/>
          <a:ext cx="4392488" cy="4320478"/>
        </p:xfrm>
        <a:graphic>
          <a:graphicData uri="http://schemas.openxmlformats.org/drawingml/2006/table">
            <a:tbl>
              <a:tblPr/>
              <a:tblGrid>
                <a:gridCol w="1368153"/>
                <a:gridCol w="828091"/>
                <a:gridCol w="1440160"/>
                <a:gridCol w="756084"/>
              </a:tblGrid>
              <a:tr h="394175">
                <a:tc>
                  <a:txBody>
                    <a:bodyPr/>
                    <a:lstStyle/>
                    <a:p>
                      <a:pPr algn="r">
                        <a:lnSpc>
                          <a:spcPct val="115000"/>
                        </a:lnSpc>
                        <a:spcAft>
                          <a:spcPts val="0"/>
                        </a:spcAft>
                      </a:pPr>
                      <a:r>
                        <a:rPr lang="de-DE" sz="2000" kern="1200" dirty="0">
                          <a:solidFill>
                            <a:schemeClr val="tx1"/>
                          </a:solidFill>
                          <a:latin typeface="+mn-lt"/>
                          <a:ea typeface="+mn-ea"/>
                          <a:cs typeface="+mn-cs"/>
                        </a:rPr>
                        <a:t>8 – 2 =</a:t>
                      </a:r>
                    </a:p>
                  </a:txBody>
                  <a:tcPr marL="44450" marR="444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a:solidFill>
                            <a:schemeClr val="tx1"/>
                          </a:solidFill>
                          <a:latin typeface="+mn-lt"/>
                          <a:ea typeface="+mn-ea"/>
                          <a:cs typeface="+mn-cs"/>
                        </a:rPr>
                        <a:t> 10</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000" kern="1200" dirty="0">
                          <a:solidFill>
                            <a:schemeClr val="tx1"/>
                          </a:solidFill>
                          <a:latin typeface="+mn-lt"/>
                          <a:ea typeface="+mn-ea"/>
                          <a:cs typeface="+mn-cs"/>
                        </a:rPr>
                        <a:t>9 + 1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a:solidFill>
                            <a:schemeClr val="tx1"/>
                          </a:solidFill>
                          <a:latin typeface="+mn-lt"/>
                          <a:ea typeface="+mn-ea"/>
                          <a:cs typeface="+mn-cs"/>
                        </a:rPr>
                        <a:t> 9</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175">
                <a:tc>
                  <a:txBody>
                    <a:bodyPr/>
                    <a:lstStyle/>
                    <a:p>
                      <a:pPr algn="r">
                        <a:lnSpc>
                          <a:spcPct val="115000"/>
                        </a:lnSpc>
                        <a:spcAft>
                          <a:spcPts val="0"/>
                        </a:spcAft>
                      </a:pPr>
                      <a:r>
                        <a:rPr lang="de-DE" sz="2000" kern="1200" dirty="0">
                          <a:solidFill>
                            <a:schemeClr val="tx1"/>
                          </a:solidFill>
                          <a:latin typeface="+mn-lt"/>
                          <a:ea typeface="+mn-ea"/>
                          <a:cs typeface="+mn-cs"/>
                        </a:rPr>
                        <a:t>12 + 4 =</a:t>
                      </a:r>
                    </a:p>
                  </a:txBody>
                  <a:tcPr marL="44450" marR="444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dirty="0">
                          <a:solidFill>
                            <a:schemeClr val="tx1"/>
                          </a:solidFill>
                          <a:latin typeface="+mn-lt"/>
                          <a:ea typeface="+mn-ea"/>
                          <a:cs typeface="+mn-cs"/>
                        </a:rPr>
                        <a:t> 3</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000" kern="1200" dirty="0">
                          <a:solidFill>
                            <a:schemeClr val="tx1"/>
                          </a:solidFill>
                          <a:latin typeface="+mn-lt"/>
                          <a:ea typeface="+mn-ea"/>
                          <a:cs typeface="+mn-cs"/>
                        </a:rPr>
                        <a:t>5 – 6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a:solidFill>
                            <a:schemeClr val="tx1"/>
                          </a:solidFill>
                          <a:latin typeface="+mn-lt"/>
                          <a:ea typeface="+mn-ea"/>
                          <a:cs typeface="+mn-cs"/>
                        </a:rPr>
                        <a:t> 11</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175">
                <a:tc>
                  <a:txBody>
                    <a:bodyPr/>
                    <a:lstStyle/>
                    <a:p>
                      <a:pPr algn="r">
                        <a:lnSpc>
                          <a:spcPct val="115000"/>
                        </a:lnSpc>
                        <a:spcAft>
                          <a:spcPts val="0"/>
                        </a:spcAft>
                      </a:pPr>
                      <a:r>
                        <a:rPr lang="de-DE" sz="2000" kern="1200">
                          <a:solidFill>
                            <a:schemeClr val="tx1"/>
                          </a:solidFill>
                          <a:latin typeface="+mn-lt"/>
                          <a:ea typeface="+mn-ea"/>
                          <a:cs typeface="+mn-cs"/>
                        </a:rPr>
                        <a:t>4 x 3 =</a:t>
                      </a:r>
                    </a:p>
                  </a:txBody>
                  <a:tcPr marL="44450" marR="444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dirty="0">
                          <a:solidFill>
                            <a:schemeClr val="tx1"/>
                          </a:solidFill>
                          <a:latin typeface="+mn-lt"/>
                          <a:ea typeface="+mn-ea"/>
                          <a:cs typeface="+mn-cs"/>
                        </a:rPr>
                        <a:t> 1</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000" kern="1200">
                          <a:solidFill>
                            <a:schemeClr val="tx1"/>
                          </a:solidFill>
                          <a:latin typeface="+mn-lt"/>
                          <a:ea typeface="+mn-ea"/>
                          <a:cs typeface="+mn-cs"/>
                        </a:rPr>
                        <a:t>2 x 1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dirty="0">
                          <a:solidFill>
                            <a:schemeClr val="tx1"/>
                          </a:solidFill>
                          <a:latin typeface="+mn-lt"/>
                          <a:ea typeface="+mn-ea"/>
                          <a:cs typeface="+mn-cs"/>
                        </a:rPr>
                        <a:t> 1</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175">
                <a:tc>
                  <a:txBody>
                    <a:bodyPr/>
                    <a:lstStyle/>
                    <a:p>
                      <a:pPr algn="r">
                        <a:lnSpc>
                          <a:spcPct val="115000"/>
                        </a:lnSpc>
                        <a:spcAft>
                          <a:spcPts val="0"/>
                        </a:spcAft>
                      </a:pPr>
                      <a:r>
                        <a:rPr lang="de-DE" sz="2000" kern="1200">
                          <a:solidFill>
                            <a:schemeClr val="tx1"/>
                          </a:solidFill>
                          <a:latin typeface="+mn-lt"/>
                          <a:ea typeface="+mn-ea"/>
                          <a:cs typeface="+mn-cs"/>
                        </a:rPr>
                        <a:t>6 ÷ 2 =</a:t>
                      </a:r>
                    </a:p>
                  </a:txBody>
                  <a:tcPr marL="44450" marR="444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dirty="0">
                          <a:solidFill>
                            <a:schemeClr val="tx1"/>
                          </a:solidFill>
                          <a:latin typeface="+mn-lt"/>
                          <a:ea typeface="+mn-ea"/>
                          <a:cs typeface="+mn-cs"/>
                        </a:rPr>
                        <a:t> 12</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000" kern="1200">
                          <a:solidFill>
                            <a:schemeClr val="tx1"/>
                          </a:solidFill>
                          <a:latin typeface="+mn-lt"/>
                          <a:ea typeface="+mn-ea"/>
                          <a:cs typeface="+mn-cs"/>
                        </a:rPr>
                        <a:t>10 </a:t>
                      </a:r>
                      <a:r>
                        <a:rPr lang="en-US" sz="2000" kern="1200">
                          <a:solidFill>
                            <a:schemeClr val="tx1"/>
                          </a:solidFill>
                          <a:latin typeface="+mn-lt"/>
                          <a:ea typeface="+mn-ea"/>
                          <a:cs typeface="+mn-cs"/>
                        </a:rPr>
                        <a:t>+ </a:t>
                      </a:r>
                      <a:r>
                        <a:rPr lang="de-DE" sz="2000" kern="1200">
                          <a:solidFill>
                            <a:schemeClr val="tx1"/>
                          </a:solidFill>
                          <a:latin typeface="+mn-lt"/>
                          <a:ea typeface="+mn-ea"/>
                          <a:cs typeface="+mn-cs"/>
                        </a:rPr>
                        <a:t>5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dirty="0">
                          <a:solidFill>
                            <a:schemeClr val="tx1"/>
                          </a:solidFill>
                          <a:latin typeface="+mn-lt"/>
                          <a:ea typeface="+mn-ea"/>
                          <a:cs typeface="+mn-cs"/>
                        </a:rPr>
                        <a:t> 2</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175">
                <a:tc>
                  <a:txBody>
                    <a:bodyPr/>
                    <a:lstStyle/>
                    <a:p>
                      <a:pPr algn="r">
                        <a:lnSpc>
                          <a:spcPct val="115000"/>
                        </a:lnSpc>
                        <a:spcAft>
                          <a:spcPts val="0"/>
                        </a:spcAft>
                      </a:pPr>
                      <a:r>
                        <a:rPr lang="de-DE" sz="2000" kern="1200">
                          <a:solidFill>
                            <a:schemeClr val="tx1"/>
                          </a:solidFill>
                          <a:latin typeface="+mn-lt"/>
                          <a:ea typeface="+mn-ea"/>
                          <a:cs typeface="+mn-cs"/>
                        </a:rPr>
                        <a:t>9 + 3 =</a:t>
                      </a:r>
                    </a:p>
                  </a:txBody>
                  <a:tcPr marL="44450" marR="444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dirty="0">
                          <a:solidFill>
                            <a:schemeClr val="tx1"/>
                          </a:solidFill>
                          <a:latin typeface="+mn-lt"/>
                          <a:ea typeface="+mn-ea"/>
                          <a:cs typeface="+mn-cs"/>
                        </a:rPr>
                        <a:t> 3</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000" kern="1200" dirty="0">
                          <a:solidFill>
                            <a:schemeClr val="tx1"/>
                          </a:solidFill>
                          <a:latin typeface="+mn-lt"/>
                          <a:ea typeface="+mn-ea"/>
                          <a:cs typeface="+mn-cs"/>
                        </a:rPr>
                        <a:t>12 – 2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dirty="0">
                          <a:solidFill>
                            <a:schemeClr val="tx1"/>
                          </a:solidFill>
                          <a:latin typeface="+mn-lt"/>
                          <a:ea typeface="+mn-ea"/>
                          <a:cs typeface="+mn-cs"/>
                        </a:rPr>
                        <a:t> 14</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175">
                <a:tc>
                  <a:txBody>
                    <a:bodyPr/>
                    <a:lstStyle/>
                    <a:p>
                      <a:pPr algn="r">
                        <a:lnSpc>
                          <a:spcPct val="115000"/>
                        </a:lnSpc>
                        <a:spcAft>
                          <a:spcPts val="0"/>
                        </a:spcAft>
                      </a:pPr>
                      <a:r>
                        <a:rPr lang="de-DE" sz="2000" kern="1200">
                          <a:solidFill>
                            <a:schemeClr val="tx1"/>
                          </a:solidFill>
                          <a:latin typeface="+mn-lt"/>
                          <a:ea typeface="+mn-ea"/>
                          <a:cs typeface="+mn-cs"/>
                        </a:rPr>
                        <a:t>7 x 4 =</a:t>
                      </a:r>
                    </a:p>
                  </a:txBody>
                  <a:tcPr marL="44450" marR="444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a:solidFill>
                            <a:schemeClr val="tx1"/>
                          </a:solidFill>
                          <a:latin typeface="+mn-lt"/>
                          <a:ea typeface="+mn-ea"/>
                          <a:cs typeface="+mn-cs"/>
                        </a:rPr>
                        <a:t> 3</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000" kern="1200" dirty="0">
                          <a:solidFill>
                            <a:schemeClr val="tx1"/>
                          </a:solidFill>
                          <a:latin typeface="+mn-lt"/>
                          <a:ea typeface="+mn-ea"/>
                          <a:cs typeface="+mn-cs"/>
                        </a:rPr>
                        <a:t>6 – 6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a:solidFill>
                            <a:schemeClr val="tx1"/>
                          </a:solidFill>
                          <a:latin typeface="+mn-lt"/>
                          <a:ea typeface="+mn-ea"/>
                          <a:cs typeface="+mn-cs"/>
                        </a:rPr>
                        <a:t> 12</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175">
                <a:tc>
                  <a:txBody>
                    <a:bodyPr/>
                    <a:lstStyle/>
                    <a:p>
                      <a:pPr algn="r">
                        <a:lnSpc>
                          <a:spcPct val="115000"/>
                        </a:lnSpc>
                        <a:spcAft>
                          <a:spcPts val="0"/>
                        </a:spcAft>
                      </a:pPr>
                      <a:r>
                        <a:rPr lang="de-DE" sz="2000" kern="1200">
                          <a:solidFill>
                            <a:schemeClr val="tx1"/>
                          </a:solidFill>
                          <a:latin typeface="+mn-lt"/>
                          <a:ea typeface="+mn-ea"/>
                          <a:cs typeface="+mn-cs"/>
                        </a:rPr>
                        <a:t>4 – 2 =</a:t>
                      </a:r>
                    </a:p>
                  </a:txBody>
                  <a:tcPr marL="44450" marR="444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a:solidFill>
                            <a:schemeClr val="tx1"/>
                          </a:solidFill>
                          <a:latin typeface="+mn-lt"/>
                          <a:ea typeface="+mn-ea"/>
                          <a:cs typeface="+mn-cs"/>
                        </a:rPr>
                        <a:t> 6</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000" kern="1200" dirty="0">
                          <a:solidFill>
                            <a:schemeClr val="tx1"/>
                          </a:solidFill>
                          <a:latin typeface="+mn-lt"/>
                          <a:ea typeface="+mn-ea"/>
                          <a:cs typeface="+mn-cs"/>
                        </a:rPr>
                        <a:t>8 – 5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a:solidFill>
                            <a:schemeClr val="tx1"/>
                          </a:solidFill>
                          <a:latin typeface="+mn-lt"/>
                          <a:ea typeface="+mn-ea"/>
                          <a:cs typeface="+mn-cs"/>
                        </a:rPr>
                        <a:t> 13</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175">
                <a:tc>
                  <a:txBody>
                    <a:bodyPr/>
                    <a:lstStyle/>
                    <a:p>
                      <a:pPr algn="r">
                        <a:lnSpc>
                          <a:spcPct val="115000"/>
                        </a:lnSpc>
                        <a:spcAft>
                          <a:spcPts val="0"/>
                        </a:spcAft>
                      </a:pPr>
                      <a:r>
                        <a:rPr lang="de-DE" sz="2000" kern="1200">
                          <a:solidFill>
                            <a:schemeClr val="tx1"/>
                          </a:solidFill>
                          <a:latin typeface="+mn-lt"/>
                          <a:ea typeface="+mn-ea"/>
                          <a:cs typeface="+mn-cs"/>
                        </a:rPr>
                        <a:t>8 + 4 =</a:t>
                      </a:r>
                    </a:p>
                  </a:txBody>
                  <a:tcPr marL="44450" marR="444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a:solidFill>
                            <a:schemeClr val="tx1"/>
                          </a:solidFill>
                          <a:latin typeface="+mn-lt"/>
                          <a:ea typeface="+mn-ea"/>
                          <a:cs typeface="+mn-cs"/>
                        </a:rPr>
                        <a:t> 2</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000" kern="1200" dirty="0">
                          <a:solidFill>
                            <a:schemeClr val="tx1"/>
                          </a:solidFill>
                          <a:latin typeface="+mn-lt"/>
                          <a:ea typeface="+mn-ea"/>
                          <a:cs typeface="+mn-cs"/>
                        </a:rPr>
                        <a:t>6 ÷ 6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dirty="0">
                          <a:solidFill>
                            <a:schemeClr val="tx1"/>
                          </a:solidFill>
                          <a:latin typeface="+mn-lt"/>
                          <a:ea typeface="+mn-ea"/>
                          <a:cs typeface="+mn-cs"/>
                        </a:rPr>
                        <a:t> 36</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175">
                <a:tc>
                  <a:txBody>
                    <a:bodyPr/>
                    <a:lstStyle/>
                    <a:p>
                      <a:pPr algn="r">
                        <a:lnSpc>
                          <a:spcPct val="115000"/>
                        </a:lnSpc>
                        <a:spcAft>
                          <a:spcPts val="0"/>
                        </a:spcAft>
                      </a:pPr>
                      <a:r>
                        <a:rPr lang="de-DE" sz="2000" kern="1200">
                          <a:solidFill>
                            <a:schemeClr val="tx1"/>
                          </a:solidFill>
                          <a:latin typeface="+mn-lt"/>
                          <a:ea typeface="+mn-ea"/>
                          <a:cs typeface="+mn-cs"/>
                        </a:rPr>
                        <a:t>12 x 2 =</a:t>
                      </a:r>
                    </a:p>
                  </a:txBody>
                  <a:tcPr marL="44450" marR="444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a:solidFill>
                            <a:schemeClr val="tx1"/>
                          </a:solidFill>
                          <a:latin typeface="+mn-lt"/>
                          <a:ea typeface="+mn-ea"/>
                          <a:cs typeface="+mn-cs"/>
                        </a:rPr>
                        <a:t> 10</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000" kern="1200" dirty="0">
                          <a:solidFill>
                            <a:schemeClr val="tx1"/>
                          </a:solidFill>
                          <a:latin typeface="+mn-lt"/>
                          <a:ea typeface="+mn-ea"/>
                          <a:cs typeface="+mn-cs"/>
                        </a:rPr>
                        <a:t>17 x 2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a:solidFill>
                            <a:schemeClr val="tx1"/>
                          </a:solidFill>
                          <a:latin typeface="+mn-lt"/>
                          <a:ea typeface="+mn-ea"/>
                          <a:cs typeface="+mn-cs"/>
                        </a:rPr>
                        <a:t> 15</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4175">
                <a:tc>
                  <a:txBody>
                    <a:bodyPr/>
                    <a:lstStyle/>
                    <a:p>
                      <a:pPr algn="r">
                        <a:lnSpc>
                          <a:spcPct val="115000"/>
                        </a:lnSpc>
                        <a:spcAft>
                          <a:spcPts val="0"/>
                        </a:spcAft>
                      </a:pPr>
                      <a:r>
                        <a:rPr lang="de-DE" sz="2000" kern="1200">
                          <a:solidFill>
                            <a:schemeClr val="tx1"/>
                          </a:solidFill>
                          <a:latin typeface="+mn-lt"/>
                          <a:ea typeface="+mn-ea"/>
                          <a:cs typeface="+mn-cs"/>
                        </a:rPr>
                        <a:t>20 + 10 =</a:t>
                      </a:r>
                    </a:p>
                  </a:txBody>
                  <a:tcPr marL="44450" marR="4445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a:solidFill>
                            <a:schemeClr val="tx1"/>
                          </a:solidFill>
                          <a:latin typeface="+mn-lt"/>
                          <a:ea typeface="+mn-ea"/>
                          <a:cs typeface="+mn-cs"/>
                        </a:rPr>
                        <a:t> 2</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2000" kern="1200" dirty="0">
                          <a:solidFill>
                            <a:schemeClr val="tx1"/>
                          </a:solidFill>
                          <a:latin typeface="+mn-lt"/>
                          <a:ea typeface="+mn-ea"/>
                          <a:cs typeface="+mn-cs"/>
                        </a:rPr>
                        <a:t>14 – 7 = </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de-DE" sz="2000" kern="1200" dirty="0">
                          <a:solidFill>
                            <a:schemeClr val="tx1"/>
                          </a:solidFill>
                          <a:latin typeface="+mn-lt"/>
                          <a:ea typeface="+mn-ea"/>
                          <a:cs typeface="+mn-cs"/>
                        </a:rPr>
                        <a:t> 21</a:t>
                      </a: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8728">
                <a:tc>
                  <a:txBody>
                    <a:bodyPr/>
                    <a:lstStyle/>
                    <a:p>
                      <a:pPr>
                        <a:lnSpc>
                          <a:spcPct val="115000"/>
                        </a:lnSpc>
                      </a:pPr>
                      <a:endParaRPr lang="de-DE" sz="2000" kern="1200">
                        <a:solidFill>
                          <a:schemeClr val="accent6"/>
                        </a:solidFill>
                        <a:latin typeface="+mn-lt"/>
                        <a:ea typeface="+mn-ea"/>
                        <a:cs typeface="+mn-cs"/>
                      </a:endParaRPr>
                    </a:p>
                  </a:txBody>
                  <a:tcPr marL="44450" marR="44450" marT="0" marB="0" anchor="b">
                    <a:lnL>
                      <a:noFill/>
                    </a:lnL>
                    <a:lnR>
                      <a:noFill/>
                    </a:lnR>
                    <a:lnT>
                      <a:noFill/>
                    </a:lnT>
                    <a:lnB>
                      <a:noFill/>
                    </a:lnB>
                  </a:tcPr>
                </a:tc>
                <a:tc>
                  <a:txBody>
                    <a:bodyPr/>
                    <a:lstStyle/>
                    <a:p>
                      <a:pPr>
                        <a:lnSpc>
                          <a:spcPct val="115000"/>
                        </a:lnSpc>
                      </a:pPr>
                      <a:endParaRPr lang="de-DE" sz="2000" kern="1200" dirty="0">
                        <a:solidFill>
                          <a:schemeClr val="accent6"/>
                        </a:solidFill>
                        <a:latin typeface="+mn-lt"/>
                        <a:ea typeface="+mn-ea"/>
                        <a:cs typeface="+mn-cs"/>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de-DE" sz="2000" kern="1200">
                        <a:solidFill>
                          <a:schemeClr val="accent6"/>
                        </a:solidFill>
                        <a:latin typeface="+mn-lt"/>
                        <a:ea typeface="+mn-ea"/>
                        <a:cs typeface="+mn-cs"/>
                      </a:endParaRPr>
                    </a:p>
                  </a:txBody>
                  <a:tcPr marL="44450" marR="44450" marT="0" marB="0" anchor="b">
                    <a:lnL>
                      <a:noFill/>
                    </a:lnL>
                    <a:lnR>
                      <a:noFill/>
                    </a:lnR>
                    <a:lnT>
                      <a:noFill/>
                    </a:lnT>
                    <a:lnB>
                      <a:noFill/>
                    </a:lnB>
                  </a:tcPr>
                </a:tc>
                <a:tc>
                  <a:txBody>
                    <a:bodyPr/>
                    <a:lstStyle/>
                    <a:p>
                      <a:pPr>
                        <a:lnSpc>
                          <a:spcPct val="115000"/>
                        </a:lnSpc>
                      </a:pPr>
                      <a:endParaRPr lang="de-DE" sz="2000" kern="1200" dirty="0">
                        <a:solidFill>
                          <a:schemeClr val="accent6"/>
                        </a:solidFill>
                        <a:latin typeface="+mn-lt"/>
                        <a:ea typeface="+mn-ea"/>
                        <a:cs typeface="+mn-cs"/>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418810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Math exercise: </a:t>
            </a:r>
            <a:r>
              <a:rPr lang="de-DE" dirty="0" err="1" smtClean="0"/>
              <a:t>Reflection</a:t>
            </a:r>
            <a:endParaRPr lang="de-DE" dirty="0"/>
          </a:p>
        </p:txBody>
      </p:sp>
      <p:sp>
        <p:nvSpPr>
          <p:cNvPr id="3" name="Inhaltsplatzhalter 2"/>
          <p:cNvSpPr>
            <a:spLocks noGrp="1"/>
          </p:cNvSpPr>
          <p:nvPr>
            <p:ph idx="1"/>
          </p:nvPr>
        </p:nvSpPr>
        <p:spPr/>
        <p:txBody>
          <a:bodyPr/>
          <a:lstStyle/>
          <a:p>
            <a:pPr marL="342900" indent="-342900">
              <a:buFontTx/>
              <a:buAutoNum type="arabicPeriod"/>
            </a:pPr>
            <a:r>
              <a:rPr lang="en-GB" dirty="0" smtClean="0"/>
              <a:t>How did you feel when calculating the answer to the very first question (2 + 2 = 4)?</a:t>
            </a:r>
          </a:p>
          <a:p>
            <a:pPr marL="342900" indent="-342900">
              <a:buFontTx/>
              <a:buAutoNum type="arabicPeriod"/>
            </a:pPr>
            <a:endParaRPr lang="en-GB" dirty="0" smtClean="0"/>
          </a:p>
          <a:p>
            <a:pPr marL="342900" indent="-342900">
              <a:buFontTx/>
              <a:buAutoNum type="arabicPeriod"/>
            </a:pPr>
            <a:r>
              <a:rPr lang="en-GB" dirty="0" smtClean="0"/>
              <a:t>How did you feel during the exercise?</a:t>
            </a:r>
          </a:p>
          <a:p>
            <a:pPr marL="342900" indent="-342900">
              <a:buFontTx/>
              <a:buAutoNum type="arabicPeriod"/>
            </a:pPr>
            <a:endParaRPr lang="en-GB" dirty="0" smtClean="0"/>
          </a:p>
          <a:p>
            <a:pPr marL="342900" indent="-342900">
              <a:buFontTx/>
              <a:buAutoNum type="arabicPeriod"/>
            </a:pPr>
            <a:r>
              <a:rPr lang="en-GB" dirty="0" smtClean="0"/>
              <a:t>Which strategies did you implement?</a:t>
            </a:r>
          </a:p>
          <a:p>
            <a:pPr marL="342900" indent="-342900">
              <a:buFontTx/>
              <a:buAutoNum type="arabicPeriod"/>
            </a:pPr>
            <a:endParaRPr lang="en-GB" dirty="0" smtClean="0"/>
          </a:p>
          <a:p>
            <a:pPr marL="342900" indent="-342900">
              <a:buFontTx/>
              <a:buAutoNum type="arabicPeriod"/>
            </a:pPr>
            <a:r>
              <a:rPr lang="en-GB" dirty="0" smtClean="0"/>
              <a:t>How can you relate this experience to a new / unfamiliar situation in your life?</a:t>
            </a:r>
          </a:p>
          <a:p>
            <a:pPr marL="342900" indent="-342900"/>
            <a:endParaRPr lang="de-DE" dirty="0" smtClean="0"/>
          </a:p>
          <a:p>
            <a:endParaRPr lang="de-DE"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spTree>
    <p:extLst>
      <p:ext uri="{BB962C8B-B14F-4D97-AF65-F5344CB8AC3E}">
        <p14:creationId xmlns:p14="http://schemas.microsoft.com/office/powerpoint/2010/main" val="3914963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What</a:t>
            </a:r>
            <a:r>
              <a:rPr lang="de-DE" dirty="0" smtClean="0"/>
              <a:t> </a:t>
            </a:r>
            <a:r>
              <a:rPr lang="de-DE" dirty="0" err="1" smtClean="0"/>
              <a:t>is</a:t>
            </a:r>
            <a:r>
              <a:rPr lang="de-DE" dirty="0" smtClean="0"/>
              <a:t> </a:t>
            </a:r>
            <a:r>
              <a:rPr lang="de-DE" dirty="0" err="1" smtClean="0"/>
              <a:t>Intercultural</a:t>
            </a:r>
            <a:r>
              <a:rPr lang="de-DE" dirty="0" smtClean="0"/>
              <a:t> Competence?</a:t>
            </a:r>
            <a:endParaRPr lang="de-DE" dirty="0"/>
          </a:p>
        </p:txBody>
      </p:sp>
      <p:sp>
        <p:nvSpPr>
          <p:cNvPr id="7" name="Textfeld 6"/>
          <p:cNvSpPr txBox="1"/>
          <p:nvPr/>
        </p:nvSpPr>
        <p:spPr>
          <a:xfrm>
            <a:off x="450156" y="2052439"/>
            <a:ext cx="9793088" cy="1200329"/>
          </a:xfrm>
          <a:prstGeom prst="rect">
            <a:avLst/>
          </a:prstGeom>
          <a:noFill/>
        </p:spPr>
        <p:txBody>
          <a:bodyPr wrap="square" rtlCol="0">
            <a:spAutoFit/>
          </a:bodyPr>
          <a:lstStyle/>
          <a:p>
            <a:pPr>
              <a:buFont typeface="Arial" pitchFamily="34" charset="0"/>
              <a:buChar char="•"/>
            </a:pPr>
            <a:r>
              <a:rPr lang="de-DE" altLang="de-DE" sz="2400" dirty="0" smtClean="0"/>
              <a:t> </a:t>
            </a:r>
            <a:r>
              <a:rPr lang="de-DE" altLang="de-DE" sz="2400" dirty="0" err="1" smtClean="0"/>
              <a:t>No</a:t>
            </a:r>
            <a:r>
              <a:rPr lang="de-DE" altLang="de-DE" sz="2400" dirty="0" smtClean="0"/>
              <a:t> </a:t>
            </a:r>
            <a:r>
              <a:rPr lang="de-DE" altLang="de-DE" sz="2400" dirty="0" err="1" smtClean="0"/>
              <a:t>standard</a:t>
            </a:r>
            <a:r>
              <a:rPr lang="de-DE" altLang="de-DE" sz="2400" dirty="0" smtClean="0"/>
              <a:t> </a:t>
            </a:r>
            <a:r>
              <a:rPr lang="de-DE" altLang="de-DE" sz="2400" dirty="0" err="1" smtClean="0"/>
              <a:t>definition</a:t>
            </a:r>
            <a:r>
              <a:rPr lang="de-DE" altLang="de-DE" sz="2400" dirty="0" smtClean="0"/>
              <a:t> </a:t>
            </a:r>
            <a:r>
              <a:rPr lang="de-DE" altLang="de-DE" sz="2400" dirty="0" err="1" smtClean="0"/>
              <a:t>is</a:t>
            </a:r>
            <a:r>
              <a:rPr lang="de-DE" altLang="de-DE" sz="2400" dirty="0" smtClean="0"/>
              <a:t> </a:t>
            </a:r>
            <a:r>
              <a:rPr lang="de-DE" altLang="de-DE" sz="2400" dirty="0" err="1" smtClean="0"/>
              <a:t>available</a:t>
            </a:r>
            <a:r>
              <a:rPr lang="de-DE" altLang="de-DE" sz="2400" dirty="0" smtClean="0"/>
              <a:t>. </a:t>
            </a:r>
          </a:p>
          <a:p>
            <a:endParaRPr lang="de-DE" altLang="de-DE" sz="2400" dirty="0" smtClean="0"/>
          </a:p>
          <a:p>
            <a:pPr>
              <a:buFont typeface="Arial" pitchFamily="34" charset="0"/>
              <a:buChar char="•"/>
            </a:pPr>
            <a:r>
              <a:rPr lang="de-DE" altLang="de-DE" sz="2400" dirty="0" smtClean="0"/>
              <a:t> </a:t>
            </a:r>
            <a:r>
              <a:rPr lang="de-DE" altLang="de-DE" sz="2400" dirty="0" err="1" smtClean="0"/>
              <a:t>However</a:t>
            </a:r>
            <a:r>
              <a:rPr lang="de-DE" altLang="de-DE" sz="2400" dirty="0" smtClean="0"/>
              <a:t>, </a:t>
            </a:r>
            <a:r>
              <a:rPr lang="de-DE" altLang="de-DE" sz="2400" dirty="0" err="1" smtClean="0"/>
              <a:t>many</a:t>
            </a:r>
            <a:r>
              <a:rPr lang="de-DE" altLang="de-DE" sz="2400" dirty="0" smtClean="0"/>
              <a:t> </a:t>
            </a:r>
            <a:r>
              <a:rPr lang="de-DE" altLang="de-DE" sz="2400" dirty="0" err="1" smtClean="0"/>
              <a:t>lists</a:t>
            </a:r>
            <a:r>
              <a:rPr lang="de-DE" altLang="de-DE" sz="2400" dirty="0" smtClean="0"/>
              <a:t> </a:t>
            </a:r>
            <a:r>
              <a:rPr lang="de-DE" altLang="de-DE" sz="2400" dirty="0" err="1" smtClean="0"/>
              <a:t>of</a:t>
            </a:r>
            <a:r>
              <a:rPr lang="de-DE" altLang="de-DE" sz="2400" dirty="0" smtClean="0"/>
              <a:t> </a:t>
            </a:r>
            <a:r>
              <a:rPr lang="de-DE" altLang="de-DE" sz="2400" dirty="0" err="1" smtClean="0"/>
              <a:t>important</a:t>
            </a:r>
            <a:r>
              <a:rPr lang="de-DE" altLang="de-DE" sz="2400" dirty="0" smtClean="0"/>
              <a:t> </a:t>
            </a:r>
            <a:r>
              <a:rPr lang="de-DE" altLang="de-DE" sz="2400" dirty="0" err="1" smtClean="0"/>
              <a:t>components</a:t>
            </a:r>
            <a:r>
              <a:rPr lang="de-DE" altLang="de-DE" sz="2400" dirty="0" smtClean="0"/>
              <a:t> </a:t>
            </a:r>
            <a:r>
              <a:rPr lang="de-DE" altLang="de-DE" sz="2400" dirty="0" err="1" smtClean="0"/>
              <a:t>exit</a:t>
            </a:r>
            <a:r>
              <a:rPr lang="de-DE" altLang="de-DE" sz="2400" dirty="0" smtClean="0"/>
              <a:t>. </a:t>
            </a:r>
            <a:endParaRPr lang="de-DE" altLang="de-DE" sz="2400" dirty="0"/>
          </a:p>
        </p:txBody>
      </p:sp>
      <p:sp>
        <p:nvSpPr>
          <p:cNvPr id="5" name="Fußzeilenplatzhalter 4"/>
          <p:cNvSpPr>
            <a:spLocks noGrp="1"/>
          </p:cNvSpPr>
          <p:nvPr>
            <p:ph type="ftr" sz="quarter" idx="15"/>
          </p:nvPr>
        </p:nvSpPr>
        <p:spPr/>
        <p:txBody>
          <a:bodyPr/>
          <a:lstStyle/>
          <a:p>
            <a:r>
              <a:rPr lang="en-US" smtClean="0"/>
              <a:t>Connect 2.0 Advisors Training</a:t>
            </a:r>
            <a:endParaRPr lang="de-DE" dirty="0"/>
          </a:p>
        </p:txBody>
      </p:sp>
      <p:sp>
        <p:nvSpPr>
          <p:cNvPr id="6" name="Textfeld 5"/>
          <p:cNvSpPr txBox="1"/>
          <p:nvPr/>
        </p:nvSpPr>
        <p:spPr>
          <a:xfrm>
            <a:off x="450156" y="3420591"/>
            <a:ext cx="9793088" cy="400110"/>
          </a:xfrm>
          <a:prstGeom prst="rect">
            <a:avLst/>
          </a:prstGeom>
          <a:noFill/>
        </p:spPr>
        <p:txBody>
          <a:bodyPr wrap="square" rtlCol="0">
            <a:spAutoFit/>
          </a:bodyPr>
          <a:lstStyle/>
          <a:p>
            <a:endParaRPr lang="de-DE" altLang="de-DE" sz="2000" dirty="0" smtClean="0"/>
          </a:p>
        </p:txBody>
      </p:sp>
      <p:pic>
        <p:nvPicPr>
          <p:cNvPr id="8" name="Picture 8" descr="http://ak.buy.com/PI/0/300/211204854.jpg"/>
          <p:cNvPicPr>
            <a:picLocks noChangeAspect="1" noChangeArrowheads="1"/>
          </p:cNvPicPr>
          <p:nvPr/>
        </p:nvPicPr>
        <p:blipFill>
          <a:blip r:embed="rId4" cstate="print"/>
          <a:srcRect/>
          <a:stretch>
            <a:fillRect/>
          </a:stretch>
        </p:blipFill>
        <p:spPr bwMode="auto">
          <a:xfrm>
            <a:off x="162124" y="3708623"/>
            <a:ext cx="3527425" cy="3312368"/>
          </a:xfrm>
          <a:prstGeom prst="rect">
            <a:avLst/>
          </a:prstGeom>
          <a:noFill/>
          <a:ln w="9525">
            <a:noFill/>
            <a:miter lim="800000"/>
            <a:headEnd/>
            <a:tailEnd/>
          </a:ln>
        </p:spPr>
      </p:pic>
      <p:sp>
        <p:nvSpPr>
          <p:cNvPr id="10" name="TextBox 8"/>
          <p:cNvSpPr txBox="1">
            <a:spLocks noChangeArrowheads="1"/>
          </p:cNvSpPr>
          <p:nvPr/>
        </p:nvSpPr>
        <p:spPr bwMode="auto">
          <a:xfrm>
            <a:off x="3474492" y="5397053"/>
            <a:ext cx="2736850" cy="831850"/>
          </a:xfrm>
          <a:prstGeom prst="rect">
            <a:avLst/>
          </a:prstGeom>
          <a:noFill/>
          <a:ln w="9525">
            <a:noFill/>
            <a:miter lim="800000"/>
            <a:headEnd/>
            <a:tailEnd/>
          </a:ln>
        </p:spPr>
        <p:txBody>
          <a:bodyPr>
            <a:spAutoFit/>
          </a:bodyPr>
          <a:lstStyle/>
          <a:p>
            <a:r>
              <a:rPr lang="de-DE" altLang="de-DE" dirty="0"/>
              <a:t>Darla K. </a:t>
            </a:r>
            <a:r>
              <a:rPr lang="de-DE" altLang="de-DE" dirty="0" err="1"/>
              <a:t>Deardorff</a:t>
            </a:r>
            <a:endParaRPr lang="de-DE" altLang="de-DE" dirty="0"/>
          </a:p>
          <a:p>
            <a:r>
              <a:rPr lang="de-DE" altLang="de-DE" dirty="0"/>
              <a:t>(Duke University)</a:t>
            </a:r>
          </a:p>
        </p:txBody>
      </p:sp>
      <p:pic>
        <p:nvPicPr>
          <p:cNvPr id="2050" name="Picture 2" descr="https://62e528761d0685343e1c-f3d1b99a743ffa4142d9d7f1978d9686.ssl.cf2.rackcdn.com/avatars/248444/width238/image-20160404-28665-g92ndd.jpg"/>
          <p:cNvPicPr>
            <a:picLocks noChangeAspect="1" noChangeArrowheads="1"/>
          </p:cNvPicPr>
          <p:nvPr/>
        </p:nvPicPr>
        <p:blipFill>
          <a:blip r:embed="rId5" cstate="print"/>
          <a:srcRect/>
          <a:stretch>
            <a:fillRect/>
          </a:stretch>
        </p:blipFill>
        <p:spPr bwMode="auto">
          <a:xfrm>
            <a:off x="3655814" y="3924647"/>
            <a:ext cx="1402854" cy="1402854"/>
          </a:xfrm>
          <a:prstGeom prst="rect">
            <a:avLst/>
          </a:prstGeom>
          <a:noFill/>
        </p:spPr>
      </p:pic>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additive="base">
                                        <p:cTn id="11" dur="500" fill="hold"/>
                                        <p:tgtEl>
                                          <p:spTgt spid="2050"/>
                                        </p:tgtEl>
                                        <p:attrNameLst>
                                          <p:attrName>ppt_x</p:attrName>
                                        </p:attrNameLst>
                                      </p:cBhvr>
                                      <p:tavLst>
                                        <p:tav tm="0">
                                          <p:val>
                                            <p:strVal val="#ppt_x"/>
                                          </p:val>
                                        </p:tav>
                                        <p:tav tm="100000">
                                          <p:val>
                                            <p:strVal val="#ppt_x"/>
                                          </p:val>
                                        </p:tav>
                                      </p:tavLst>
                                    </p:anim>
                                    <p:anim calcmode="lin" valueType="num">
                                      <p:cBhvr additive="base">
                                        <p:cTn id="12" dur="500" fill="hold"/>
                                        <p:tgtEl>
                                          <p:spTgt spid="205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What</a:t>
            </a:r>
            <a:r>
              <a:rPr lang="de-DE" dirty="0" smtClean="0"/>
              <a:t> </a:t>
            </a:r>
            <a:r>
              <a:rPr lang="de-DE" dirty="0" err="1" smtClean="0"/>
              <a:t>is</a:t>
            </a:r>
            <a:r>
              <a:rPr lang="de-DE" dirty="0" smtClean="0"/>
              <a:t> </a:t>
            </a:r>
            <a:r>
              <a:rPr lang="de-DE" dirty="0" err="1" smtClean="0"/>
              <a:t>Intercultural</a:t>
            </a:r>
            <a:r>
              <a:rPr lang="de-DE" dirty="0" smtClean="0"/>
              <a:t> Competence?</a:t>
            </a:r>
            <a:endParaRPr lang="de-DE" dirty="0"/>
          </a:p>
        </p:txBody>
      </p:sp>
      <p:sp>
        <p:nvSpPr>
          <p:cNvPr id="3" name="Inhaltsplatzhalter 2"/>
          <p:cNvSpPr>
            <a:spLocks noGrp="1"/>
          </p:cNvSpPr>
          <p:nvPr>
            <p:ph idx="1"/>
          </p:nvPr>
        </p:nvSpPr>
        <p:spPr/>
        <p:txBody>
          <a:bodyPr/>
          <a:lstStyle/>
          <a:p>
            <a:r>
              <a:rPr lang="de-DE" altLang="de-DE" dirty="0" err="1" smtClean="0"/>
              <a:t>Empirical</a:t>
            </a:r>
            <a:r>
              <a:rPr lang="de-DE" altLang="de-DE" dirty="0" smtClean="0"/>
              <a:t> </a:t>
            </a:r>
            <a:r>
              <a:rPr lang="de-DE" altLang="de-DE" dirty="0" err="1" smtClean="0"/>
              <a:t>approach</a:t>
            </a:r>
            <a:r>
              <a:rPr lang="de-DE" altLang="de-DE" dirty="0" smtClean="0"/>
              <a:t>: </a:t>
            </a:r>
          </a:p>
          <a:p>
            <a:endParaRPr lang="de-DE" altLang="de-DE" dirty="0" smtClean="0"/>
          </a:p>
          <a:p>
            <a:r>
              <a:rPr lang="de-DE" altLang="de-DE" dirty="0" smtClean="0"/>
              <a:t>„Delphi </a:t>
            </a:r>
            <a:r>
              <a:rPr lang="de-DE" altLang="de-DE" dirty="0" err="1" smtClean="0"/>
              <a:t>methodology</a:t>
            </a:r>
            <a:r>
              <a:rPr lang="de-DE" altLang="de-DE" dirty="0" smtClean="0"/>
              <a:t>“ </a:t>
            </a:r>
            <a:r>
              <a:rPr lang="de-DE" altLang="de-DE" dirty="0" err="1" smtClean="0"/>
              <a:t>with</a:t>
            </a:r>
            <a:r>
              <a:rPr lang="de-DE" altLang="de-DE" dirty="0" smtClean="0"/>
              <a:t> 23 </a:t>
            </a:r>
            <a:r>
              <a:rPr lang="de-DE" altLang="de-DE" dirty="0" err="1" smtClean="0"/>
              <a:t>intercultural</a:t>
            </a:r>
            <a:r>
              <a:rPr lang="de-DE" altLang="de-DE" dirty="0" smtClean="0"/>
              <a:t> </a:t>
            </a:r>
            <a:r>
              <a:rPr lang="de-DE" altLang="de-DE" dirty="0" err="1" smtClean="0"/>
              <a:t>experts</a:t>
            </a:r>
            <a:r>
              <a:rPr lang="de-DE" altLang="de-DE" dirty="0" smtClean="0"/>
              <a:t> </a:t>
            </a:r>
            <a:r>
              <a:rPr lang="de-DE" altLang="de-DE" dirty="0" err="1" smtClean="0"/>
              <a:t>resulting</a:t>
            </a:r>
            <a:r>
              <a:rPr lang="de-DE" altLang="de-DE" dirty="0" smtClean="0"/>
              <a:t> in </a:t>
            </a:r>
            <a:r>
              <a:rPr lang="de-DE" altLang="de-DE" dirty="0" err="1" smtClean="0"/>
              <a:t>the</a:t>
            </a:r>
            <a:r>
              <a:rPr lang="de-DE" altLang="de-DE" dirty="0" smtClean="0"/>
              <a:t> </a:t>
            </a:r>
            <a:r>
              <a:rPr lang="de-DE" altLang="de-DE" dirty="0" err="1" smtClean="0"/>
              <a:t>first</a:t>
            </a:r>
            <a:r>
              <a:rPr lang="de-DE" altLang="de-DE" dirty="0" smtClean="0"/>
              <a:t> </a:t>
            </a:r>
            <a:r>
              <a:rPr lang="de-DE" altLang="de-DE" dirty="0" err="1" smtClean="0"/>
              <a:t>research</a:t>
            </a:r>
            <a:r>
              <a:rPr lang="de-DE" altLang="de-DE" dirty="0" smtClean="0"/>
              <a:t> </a:t>
            </a:r>
            <a:r>
              <a:rPr lang="de-DE" altLang="de-DE" dirty="0" err="1" smtClean="0"/>
              <a:t>study</a:t>
            </a:r>
            <a:r>
              <a:rPr lang="de-DE" altLang="de-DE" dirty="0" smtClean="0"/>
              <a:t> </a:t>
            </a:r>
            <a:r>
              <a:rPr lang="de-DE" altLang="de-DE" dirty="0" err="1" smtClean="0"/>
              <a:t>to</a:t>
            </a:r>
            <a:r>
              <a:rPr lang="de-DE" altLang="de-DE" dirty="0" smtClean="0"/>
              <a:t> </a:t>
            </a:r>
            <a:r>
              <a:rPr lang="de-DE" altLang="de-DE" dirty="0" err="1" smtClean="0"/>
              <a:t>document</a:t>
            </a:r>
            <a:r>
              <a:rPr lang="de-DE" altLang="de-DE" dirty="0" smtClean="0"/>
              <a:t> </a:t>
            </a:r>
            <a:r>
              <a:rPr lang="de-DE" altLang="de-DE" dirty="0" err="1" smtClean="0"/>
              <a:t>consensus</a:t>
            </a:r>
            <a:r>
              <a:rPr lang="de-DE" altLang="de-DE" dirty="0" smtClean="0"/>
              <a:t> </a:t>
            </a:r>
            <a:r>
              <a:rPr lang="de-DE" altLang="de-DE" dirty="0" err="1" smtClean="0"/>
              <a:t>among</a:t>
            </a:r>
            <a:r>
              <a:rPr lang="de-DE" altLang="de-DE" dirty="0" smtClean="0"/>
              <a:t> </a:t>
            </a:r>
            <a:r>
              <a:rPr lang="de-DE" altLang="de-DE" dirty="0" err="1" smtClean="0"/>
              <a:t>these</a:t>
            </a:r>
            <a:r>
              <a:rPr lang="de-DE" altLang="de-DE" dirty="0" smtClean="0"/>
              <a:t> </a:t>
            </a:r>
            <a:r>
              <a:rPr lang="de-DE" altLang="de-DE" dirty="0" err="1" smtClean="0"/>
              <a:t>leading</a:t>
            </a:r>
            <a:r>
              <a:rPr lang="de-DE" altLang="de-DE" dirty="0" smtClean="0"/>
              <a:t> </a:t>
            </a:r>
            <a:r>
              <a:rPr lang="de-DE" altLang="de-DE" dirty="0" err="1" smtClean="0"/>
              <a:t>intercultural</a:t>
            </a:r>
            <a:r>
              <a:rPr lang="de-DE" altLang="de-DE" dirty="0" smtClean="0"/>
              <a:t> </a:t>
            </a:r>
            <a:r>
              <a:rPr lang="de-DE" altLang="de-DE" dirty="0" err="1" smtClean="0"/>
              <a:t>experts</a:t>
            </a:r>
            <a:r>
              <a:rPr lang="de-DE" altLang="de-DE" dirty="0" smtClean="0"/>
              <a:t> on a </a:t>
            </a:r>
            <a:r>
              <a:rPr lang="de-DE" altLang="de-DE" dirty="0" err="1" smtClean="0"/>
              <a:t>definition</a:t>
            </a:r>
            <a:r>
              <a:rPr lang="de-DE" altLang="de-DE" dirty="0" smtClean="0"/>
              <a:t> </a:t>
            </a:r>
            <a:r>
              <a:rPr lang="de-DE" altLang="de-DE" dirty="0" err="1" smtClean="0"/>
              <a:t>and</a:t>
            </a:r>
            <a:r>
              <a:rPr lang="de-DE" altLang="de-DE" dirty="0" smtClean="0"/>
              <a:t> </a:t>
            </a:r>
            <a:r>
              <a:rPr lang="de-DE" altLang="de-DE" dirty="0" err="1" smtClean="0"/>
              <a:t>components</a:t>
            </a:r>
            <a:r>
              <a:rPr lang="de-DE" altLang="de-DE" dirty="0" smtClean="0"/>
              <a:t> </a:t>
            </a:r>
            <a:r>
              <a:rPr lang="de-DE" altLang="de-DE" dirty="0" err="1" smtClean="0"/>
              <a:t>of</a:t>
            </a:r>
            <a:r>
              <a:rPr lang="de-DE" altLang="de-DE" dirty="0" smtClean="0"/>
              <a:t> </a:t>
            </a:r>
            <a:r>
              <a:rPr lang="de-DE" altLang="de-DE" dirty="0" err="1" smtClean="0"/>
              <a:t>intercultural</a:t>
            </a:r>
            <a:r>
              <a:rPr lang="de-DE" altLang="de-DE" dirty="0" smtClean="0"/>
              <a:t> </a:t>
            </a:r>
            <a:r>
              <a:rPr lang="de-DE" altLang="de-DE" dirty="0" err="1" smtClean="0"/>
              <a:t>competence</a:t>
            </a:r>
            <a:r>
              <a:rPr lang="de-DE" altLang="de-DE" dirty="0" smtClean="0"/>
              <a:t>. </a:t>
            </a:r>
          </a:p>
          <a:p>
            <a:endParaRPr lang="de-DE"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5" name="Picture 11" descr="M:\Abteilg\Intercultur\Presse und Marketing\Präsentationen\Modelle\InterculturalCompetence1-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40" y="1476375"/>
            <a:ext cx="6309123" cy="630912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M:\Abteilg\Intercultur\Presse und Marketing\Präsentationen\Modelle\InterculturalCompetence2-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7740" y="1476375"/>
            <a:ext cx="6309123" cy="6309123"/>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M:\Abteilg\Intercultur\Presse und Marketing\Präsentationen\Modelle\InterculturalCompetence3-0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12117" y="1548383"/>
            <a:ext cx="6309123" cy="6309123"/>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lstStyle/>
          <a:p>
            <a:r>
              <a:rPr lang="de-DE" dirty="0" err="1"/>
              <a:t>What</a:t>
            </a:r>
            <a:r>
              <a:rPr lang="de-DE" dirty="0"/>
              <a:t> </a:t>
            </a:r>
            <a:r>
              <a:rPr lang="de-DE" dirty="0" err="1"/>
              <a:t>is</a:t>
            </a:r>
            <a:r>
              <a:rPr lang="de-DE" dirty="0"/>
              <a:t> </a:t>
            </a:r>
            <a:r>
              <a:rPr lang="de-DE" dirty="0" err="1"/>
              <a:t>Intercultural</a:t>
            </a:r>
            <a:r>
              <a:rPr lang="de-DE" dirty="0"/>
              <a:t> Competence?</a:t>
            </a:r>
            <a:endParaRPr lang="en-US"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sp>
        <p:nvSpPr>
          <p:cNvPr id="5" name="Textfeld 4"/>
          <p:cNvSpPr txBox="1"/>
          <p:nvPr/>
        </p:nvSpPr>
        <p:spPr>
          <a:xfrm>
            <a:off x="4380817" y="2636825"/>
            <a:ext cx="1512168" cy="1154355"/>
          </a:xfrm>
          <a:prstGeom prst="rect">
            <a:avLst/>
          </a:prstGeom>
          <a:noFill/>
        </p:spPr>
        <p:txBody>
          <a:bodyPr wrap="square" rtlCol="0">
            <a:spAutoFit/>
          </a:bodyPr>
          <a:lstStyle/>
          <a:p>
            <a:pPr algn="ctr">
              <a:lnSpc>
                <a:spcPct val="130000"/>
              </a:lnSpc>
            </a:pPr>
            <a:r>
              <a:rPr lang="en-US" sz="2800" b="1" dirty="0" smtClean="0">
                <a:effectLst>
                  <a:outerShdw blurRad="38100" dist="38100" dir="2700000" algn="tl">
                    <a:srgbClr val="000000">
                      <a:alpha val="43137"/>
                    </a:srgbClr>
                  </a:outerShdw>
                </a:effectLst>
              </a:rPr>
              <a:t>A</a:t>
            </a:r>
            <a:r>
              <a:rPr lang="en-US" sz="2800" b="1" dirty="0" smtClean="0"/>
              <a:t>ffect attitude</a:t>
            </a:r>
          </a:p>
        </p:txBody>
      </p:sp>
      <p:sp>
        <p:nvSpPr>
          <p:cNvPr id="15" name="Textfeld 14"/>
          <p:cNvSpPr txBox="1"/>
          <p:nvPr/>
        </p:nvSpPr>
        <p:spPr>
          <a:xfrm>
            <a:off x="2682403" y="4971849"/>
            <a:ext cx="1728192" cy="1212640"/>
          </a:xfrm>
          <a:prstGeom prst="rect">
            <a:avLst/>
          </a:prstGeom>
          <a:noFill/>
        </p:spPr>
        <p:txBody>
          <a:bodyPr wrap="square" rtlCol="0">
            <a:spAutoFit/>
          </a:bodyPr>
          <a:lstStyle/>
          <a:p>
            <a:pPr algn="ctr">
              <a:lnSpc>
                <a:spcPct val="130000"/>
              </a:lnSpc>
            </a:pPr>
            <a:r>
              <a:rPr lang="en-US" sz="2800" b="1" dirty="0" smtClean="0">
                <a:effectLst>
                  <a:outerShdw blurRad="38100" dist="38100" dir="2700000" algn="tl">
                    <a:srgbClr val="000000">
                      <a:alpha val="43137"/>
                    </a:srgbClr>
                  </a:outerShdw>
                </a:effectLst>
              </a:rPr>
              <a:t>B</a:t>
            </a:r>
            <a:r>
              <a:rPr lang="en-US" sz="2800" b="1" dirty="0" smtClean="0"/>
              <a:t>ehavior Skills</a:t>
            </a:r>
          </a:p>
        </p:txBody>
      </p:sp>
      <p:sp>
        <p:nvSpPr>
          <p:cNvPr id="16" name="Textfeld 15"/>
          <p:cNvSpPr txBox="1"/>
          <p:nvPr/>
        </p:nvSpPr>
        <p:spPr>
          <a:xfrm>
            <a:off x="5609332" y="4953674"/>
            <a:ext cx="2088232" cy="1212640"/>
          </a:xfrm>
          <a:prstGeom prst="rect">
            <a:avLst/>
          </a:prstGeom>
          <a:noFill/>
        </p:spPr>
        <p:txBody>
          <a:bodyPr wrap="square" rtlCol="0">
            <a:spAutoFit/>
          </a:bodyPr>
          <a:lstStyle/>
          <a:p>
            <a:pPr algn="ctr">
              <a:lnSpc>
                <a:spcPct val="130000"/>
              </a:lnSpc>
            </a:pPr>
            <a:r>
              <a:rPr lang="en-US" sz="2800" b="1" dirty="0" smtClean="0">
                <a:effectLst>
                  <a:outerShdw blurRad="38100" dist="38100" dir="2700000" algn="tl">
                    <a:srgbClr val="000000">
                      <a:alpha val="43137"/>
                    </a:srgbClr>
                  </a:outerShdw>
                </a:effectLst>
              </a:rPr>
              <a:t>C</a:t>
            </a:r>
            <a:r>
              <a:rPr lang="en-US" sz="2800" b="1" dirty="0" smtClean="0"/>
              <a:t>ognition Knowledge</a:t>
            </a:r>
            <a:endParaRPr lang="en-US" sz="2400" b="1" dirty="0" smtClean="0"/>
          </a:p>
        </p:txBody>
      </p:sp>
      <p:sp>
        <p:nvSpPr>
          <p:cNvPr id="6" name="Textfeld 5"/>
          <p:cNvSpPr txBox="1"/>
          <p:nvPr/>
        </p:nvSpPr>
        <p:spPr>
          <a:xfrm>
            <a:off x="4792271" y="4500711"/>
            <a:ext cx="540060" cy="594202"/>
          </a:xfrm>
          <a:prstGeom prst="rect">
            <a:avLst/>
          </a:prstGeom>
          <a:noFill/>
        </p:spPr>
        <p:txBody>
          <a:bodyPr wrap="square" rtlCol="0">
            <a:spAutoFit/>
          </a:bodyPr>
          <a:lstStyle/>
          <a:p>
            <a:pPr>
              <a:lnSpc>
                <a:spcPct val="130000"/>
              </a:lnSpc>
            </a:pPr>
            <a:r>
              <a:rPr lang="de-DE" sz="2800" b="1" dirty="0" smtClean="0">
                <a:solidFill>
                  <a:srgbClr val="7030A0"/>
                </a:solidFill>
                <a:effectLst>
                  <a:outerShdw blurRad="38100" dist="38100" dir="2700000" algn="tl">
                    <a:srgbClr val="000000">
                      <a:alpha val="43137"/>
                    </a:srgbClr>
                  </a:outerShdw>
                </a:effectLst>
              </a:rPr>
              <a:t>IC</a:t>
            </a:r>
            <a:endParaRPr lang="en-US" sz="2800" b="1" dirty="0" err="1" smtClean="0">
              <a:solidFill>
                <a:srgbClr val="7030A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16441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What</a:t>
            </a:r>
            <a:r>
              <a:rPr lang="de-DE" dirty="0" smtClean="0"/>
              <a:t> </a:t>
            </a:r>
            <a:r>
              <a:rPr lang="de-DE" dirty="0" err="1" smtClean="0"/>
              <a:t>is</a:t>
            </a:r>
            <a:r>
              <a:rPr lang="de-DE" dirty="0" smtClean="0"/>
              <a:t> </a:t>
            </a:r>
            <a:r>
              <a:rPr lang="de-DE" dirty="0" err="1" smtClean="0"/>
              <a:t>Intercultural</a:t>
            </a:r>
            <a:r>
              <a:rPr lang="de-DE" dirty="0" smtClean="0"/>
              <a:t> Competence?</a:t>
            </a:r>
            <a:endParaRPr lang="de-DE" dirty="0"/>
          </a:p>
        </p:txBody>
      </p:sp>
      <p:sp>
        <p:nvSpPr>
          <p:cNvPr id="3" name="Inhaltsplatzhalter 2"/>
          <p:cNvSpPr>
            <a:spLocks noGrp="1"/>
          </p:cNvSpPr>
          <p:nvPr>
            <p:ph idx="1"/>
          </p:nvPr>
        </p:nvSpPr>
        <p:spPr/>
        <p:txBody>
          <a:bodyPr/>
          <a:lstStyle/>
          <a:p>
            <a:pPr>
              <a:defRPr/>
            </a:pPr>
            <a:r>
              <a:rPr lang="en-US" altLang="de-DE" sz="2400" b="1" i="1" dirty="0" smtClean="0"/>
              <a:t>Knowledge: </a:t>
            </a:r>
          </a:p>
          <a:p>
            <a:pPr marL="342900" indent="-342900">
              <a:buFont typeface="Arial" panose="020B0604020202020204" pitchFamily="34" charset="0"/>
              <a:buChar char="•"/>
              <a:defRPr/>
            </a:pPr>
            <a:r>
              <a:rPr lang="en-US" altLang="de-DE" sz="2400" dirty="0" smtClean="0"/>
              <a:t>cultural self-awareness (meaning the ways in which one’s culture has influenced one’s identity and worldview), </a:t>
            </a:r>
          </a:p>
          <a:p>
            <a:pPr marL="342900" indent="-342900">
              <a:buFont typeface="Arial" panose="020B0604020202020204" pitchFamily="34" charset="0"/>
              <a:buChar char="•"/>
              <a:defRPr/>
            </a:pPr>
            <a:r>
              <a:rPr lang="en-US" altLang="de-DE" sz="2400" dirty="0" smtClean="0"/>
              <a:t>culture-specific knowledge, </a:t>
            </a:r>
          </a:p>
          <a:p>
            <a:pPr marL="342900" indent="-342900">
              <a:buFont typeface="Arial" panose="020B0604020202020204" pitchFamily="34" charset="0"/>
              <a:buChar char="•"/>
              <a:defRPr/>
            </a:pPr>
            <a:r>
              <a:rPr lang="en-US" altLang="de-DE" sz="2400" dirty="0" smtClean="0"/>
              <a:t>deep cultural knowledge including understanding other world views. </a:t>
            </a:r>
          </a:p>
          <a:p>
            <a:pPr>
              <a:defRPr/>
            </a:pPr>
            <a:endParaRPr lang="en-US" altLang="de-DE" sz="2400" dirty="0" smtClean="0"/>
          </a:p>
          <a:p>
            <a:pPr>
              <a:defRPr/>
            </a:pPr>
            <a:r>
              <a:rPr lang="en-US" altLang="de-DE" sz="2400" dirty="0" smtClean="0"/>
              <a:t>The one element agreed upon by all the intercultural scholars was the importance of understanding the world from others’ perspectives.</a:t>
            </a:r>
            <a:endParaRPr lang="de-DE" altLang="de-DE" sz="2400" dirty="0" smtClean="0"/>
          </a:p>
          <a:p>
            <a:endParaRPr lang="de-DE" sz="2400"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What</a:t>
            </a:r>
            <a:r>
              <a:rPr lang="de-DE" dirty="0" smtClean="0"/>
              <a:t> </a:t>
            </a:r>
            <a:r>
              <a:rPr lang="de-DE" dirty="0" err="1" smtClean="0"/>
              <a:t>is</a:t>
            </a:r>
            <a:r>
              <a:rPr lang="de-DE" dirty="0" smtClean="0"/>
              <a:t> </a:t>
            </a:r>
            <a:r>
              <a:rPr lang="de-DE" dirty="0" err="1" smtClean="0"/>
              <a:t>Intercultural</a:t>
            </a:r>
            <a:r>
              <a:rPr lang="de-DE" dirty="0" smtClean="0"/>
              <a:t> Competence?</a:t>
            </a:r>
            <a:endParaRPr lang="de-DE" dirty="0"/>
          </a:p>
        </p:txBody>
      </p:sp>
      <p:sp>
        <p:nvSpPr>
          <p:cNvPr id="3" name="Inhaltsplatzhalter 2"/>
          <p:cNvSpPr>
            <a:spLocks noGrp="1"/>
          </p:cNvSpPr>
          <p:nvPr>
            <p:ph idx="1"/>
          </p:nvPr>
        </p:nvSpPr>
        <p:spPr/>
        <p:txBody>
          <a:bodyPr/>
          <a:lstStyle/>
          <a:p>
            <a:r>
              <a:rPr lang="en-US" altLang="de-DE" sz="2400" b="1" i="1" dirty="0" smtClean="0"/>
              <a:t>Attitudes: </a:t>
            </a:r>
          </a:p>
          <a:p>
            <a:r>
              <a:rPr lang="en-US" altLang="de-DE" sz="2400" dirty="0" smtClean="0"/>
              <a:t>Essential attitudes include those of respect, openness, curiosity and discovery. Openness and curiosity imply a willingness to risk and to move beyond one’s comfort zone. In communicating respect to others, it is important to demonstrate that others are valued. These attitudes are foundational to the further development of knowledge and skills needed for intercultural competence.</a:t>
            </a:r>
            <a:endParaRPr lang="de-DE" altLang="de-DE" sz="2400" dirty="0" smtClean="0"/>
          </a:p>
          <a:p>
            <a:endParaRPr lang="de-DE" sz="2400" dirty="0"/>
          </a:p>
        </p:txBody>
      </p:sp>
      <p:sp>
        <p:nvSpPr>
          <p:cNvPr id="4" name="Fußzeilenplatzhalter 3"/>
          <p:cNvSpPr>
            <a:spLocks noGrp="1"/>
          </p:cNvSpPr>
          <p:nvPr>
            <p:ph type="ftr" sz="quarter" idx="15"/>
          </p:nvPr>
        </p:nvSpPr>
        <p:spPr/>
        <p:txBody>
          <a:bodyPr/>
          <a:lstStyle/>
          <a:p>
            <a:r>
              <a:rPr lang="en-US" smtClean="0"/>
              <a:t>Connect 2.0 Advisors Training</a:t>
            </a:r>
            <a:endParaRPr lang="de-DE"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 Vorlage">
  <a:themeElements>
    <a:clrScheme name="Benutzerdefiniert 157">
      <a:dk1>
        <a:srgbClr val="4B4B4B"/>
      </a:dk1>
      <a:lt1>
        <a:sysClr val="window" lastClr="FFFFFF"/>
      </a:lt1>
      <a:dk2>
        <a:srgbClr val="000000"/>
      </a:dk2>
      <a:lt2>
        <a:srgbClr val="E1E1E1"/>
      </a:lt2>
      <a:accent1>
        <a:srgbClr val="0071BB"/>
      </a:accent1>
      <a:accent2>
        <a:srgbClr val="EA4C19"/>
      </a:accent2>
      <a:accent3>
        <a:srgbClr val="4B4B4B"/>
      </a:accent3>
      <a:accent4>
        <a:srgbClr val="878787"/>
      </a:accent4>
      <a:accent5>
        <a:srgbClr val="9D9D9D"/>
      </a:accent5>
      <a:accent6>
        <a:srgbClr val="C6C6C6"/>
      </a:accent6>
      <a:hlink>
        <a:srgbClr val="0071BB"/>
      </a:hlink>
      <a:folHlink>
        <a:srgbClr val="0071BB"/>
      </a:folHlink>
    </a:clrScheme>
    <a:fontScheme name="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6350">
          <a:solidFill>
            <a:schemeClr val="tx1"/>
          </a:solidFill>
        </a:ln>
      </a:spPr>
      <a:bodyPr rtlCol="0" anchor="ctr"/>
      <a:lstStyle>
        <a:defPPr algn="ctr">
          <a:lnSpc>
            <a:spcPct val="130000"/>
          </a:lnSpc>
          <a:defRPr sz="14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130000"/>
          </a:lnSpc>
          <a:defRPr sz="1400" dirty="0" err="1" smtClean="0"/>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enutzerdefiniert 157">
    <a:dk1>
      <a:srgbClr val="4B4B4B"/>
    </a:dk1>
    <a:lt1>
      <a:sysClr val="window" lastClr="FFFFFF"/>
    </a:lt1>
    <a:dk2>
      <a:srgbClr val="000000"/>
    </a:dk2>
    <a:lt2>
      <a:srgbClr val="E1E1E1"/>
    </a:lt2>
    <a:accent1>
      <a:srgbClr val="0071BB"/>
    </a:accent1>
    <a:accent2>
      <a:srgbClr val="EA4C19"/>
    </a:accent2>
    <a:accent3>
      <a:srgbClr val="4B4B4B"/>
    </a:accent3>
    <a:accent4>
      <a:srgbClr val="878787"/>
    </a:accent4>
    <a:accent5>
      <a:srgbClr val="9D9D9D"/>
    </a:accent5>
    <a:accent6>
      <a:srgbClr val="C6C6C6"/>
    </a:accent6>
    <a:hlink>
      <a:srgbClr val="0071BB"/>
    </a:hlink>
    <a:folHlink>
      <a:srgbClr val="0071BB"/>
    </a:folHlink>
  </a:clrScheme>
</a:themeOverride>
</file>

<file path=docProps/app.xml><?xml version="1.0" encoding="utf-8"?>
<Properties xmlns="http://schemas.openxmlformats.org/officeDocument/2006/extended-properties" xmlns:vt="http://schemas.openxmlformats.org/officeDocument/2006/docPropsVTypes">
  <Template/>
  <TotalTime>0</TotalTime>
  <Words>884</Words>
  <Application>Microsoft Office PowerPoint</Application>
  <PresentationFormat>Benutzerdefiniert</PresentationFormat>
  <Paragraphs>179</Paragraphs>
  <Slides>15</Slides>
  <Notes>6</Notes>
  <HiddenSlides>0</HiddenSlides>
  <MMClips>0</MMClips>
  <ScaleCrop>false</ScaleCrop>
  <HeadingPairs>
    <vt:vector size="4" baseType="variant">
      <vt:variant>
        <vt:lpstr>Design</vt:lpstr>
      </vt:variant>
      <vt:variant>
        <vt:i4>1</vt:i4>
      </vt:variant>
      <vt:variant>
        <vt:lpstr>Folientitel</vt:lpstr>
      </vt:variant>
      <vt:variant>
        <vt:i4>15</vt:i4>
      </vt:variant>
    </vt:vector>
  </HeadingPairs>
  <TitlesOfParts>
    <vt:vector size="16" baseType="lpstr">
      <vt:lpstr>PowerPoint Vorlage</vt:lpstr>
      <vt:lpstr>PowerPoint-Präsentation</vt:lpstr>
      <vt:lpstr>Math exercise: 2+2 = 1 …?!</vt:lpstr>
      <vt:lpstr>Solution: Math exercise</vt:lpstr>
      <vt:lpstr>Math exercise: Reflection</vt:lpstr>
      <vt:lpstr>What is Intercultural Competence?</vt:lpstr>
      <vt:lpstr>What is Intercultural Competence?</vt:lpstr>
      <vt:lpstr>What is Intercultural Competence?</vt:lpstr>
      <vt:lpstr>What is Intercultural Competence?</vt:lpstr>
      <vt:lpstr>What is Intercultural Competence?</vt:lpstr>
      <vt:lpstr>What is Intercultural Competence?</vt:lpstr>
      <vt:lpstr>What is Intercultural Competence?</vt:lpstr>
      <vt:lpstr>What is Intercultural Competence?</vt:lpstr>
      <vt:lpstr>Experiential Learning</vt:lpstr>
      <vt:lpstr>Experiential Learning</vt:lpstr>
      <vt:lpstr>Experiential Learning and Debrief</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ManuelSchwinn</dc:creator>
  <cp:lastModifiedBy>BarbaraLangholf</cp:lastModifiedBy>
  <cp:revision>44</cp:revision>
  <dcterms:created xsi:type="dcterms:W3CDTF">2015-10-16T07:09:56Z</dcterms:created>
  <dcterms:modified xsi:type="dcterms:W3CDTF">2018-11-14T12:39:49Z</dcterms:modified>
</cp:coreProperties>
</file>