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77" r:id="rId3"/>
    <p:sldId id="259" r:id="rId4"/>
    <p:sldId id="271" r:id="rId5"/>
    <p:sldId id="279" r:id="rId6"/>
    <p:sldId id="280" r:id="rId7"/>
    <p:sldId id="281" r:id="rId8"/>
    <p:sldId id="282" r:id="rId9"/>
    <p:sldId id="269" r:id="rId10"/>
    <p:sldId id="272" r:id="rId11"/>
    <p:sldId id="275" r:id="rId12"/>
    <p:sldId id="274" r:id="rId13"/>
    <p:sldId id="276" r:id="rId14"/>
    <p:sldId id="283" r:id="rId15"/>
    <p:sldId id="270" r:id="rId16"/>
  </p:sldIdLst>
  <p:sldSz cx="10693400" cy="7561263"/>
  <p:notesSz cx="6797675" cy="9926638"/>
  <p:defaultTex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a:srgbClr val="EA4C19"/>
    <a:srgbClr val="CC99FF"/>
    <a:srgbClr val="0071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54" autoAdjust="0"/>
    <p:restoredTop sz="75227" autoAdjust="0"/>
  </p:normalViewPr>
  <p:slideViewPr>
    <p:cSldViewPr showGuides="1">
      <p:cViewPr>
        <p:scale>
          <a:sx n="50" d="100"/>
          <a:sy n="50" d="100"/>
        </p:scale>
        <p:origin x="-2688" y="-624"/>
      </p:cViewPr>
      <p:guideLst>
        <p:guide orient="horz" pos="4468"/>
        <p:guide orient="horz" pos="1270"/>
        <p:guide pos="3368"/>
        <p:guide pos="284"/>
        <p:guide pos="6452"/>
      </p:guideLst>
    </p:cSldViewPr>
  </p:slideViewPr>
  <p:outlineViewPr>
    <p:cViewPr>
      <p:scale>
        <a:sx n="33" d="100"/>
        <a:sy n="33" d="100"/>
      </p:scale>
      <p:origin x="34"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5" d="100"/>
          <a:sy n="75" d="100"/>
        </p:scale>
        <p:origin x="-3354"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81FF22-89F5-47A3-9BD5-1665FDC06D9B}"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28E0F80F-F313-4F23-B838-CB50B31E8DE2}">
      <dgm:prSet phldrT="[Text]"/>
      <dgm:spPr>
        <a:solidFill>
          <a:srgbClr val="FF0000"/>
        </a:solidFill>
      </dgm:spPr>
      <dgm:t>
        <a:bodyPr/>
        <a:lstStyle/>
        <a:p>
          <a:r>
            <a:rPr lang="de-DE" dirty="0" smtClean="0">
              <a:solidFill>
                <a:schemeClr val="tx2"/>
              </a:solidFill>
            </a:rPr>
            <a:t>Connection</a:t>
          </a:r>
          <a:endParaRPr lang="en-US" dirty="0">
            <a:solidFill>
              <a:schemeClr val="tx2"/>
            </a:solidFill>
          </a:endParaRPr>
        </a:p>
      </dgm:t>
    </dgm:pt>
    <dgm:pt modelId="{2CC2E6DC-7275-4224-B4CA-8314AF9FAF64}" type="parTrans" cxnId="{3AB01E20-1B8D-4CAE-8DC8-74AF604D6627}">
      <dgm:prSet/>
      <dgm:spPr/>
      <dgm:t>
        <a:bodyPr/>
        <a:lstStyle/>
        <a:p>
          <a:endParaRPr lang="en-US"/>
        </a:p>
      </dgm:t>
    </dgm:pt>
    <dgm:pt modelId="{0372087B-D1D3-4240-A5BC-EA285F20F3BA}" type="sibTrans" cxnId="{3AB01E20-1B8D-4CAE-8DC8-74AF604D6627}">
      <dgm:prSet/>
      <dgm:spPr/>
      <dgm:t>
        <a:bodyPr/>
        <a:lstStyle/>
        <a:p>
          <a:endParaRPr lang="en-US"/>
        </a:p>
      </dgm:t>
    </dgm:pt>
    <dgm:pt modelId="{CE112FD3-A130-416F-A588-BC9370C35C02}">
      <dgm:prSet phldrT="[Text]"/>
      <dgm:spPr>
        <a:solidFill>
          <a:srgbClr val="FFCC00"/>
        </a:solidFill>
      </dgm:spPr>
      <dgm:t>
        <a:bodyPr/>
        <a:lstStyle/>
        <a:p>
          <a:r>
            <a:rPr lang="de-DE" dirty="0" err="1" smtClean="0">
              <a:solidFill>
                <a:schemeClr val="tx2"/>
              </a:solidFill>
            </a:rPr>
            <a:t>Esteem</a:t>
          </a:r>
          <a:r>
            <a:rPr lang="de-DE" dirty="0" smtClean="0">
              <a:solidFill>
                <a:schemeClr val="tx2"/>
              </a:solidFill>
            </a:rPr>
            <a:t>, Reputation </a:t>
          </a:r>
          <a:r>
            <a:rPr lang="de-DE" dirty="0" err="1" smtClean="0">
              <a:solidFill>
                <a:schemeClr val="tx2"/>
              </a:solidFill>
            </a:rPr>
            <a:t>and</a:t>
          </a:r>
          <a:r>
            <a:rPr lang="de-DE" dirty="0" smtClean="0">
              <a:solidFill>
                <a:schemeClr val="tx2"/>
              </a:solidFill>
            </a:rPr>
            <a:t> </a:t>
          </a:r>
          <a:r>
            <a:rPr lang="en-US" noProof="0" dirty="0" smtClean="0">
              <a:solidFill>
                <a:schemeClr val="tx2"/>
              </a:solidFill>
            </a:rPr>
            <a:t>Competence</a:t>
          </a:r>
          <a:endParaRPr lang="en-US" noProof="0" dirty="0">
            <a:solidFill>
              <a:schemeClr val="tx2"/>
            </a:solidFill>
          </a:endParaRPr>
        </a:p>
      </dgm:t>
    </dgm:pt>
    <dgm:pt modelId="{7C4FB775-5B31-46F7-9F84-E1B2B7C539DF}" type="parTrans" cxnId="{F7678AB2-6067-4161-A3D4-C381B3511F61}">
      <dgm:prSet/>
      <dgm:spPr/>
      <dgm:t>
        <a:bodyPr/>
        <a:lstStyle/>
        <a:p>
          <a:endParaRPr lang="en-US"/>
        </a:p>
      </dgm:t>
    </dgm:pt>
    <dgm:pt modelId="{74F6411A-148B-40B3-9AFA-57D704FD5C90}" type="sibTrans" cxnId="{F7678AB2-6067-4161-A3D4-C381B3511F61}">
      <dgm:prSet/>
      <dgm:spPr>
        <a:solidFill>
          <a:srgbClr val="FFCC00"/>
        </a:solidFill>
      </dgm:spPr>
      <dgm:t>
        <a:bodyPr/>
        <a:lstStyle/>
        <a:p>
          <a:endParaRPr lang="en-US">
            <a:solidFill>
              <a:schemeClr val="tx2"/>
            </a:solidFill>
          </a:endParaRPr>
        </a:p>
      </dgm:t>
    </dgm:pt>
    <dgm:pt modelId="{DAC1F9C9-EDB5-4913-9217-0ADF090D94D7}">
      <dgm:prSet phldrT="[Text]"/>
      <dgm:spPr>
        <a:solidFill>
          <a:srgbClr val="FF9900"/>
        </a:solidFill>
      </dgm:spPr>
      <dgm:t>
        <a:bodyPr/>
        <a:lstStyle/>
        <a:p>
          <a:r>
            <a:rPr lang="de-DE" dirty="0" err="1" smtClean="0">
              <a:solidFill>
                <a:schemeClr val="tx2"/>
              </a:solidFill>
            </a:rPr>
            <a:t>Safety</a:t>
          </a:r>
          <a:r>
            <a:rPr lang="de-DE" dirty="0" smtClean="0">
              <a:solidFill>
                <a:schemeClr val="tx2"/>
              </a:solidFill>
            </a:rPr>
            <a:t>, Order &amp; </a:t>
          </a:r>
          <a:r>
            <a:rPr lang="de-DE" dirty="0" err="1" smtClean="0">
              <a:solidFill>
                <a:schemeClr val="tx2"/>
              </a:solidFill>
            </a:rPr>
            <a:t>Certainty</a:t>
          </a:r>
          <a:endParaRPr lang="en-US" dirty="0">
            <a:solidFill>
              <a:schemeClr val="tx2"/>
            </a:solidFill>
          </a:endParaRPr>
        </a:p>
      </dgm:t>
    </dgm:pt>
    <dgm:pt modelId="{2AEEC19A-624B-48B1-A05D-F3CAAF0B57ED}" type="parTrans" cxnId="{BC51DB1F-E58F-44E8-B827-0F640252CDC7}">
      <dgm:prSet/>
      <dgm:spPr/>
      <dgm:t>
        <a:bodyPr/>
        <a:lstStyle/>
        <a:p>
          <a:endParaRPr lang="en-US"/>
        </a:p>
      </dgm:t>
    </dgm:pt>
    <dgm:pt modelId="{6F5772A1-F379-4B87-B5D6-86EC44400DBF}" type="sibTrans" cxnId="{BC51DB1F-E58F-44E8-B827-0F640252CDC7}">
      <dgm:prSet/>
      <dgm:spPr>
        <a:solidFill>
          <a:srgbClr val="FF9900"/>
        </a:solidFill>
      </dgm:spPr>
      <dgm:t>
        <a:bodyPr/>
        <a:lstStyle/>
        <a:p>
          <a:endParaRPr lang="en-US">
            <a:solidFill>
              <a:schemeClr val="tx2"/>
            </a:solidFill>
          </a:endParaRPr>
        </a:p>
      </dgm:t>
    </dgm:pt>
    <dgm:pt modelId="{28AA394B-DC33-4AF2-9B17-70BA77BF37CC}">
      <dgm:prSet phldrT="[Text]"/>
      <dgm:spPr>
        <a:solidFill>
          <a:srgbClr val="92D050"/>
        </a:solidFill>
      </dgm:spPr>
      <dgm:t>
        <a:bodyPr/>
        <a:lstStyle/>
        <a:p>
          <a:r>
            <a:rPr lang="de-DE" dirty="0" smtClean="0">
              <a:solidFill>
                <a:schemeClr val="tx2"/>
              </a:solidFill>
            </a:rPr>
            <a:t>Community, </a:t>
          </a:r>
          <a:r>
            <a:rPr lang="en-US" noProof="0" dirty="0" smtClean="0">
              <a:solidFill>
                <a:schemeClr val="tx2"/>
              </a:solidFill>
            </a:rPr>
            <a:t>Belonging</a:t>
          </a:r>
          <a:r>
            <a:rPr lang="de-DE" dirty="0" smtClean="0">
              <a:solidFill>
                <a:schemeClr val="tx2"/>
              </a:solidFill>
            </a:rPr>
            <a:t> &amp; Love</a:t>
          </a:r>
          <a:endParaRPr lang="en-US" dirty="0">
            <a:solidFill>
              <a:schemeClr val="tx2"/>
            </a:solidFill>
          </a:endParaRPr>
        </a:p>
      </dgm:t>
    </dgm:pt>
    <dgm:pt modelId="{66A3DCCB-8317-47BB-895D-89E266905903}" type="parTrans" cxnId="{ACE9BA93-DFC9-47BC-AFE7-2D783F197048}">
      <dgm:prSet/>
      <dgm:spPr/>
      <dgm:t>
        <a:bodyPr/>
        <a:lstStyle/>
        <a:p>
          <a:endParaRPr lang="en-US"/>
        </a:p>
      </dgm:t>
    </dgm:pt>
    <dgm:pt modelId="{AF7F5BD4-8C5D-47A8-8B66-F94CCE4A12AC}" type="sibTrans" cxnId="{ACE9BA93-DFC9-47BC-AFE7-2D783F197048}">
      <dgm:prSet/>
      <dgm:spPr>
        <a:solidFill>
          <a:srgbClr val="92D050"/>
        </a:solidFill>
      </dgm:spPr>
      <dgm:t>
        <a:bodyPr/>
        <a:lstStyle/>
        <a:p>
          <a:endParaRPr lang="en-US">
            <a:solidFill>
              <a:schemeClr val="tx2"/>
            </a:solidFill>
          </a:endParaRPr>
        </a:p>
      </dgm:t>
    </dgm:pt>
    <dgm:pt modelId="{6A83A1B2-B4BD-44B3-9448-AF6F7D10E077}">
      <dgm:prSet phldrT="[Text]"/>
      <dgm:spPr>
        <a:solidFill>
          <a:srgbClr val="00B050"/>
        </a:solidFill>
      </dgm:spPr>
      <dgm:t>
        <a:bodyPr/>
        <a:lstStyle/>
        <a:p>
          <a:r>
            <a:rPr lang="de-DE" dirty="0" smtClean="0">
              <a:solidFill>
                <a:schemeClr val="tx2"/>
              </a:solidFill>
            </a:rPr>
            <a:t>Food, Shelter &amp; Sex</a:t>
          </a:r>
          <a:endParaRPr lang="en-US" dirty="0">
            <a:solidFill>
              <a:schemeClr val="tx2"/>
            </a:solidFill>
          </a:endParaRPr>
        </a:p>
      </dgm:t>
    </dgm:pt>
    <dgm:pt modelId="{7FA2FEB6-0EAB-4987-8B13-12FFC8C916C4}" type="parTrans" cxnId="{FA94EA43-E0CE-446B-B5DC-37E91F712239}">
      <dgm:prSet/>
      <dgm:spPr/>
      <dgm:t>
        <a:bodyPr/>
        <a:lstStyle/>
        <a:p>
          <a:endParaRPr lang="en-US"/>
        </a:p>
      </dgm:t>
    </dgm:pt>
    <dgm:pt modelId="{86AB7B46-EEB1-46C3-BE8F-6B1DA9B1404E}" type="sibTrans" cxnId="{FA94EA43-E0CE-446B-B5DC-37E91F712239}">
      <dgm:prSet/>
      <dgm:spPr>
        <a:solidFill>
          <a:srgbClr val="00B050"/>
        </a:solidFill>
      </dgm:spPr>
      <dgm:t>
        <a:bodyPr/>
        <a:lstStyle/>
        <a:p>
          <a:endParaRPr lang="en-US">
            <a:solidFill>
              <a:schemeClr val="tx2"/>
            </a:solidFill>
          </a:endParaRPr>
        </a:p>
      </dgm:t>
    </dgm:pt>
    <dgm:pt modelId="{08327D91-406A-4911-82C8-173DE586D57B}" type="pres">
      <dgm:prSet presAssocID="{E681FF22-89F5-47A3-9BD5-1665FDC06D9B}" presName="Name0" presStyleCnt="0">
        <dgm:presLayoutVars>
          <dgm:chMax val="1"/>
          <dgm:dir/>
          <dgm:animLvl val="ctr"/>
          <dgm:resizeHandles val="exact"/>
        </dgm:presLayoutVars>
      </dgm:prSet>
      <dgm:spPr/>
      <dgm:t>
        <a:bodyPr/>
        <a:lstStyle/>
        <a:p>
          <a:endParaRPr lang="en-US"/>
        </a:p>
      </dgm:t>
    </dgm:pt>
    <dgm:pt modelId="{F81B194D-E72B-4988-B5AD-6460898D17FB}" type="pres">
      <dgm:prSet presAssocID="{28E0F80F-F313-4F23-B838-CB50B31E8DE2}" presName="centerShape" presStyleLbl="node0" presStyleIdx="0" presStyleCnt="1" custLinFactNeighborX="-633" custLinFactNeighborY="-633"/>
      <dgm:spPr/>
      <dgm:t>
        <a:bodyPr/>
        <a:lstStyle/>
        <a:p>
          <a:endParaRPr lang="en-US"/>
        </a:p>
      </dgm:t>
    </dgm:pt>
    <dgm:pt modelId="{3A4C8D6E-4A8E-4C04-BDB1-611117E0CC5E}" type="pres">
      <dgm:prSet presAssocID="{CE112FD3-A130-416F-A588-BC9370C35C02}" presName="node" presStyleLbl="node1" presStyleIdx="0" presStyleCnt="4" custScaleX="126648" custScaleY="127254">
        <dgm:presLayoutVars>
          <dgm:bulletEnabled val="1"/>
        </dgm:presLayoutVars>
      </dgm:prSet>
      <dgm:spPr/>
      <dgm:t>
        <a:bodyPr/>
        <a:lstStyle/>
        <a:p>
          <a:endParaRPr lang="en-US"/>
        </a:p>
      </dgm:t>
    </dgm:pt>
    <dgm:pt modelId="{A2EFC485-2D72-418B-A026-BA07C068495F}" type="pres">
      <dgm:prSet presAssocID="{CE112FD3-A130-416F-A588-BC9370C35C02}" presName="dummy" presStyleCnt="0"/>
      <dgm:spPr/>
    </dgm:pt>
    <dgm:pt modelId="{36F60EE1-74E8-4B0C-86B8-8BE595ED83E2}" type="pres">
      <dgm:prSet presAssocID="{74F6411A-148B-40B3-9AFA-57D704FD5C90}" presName="sibTrans" presStyleLbl="sibTrans2D1" presStyleIdx="0" presStyleCnt="4"/>
      <dgm:spPr/>
      <dgm:t>
        <a:bodyPr/>
        <a:lstStyle/>
        <a:p>
          <a:endParaRPr lang="en-US"/>
        </a:p>
      </dgm:t>
    </dgm:pt>
    <dgm:pt modelId="{B62A9AF0-5300-4E6B-A4C6-985655A97C11}" type="pres">
      <dgm:prSet presAssocID="{DAC1F9C9-EDB5-4913-9217-0ADF090D94D7}" presName="node" presStyleLbl="node1" presStyleIdx="1" presStyleCnt="4" custScaleX="123460" custScaleY="120777">
        <dgm:presLayoutVars>
          <dgm:bulletEnabled val="1"/>
        </dgm:presLayoutVars>
      </dgm:prSet>
      <dgm:spPr/>
      <dgm:t>
        <a:bodyPr/>
        <a:lstStyle/>
        <a:p>
          <a:endParaRPr lang="en-US"/>
        </a:p>
      </dgm:t>
    </dgm:pt>
    <dgm:pt modelId="{D7E62641-37E3-4154-B587-99B3D9AC92A9}" type="pres">
      <dgm:prSet presAssocID="{DAC1F9C9-EDB5-4913-9217-0ADF090D94D7}" presName="dummy" presStyleCnt="0"/>
      <dgm:spPr/>
    </dgm:pt>
    <dgm:pt modelId="{B8F4BE58-5DEA-45C4-B09B-8DC9925E2CF8}" type="pres">
      <dgm:prSet presAssocID="{6F5772A1-F379-4B87-B5D6-86EC44400DBF}" presName="sibTrans" presStyleLbl="sibTrans2D1" presStyleIdx="1" presStyleCnt="4"/>
      <dgm:spPr/>
      <dgm:t>
        <a:bodyPr/>
        <a:lstStyle/>
        <a:p>
          <a:endParaRPr lang="en-US"/>
        </a:p>
      </dgm:t>
    </dgm:pt>
    <dgm:pt modelId="{4A57AA14-EC1A-4F3E-B3BC-78554462407F}" type="pres">
      <dgm:prSet presAssocID="{28AA394B-DC33-4AF2-9B17-70BA77BF37CC}" presName="node" presStyleLbl="node1" presStyleIdx="2" presStyleCnt="4" custScaleX="128039" custScaleY="120209">
        <dgm:presLayoutVars>
          <dgm:bulletEnabled val="1"/>
        </dgm:presLayoutVars>
      </dgm:prSet>
      <dgm:spPr/>
      <dgm:t>
        <a:bodyPr/>
        <a:lstStyle/>
        <a:p>
          <a:endParaRPr lang="en-US"/>
        </a:p>
      </dgm:t>
    </dgm:pt>
    <dgm:pt modelId="{6DCF0852-9DAF-4F70-9F87-4ED10192A872}" type="pres">
      <dgm:prSet presAssocID="{28AA394B-DC33-4AF2-9B17-70BA77BF37CC}" presName="dummy" presStyleCnt="0"/>
      <dgm:spPr/>
    </dgm:pt>
    <dgm:pt modelId="{2CF07CCE-952D-4EAC-A4A8-EE0803ACB092}" type="pres">
      <dgm:prSet presAssocID="{AF7F5BD4-8C5D-47A8-8B66-F94CCE4A12AC}" presName="sibTrans" presStyleLbl="sibTrans2D1" presStyleIdx="2" presStyleCnt="4"/>
      <dgm:spPr/>
      <dgm:t>
        <a:bodyPr/>
        <a:lstStyle/>
        <a:p>
          <a:endParaRPr lang="en-US"/>
        </a:p>
      </dgm:t>
    </dgm:pt>
    <dgm:pt modelId="{4B38E397-ADF7-424C-B7CE-8AB22E934FD1}" type="pres">
      <dgm:prSet presAssocID="{6A83A1B2-B4BD-44B3-9448-AF6F7D10E077}" presName="node" presStyleLbl="node1" presStyleIdx="3" presStyleCnt="4" custScaleX="120194" custScaleY="120543">
        <dgm:presLayoutVars>
          <dgm:bulletEnabled val="1"/>
        </dgm:presLayoutVars>
      </dgm:prSet>
      <dgm:spPr/>
      <dgm:t>
        <a:bodyPr/>
        <a:lstStyle/>
        <a:p>
          <a:endParaRPr lang="en-US"/>
        </a:p>
      </dgm:t>
    </dgm:pt>
    <dgm:pt modelId="{E54561EA-07F3-44A1-B9F8-E87E400DC66B}" type="pres">
      <dgm:prSet presAssocID="{6A83A1B2-B4BD-44B3-9448-AF6F7D10E077}" presName="dummy" presStyleCnt="0"/>
      <dgm:spPr/>
    </dgm:pt>
    <dgm:pt modelId="{0FF5FADF-80A9-49EB-AF7F-B9BA445BB288}" type="pres">
      <dgm:prSet presAssocID="{86AB7B46-EEB1-46C3-BE8F-6B1DA9B1404E}" presName="sibTrans" presStyleLbl="sibTrans2D1" presStyleIdx="3" presStyleCnt="4"/>
      <dgm:spPr/>
      <dgm:t>
        <a:bodyPr/>
        <a:lstStyle/>
        <a:p>
          <a:endParaRPr lang="en-US"/>
        </a:p>
      </dgm:t>
    </dgm:pt>
  </dgm:ptLst>
  <dgm:cxnLst>
    <dgm:cxn modelId="{FA94EA43-E0CE-446B-B5DC-37E91F712239}" srcId="{28E0F80F-F313-4F23-B838-CB50B31E8DE2}" destId="{6A83A1B2-B4BD-44B3-9448-AF6F7D10E077}" srcOrd="3" destOrd="0" parTransId="{7FA2FEB6-0EAB-4987-8B13-12FFC8C916C4}" sibTransId="{86AB7B46-EEB1-46C3-BE8F-6B1DA9B1404E}"/>
    <dgm:cxn modelId="{367CB88E-28FC-48A8-A9EC-91E34624C122}" type="presOf" srcId="{28E0F80F-F313-4F23-B838-CB50B31E8DE2}" destId="{F81B194D-E72B-4988-B5AD-6460898D17FB}" srcOrd="0" destOrd="0" presId="urn:microsoft.com/office/officeart/2005/8/layout/radial6"/>
    <dgm:cxn modelId="{BC51DB1F-E58F-44E8-B827-0F640252CDC7}" srcId="{28E0F80F-F313-4F23-B838-CB50B31E8DE2}" destId="{DAC1F9C9-EDB5-4913-9217-0ADF090D94D7}" srcOrd="1" destOrd="0" parTransId="{2AEEC19A-624B-48B1-A05D-F3CAAF0B57ED}" sibTransId="{6F5772A1-F379-4B87-B5D6-86EC44400DBF}"/>
    <dgm:cxn modelId="{69E7E905-311C-45AE-9385-B67D21183E99}" type="presOf" srcId="{28AA394B-DC33-4AF2-9B17-70BA77BF37CC}" destId="{4A57AA14-EC1A-4F3E-B3BC-78554462407F}" srcOrd="0" destOrd="0" presId="urn:microsoft.com/office/officeart/2005/8/layout/radial6"/>
    <dgm:cxn modelId="{6FEF1A10-6FDE-41FE-B5CF-CBE90C532ED8}" type="presOf" srcId="{E681FF22-89F5-47A3-9BD5-1665FDC06D9B}" destId="{08327D91-406A-4911-82C8-173DE586D57B}" srcOrd="0" destOrd="0" presId="urn:microsoft.com/office/officeart/2005/8/layout/radial6"/>
    <dgm:cxn modelId="{ACE9BA93-DFC9-47BC-AFE7-2D783F197048}" srcId="{28E0F80F-F313-4F23-B838-CB50B31E8DE2}" destId="{28AA394B-DC33-4AF2-9B17-70BA77BF37CC}" srcOrd="2" destOrd="0" parTransId="{66A3DCCB-8317-47BB-895D-89E266905903}" sibTransId="{AF7F5BD4-8C5D-47A8-8B66-F94CCE4A12AC}"/>
    <dgm:cxn modelId="{FE575C98-2B42-4874-A7FF-66EA2414E3C2}" type="presOf" srcId="{DAC1F9C9-EDB5-4913-9217-0ADF090D94D7}" destId="{B62A9AF0-5300-4E6B-A4C6-985655A97C11}" srcOrd="0" destOrd="0" presId="urn:microsoft.com/office/officeart/2005/8/layout/radial6"/>
    <dgm:cxn modelId="{D518C9C9-1CA0-44B1-B63F-4DB8F4EFA0DA}" type="presOf" srcId="{74F6411A-148B-40B3-9AFA-57D704FD5C90}" destId="{36F60EE1-74E8-4B0C-86B8-8BE595ED83E2}" srcOrd="0" destOrd="0" presId="urn:microsoft.com/office/officeart/2005/8/layout/radial6"/>
    <dgm:cxn modelId="{C199BD53-732F-4EB4-893E-E4DB2A7CFDF8}" type="presOf" srcId="{86AB7B46-EEB1-46C3-BE8F-6B1DA9B1404E}" destId="{0FF5FADF-80A9-49EB-AF7F-B9BA445BB288}" srcOrd="0" destOrd="0" presId="urn:microsoft.com/office/officeart/2005/8/layout/radial6"/>
    <dgm:cxn modelId="{2E2DF964-6E81-424D-85E9-04E89FE4CF4A}" type="presOf" srcId="{6F5772A1-F379-4B87-B5D6-86EC44400DBF}" destId="{B8F4BE58-5DEA-45C4-B09B-8DC9925E2CF8}" srcOrd="0" destOrd="0" presId="urn:microsoft.com/office/officeart/2005/8/layout/radial6"/>
    <dgm:cxn modelId="{10681301-9157-4007-BCDB-3E1FD7D2A308}" type="presOf" srcId="{AF7F5BD4-8C5D-47A8-8B66-F94CCE4A12AC}" destId="{2CF07CCE-952D-4EAC-A4A8-EE0803ACB092}" srcOrd="0" destOrd="0" presId="urn:microsoft.com/office/officeart/2005/8/layout/radial6"/>
    <dgm:cxn modelId="{221420AA-EED1-4D32-8048-C7F63510A282}" type="presOf" srcId="{CE112FD3-A130-416F-A588-BC9370C35C02}" destId="{3A4C8D6E-4A8E-4C04-BDB1-611117E0CC5E}" srcOrd="0" destOrd="0" presId="urn:microsoft.com/office/officeart/2005/8/layout/radial6"/>
    <dgm:cxn modelId="{3AB01E20-1B8D-4CAE-8DC8-74AF604D6627}" srcId="{E681FF22-89F5-47A3-9BD5-1665FDC06D9B}" destId="{28E0F80F-F313-4F23-B838-CB50B31E8DE2}" srcOrd="0" destOrd="0" parTransId="{2CC2E6DC-7275-4224-B4CA-8314AF9FAF64}" sibTransId="{0372087B-D1D3-4240-A5BC-EA285F20F3BA}"/>
    <dgm:cxn modelId="{F7678AB2-6067-4161-A3D4-C381B3511F61}" srcId="{28E0F80F-F313-4F23-B838-CB50B31E8DE2}" destId="{CE112FD3-A130-416F-A588-BC9370C35C02}" srcOrd="0" destOrd="0" parTransId="{7C4FB775-5B31-46F7-9F84-E1B2B7C539DF}" sibTransId="{74F6411A-148B-40B3-9AFA-57D704FD5C90}"/>
    <dgm:cxn modelId="{DEA69C11-C807-46E3-B200-D0636B31E41B}" type="presOf" srcId="{6A83A1B2-B4BD-44B3-9448-AF6F7D10E077}" destId="{4B38E397-ADF7-424C-B7CE-8AB22E934FD1}" srcOrd="0" destOrd="0" presId="urn:microsoft.com/office/officeart/2005/8/layout/radial6"/>
    <dgm:cxn modelId="{98F74F22-A08E-41E0-A871-283E4F2E8BEF}" type="presParOf" srcId="{08327D91-406A-4911-82C8-173DE586D57B}" destId="{F81B194D-E72B-4988-B5AD-6460898D17FB}" srcOrd="0" destOrd="0" presId="urn:microsoft.com/office/officeart/2005/8/layout/radial6"/>
    <dgm:cxn modelId="{A9DDB5FD-ABB1-4C43-B223-67DA6036753C}" type="presParOf" srcId="{08327D91-406A-4911-82C8-173DE586D57B}" destId="{3A4C8D6E-4A8E-4C04-BDB1-611117E0CC5E}" srcOrd="1" destOrd="0" presId="urn:microsoft.com/office/officeart/2005/8/layout/radial6"/>
    <dgm:cxn modelId="{66FDE4F8-491F-4EF1-9775-C20B90D02F78}" type="presParOf" srcId="{08327D91-406A-4911-82C8-173DE586D57B}" destId="{A2EFC485-2D72-418B-A026-BA07C068495F}" srcOrd="2" destOrd="0" presId="urn:microsoft.com/office/officeart/2005/8/layout/radial6"/>
    <dgm:cxn modelId="{B8043996-C0E3-4804-BCF0-E3B24361681F}" type="presParOf" srcId="{08327D91-406A-4911-82C8-173DE586D57B}" destId="{36F60EE1-74E8-4B0C-86B8-8BE595ED83E2}" srcOrd="3" destOrd="0" presId="urn:microsoft.com/office/officeart/2005/8/layout/radial6"/>
    <dgm:cxn modelId="{EEA1FE01-1821-49AA-A8FB-A165BADEC227}" type="presParOf" srcId="{08327D91-406A-4911-82C8-173DE586D57B}" destId="{B62A9AF0-5300-4E6B-A4C6-985655A97C11}" srcOrd="4" destOrd="0" presId="urn:microsoft.com/office/officeart/2005/8/layout/radial6"/>
    <dgm:cxn modelId="{8FDF6017-D5E4-4F8E-AC28-B2F5B06FC68D}" type="presParOf" srcId="{08327D91-406A-4911-82C8-173DE586D57B}" destId="{D7E62641-37E3-4154-B587-99B3D9AC92A9}" srcOrd="5" destOrd="0" presId="urn:microsoft.com/office/officeart/2005/8/layout/radial6"/>
    <dgm:cxn modelId="{2F78F336-1D60-41F6-A504-361B82F12BEE}" type="presParOf" srcId="{08327D91-406A-4911-82C8-173DE586D57B}" destId="{B8F4BE58-5DEA-45C4-B09B-8DC9925E2CF8}" srcOrd="6" destOrd="0" presId="urn:microsoft.com/office/officeart/2005/8/layout/radial6"/>
    <dgm:cxn modelId="{5E65905A-C5E0-497F-AADD-A5D8932E903E}" type="presParOf" srcId="{08327D91-406A-4911-82C8-173DE586D57B}" destId="{4A57AA14-EC1A-4F3E-B3BC-78554462407F}" srcOrd="7" destOrd="0" presId="urn:microsoft.com/office/officeart/2005/8/layout/radial6"/>
    <dgm:cxn modelId="{CFFB64F9-101D-4F6E-8953-51137644D2E2}" type="presParOf" srcId="{08327D91-406A-4911-82C8-173DE586D57B}" destId="{6DCF0852-9DAF-4F70-9F87-4ED10192A872}" srcOrd="8" destOrd="0" presId="urn:microsoft.com/office/officeart/2005/8/layout/radial6"/>
    <dgm:cxn modelId="{223276B9-F0A0-40A7-9438-080B4EFC2572}" type="presParOf" srcId="{08327D91-406A-4911-82C8-173DE586D57B}" destId="{2CF07CCE-952D-4EAC-A4A8-EE0803ACB092}" srcOrd="9" destOrd="0" presId="urn:microsoft.com/office/officeart/2005/8/layout/radial6"/>
    <dgm:cxn modelId="{E489FA22-28BC-4EDB-95B1-7E56FA62EC5A}" type="presParOf" srcId="{08327D91-406A-4911-82C8-173DE586D57B}" destId="{4B38E397-ADF7-424C-B7CE-8AB22E934FD1}" srcOrd="10" destOrd="0" presId="urn:microsoft.com/office/officeart/2005/8/layout/radial6"/>
    <dgm:cxn modelId="{D1DB6FD5-AD79-4031-B467-9686ED3249CB}" type="presParOf" srcId="{08327D91-406A-4911-82C8-173DE586D57B}" destId="{E54561EA-07F3-44A1-B9F8-E87E400DC66B}" srcOrd="11" destOrd="0" presId="urn:microsoft.com/office/officeart/2005/8/layout/radial6"/>
    <dgm:cxn modelId="{E057BEB2-50D0-4A53-B1E3-EA35466F4721}" type="presParOf" srcId="{08327D91-406A-4911-82C8-173DE586D57B}" destId="{0FF5FADF-80A9-49EB-AF7F-B9BA445BB288}"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5FADF-80A9-49EB-AF7F-B9BA445BB288}">
      <dsp:nvSpPr>
        <dsp:cNvPr id="0" name=""/>
        <dsp:cNvSpPr/>
      </dsp:nvSpPr>
      <dsp:spPr>
        <a:xfrm>
          <a:off x="1986539" y="672283"/>
          <a:ext cx="4321169" cy="4321169"/>
        </a:xfrm>
        <a:prstGeom prst="blockArc">
          <a:avLst>
            <a:gd name="adj1" fmla="val 10800000"/>
            <a:gd name="adj2" fmla="val 16200000"/>
            <a:gd name="adj3" fmla="val 4642"/>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 modelId="{2CF07CCE-952D-4EAC-A4A8-EE0803ACB092}">
      <dsp:nvSpPr>
        <dsp:cNvPr id="0" name=""/>
        <dsp:cNvSpPr/>
      </dsp:nvSpPr>
      <dsp:spPr>
        <a:xfrm>
          <a:off x="1986539" y="672283"/>
          <a:ext cx="4321169" cy="4321169"/>
        </a:xfrm>
        <a:prstGeom prst="blockArc">
          <a:avLst>
            <a:gd name="adj1" fmla="val 5400000"/>
            <a:gd name="adj2" fmla="val 10800000"/>
            <a:gd name="adj3" fmla="val 4642"/>
          </a:avLst>
        </a:prstGeom>
        <a:solidFill>
          <a:srgbClr val="92D050"/>
        </a:solidFill>
        <a:ln>
          <a:noFill/>
        </a:ln>
        <a:effectLst/>
      </dsp:spPr>
      <dsp:style>
        <a:lnRef idx="0">
          <a:scrgbClr r="0" g="0" b="0"/>
        </a:lnRef>
        <a:fillRef idx="1">
          <a:scrgbClr r="0" g="0" b="0"/>
        </a:fillRef>
        <a:effectRef idx="0">
          <a:scrgbClr r="0" g="0" b="0"/>
        </a:effectRef>
        <a:fontRef idx="minor">
          <a:schemeClr val="lt1"/>
        </a:fontRef>
      </dsp:style>
    </dsp:sp>
    <dsp:sp modelId="{B8F4BE58-5DEA-45C4-B09B-8DC9925E2CF8}">
      <dsp:nvSpPr>
        <dsp:cNvPr id="0" name=""/>
        <dsp:cNvSpPr/>
      </dsp:nvSpPr>
      <dsp:spPr>
        <a:xfrm>
          <a:off x="1986539" y="672283"/>
          <a:ext cx="4321169" cy="4321169"/>
        </a:xfrm>
        <a:prstGeom prst="blockArc">
          <a:avLst>
            <a:gd name="adj1" fmla="val 0"/>
            <a:gd name="adj2" fmla="val 5400000"/>
            <a:gd name="adj3" fmla="val 4642"/>
          </a:avLst>
        </a:prstGeom>
        <a:solidFill>
          <a:srgbClr val="FF9900"/>
        </a:solidFill>
        <a:ln>
          <a:noFill/>
        </a:ln>
        <a:effectLst/>
      </dsp:spPr>
      <dsp:style>
        <a:lnRef idx="0">
          <a:scrgbClr r="0" g="0" b="0"/>
        </a:lnRef>
        <a:fillRef idx="1">
          <a:scrgbClr r="0" g="0" b="0"/>
        </a:fillRef>
        <a:effectRef idx="0">
          <a:scrgbClr r="0" g="0" b="0"/>
        </a:effectRef>
        <a:fontRef idx="minor">
          <a:schemeClr val="lt1"/>
        </a:fontRef>
      </dsp:style>
    </dsp:sp>
    <dsp:sp modelId="{36F60EE1-74E8-4B0C-86B8-8BE595ED83E2}">
      <dsp:nvSpPr>
        <dsp:cNvPr id="0" name=""/>
        <dsp:cNvSpPr/>
      </dsp:nvSpPr>
      <dsp:spPr>
        <a:xfrm>
          <a:off x="1986539" y="672283"/>
          <a:ext cx="4321169" cy="4321169"/>
        </a:xfrm>
        <a:prstGeom prst="blockArc">
          <a:avLst>
            <a:gd name="adj1" fmla="val 16200000"/>
            <a:gd name="adj2" fmla="val 0"/>
            <a:gd name="adj3" fmla="val 4642"/>
          </a:avLst>
        </a:prstGeom>
        <a:solidFill>
          <a:srgbClr val="FFCC00"/>
        </a:solidFill>
        <a:ln>
          <a:noFill/>
        </a:ln>
        <a:effectLst/>
      </dsp:spPr>
      <dsp:style>
        <a:lnRef idx="0">
          <a:scrgbClr r="0" g="0" b="0"/>
        </a:lnRef>
        <a:fillRef idx="1">
          <a:scrgbClr r="0" g="0" b="0"/>
        </a:fillRef>
        <a:effectRef idx="0">
          <a:scrgbClr r="0" g="0" b="0"/>
        </a:effectRef>
        <a:fontRef idx="minor">
          <a:schemeClr val="lt1"/>
        </a:fontRef>
      </dsp:style>
    </dsp:sp>
    <dsp:sp modelId="{F81B194D-E72B-4988-B5AD-6460898D17FB}">
      <dsp:nvSpPr>
        <dsp:cNvPr id="0" name=""/>
        <dsp:cNvSpPr/>
      </dsp:nvSpPr>
      <dsp:spPr>
        <a:xfrm>
          <a:off x="3125452" y="1811197"/>
          <a:ext cx="1989905" cy="1989905"/>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de-DE" sz="2100" kern="1200" dirty="0" smtClean="0">
              <a:solidFill>
                <a:schemeClr val="tx2"/>
              </a:solidFill>
            </a:rPr>
            <a:t>Connection</a:t>
          </a:r>
          <a:endParaRPr lang="en-US" sz="2100" kern="1200" dirty="0">
            <a:solidFill>
              <a:schemeClr val="tx2"/>
            </a:solidFill>
          </a:endParaRPr>
        </a:p>
      </dsp:txBody>
      <dsp:txXfrm>
        <a:off x="3416867" y="2102612"/>
        <a:ext cx="1407075" cy="1407075"/>
      </dsp:txXfrm>
    </dsp:sp>
    <dsp:sp modelId="{3A4C8D6E-4A8E-4C04-BDB1-611117E0CC5E}">
      <dsp:nvSpPr>
        <dsp:cNvPr id="0" name=""/>
        <dsp:cNvSpPr/>
      </dsp:nvSpPr>
      <dsp:spPr>
        <a:xfrm>
          <a:off x="3265062" y="-163852"/>
          <a:ext cx="1764123" cy="1772564"/>
        </a:xfrm>
        <a:prstGeom prst="ellipse">
          <a:avLst/>
        </a:prstGeom>
        <a:solidFill>
          <a:srgbClr val="FFC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de-DE" sz="1600" kern="1200" dirty="0" err="1" smtClean="0">
              <a:solidFill>
                <a:schemeClr val="tx2"/>
              </a:solidFill>
            </a:rPr>
            <a:t>Esteem</a:t>
          </a:r>
          <a:r>
            <a:rPr lang="de-DE" sz="1600" kern="1200" dirty="0" smtClean="0">
              <a:solidFill>
                <a:schemeClr val="tx2"/>
              </a:solidFill>
            </a:rPr>
            <a:t>, Reputation </a:t>
          </a:r>
          <a:r>
            <a:rPr lang="de-DE" sz="1600" kern="1200" dirty="0" err="1" smtClean="0">
              <a:solidFill>
                <a:schemeClr val="tx2"/>
              </a:solidFill>
            </a:rPr>
            <a:t>and</a:t>
          </a:r>
          <a:r>
            <a:rPr lang="de-DE" sz="1600" kern="1200" dirty="0" smtClean="0">
              <a:solidFill>
                <a:schemeClr val="tx2"/>
              </a:solidFill>
            </a:rPr>
            <a:t> </a:t>
          </a:r>
          <a:r>
            <a:rPr lang="en-US" sz="1600" kern="1200" noProof="0" dirty="0" smtClean="0">
              <a:solidFill>
                <a:schemeClr val="tx2"/>
              </a:solidFill>
            </a:rPr>
            <a:t>Competence</a:t>
          </a:r>
          <a:endParaRPr lang="en-US" sz="1600" kern="1200" noProof="0" dirty="0">
            <a:solidFill>
              <a:schemeClr val="tx2"/>
            </a:solidFill>
          </a:endParaRPr>
        </a:p>
      </dsp:txBody>
      <dsp:txXfrm>
        <a:off x="3523412" y="95734"/>
        <a:ext cx="1247423" cy="1253392"/>
      </dsp:txXfrm>
    </dsp:sp>
    <dsp:sp modelId="{B62A9AF0-5300-4E6B-A4C6-985655A97C11}">
      <dsp:nvSpPr>
        <dsp:cNvPr id="0" name=""/>
        <dsp:cNvSpPr/>
      </dsp:nvSpPr>
      <dsp:spPr>
        <a:xfrm>
          <a:off x="5397704" y="1991696"/>
          <a:ext cx="1719716" cy="1682343"/>
        </a:xfrm>
        <a:prstGeom prst="ellipse">
          <a:avLst/>
        </a:prstGeom>
        <a:solidFill>
          <a:srgbClr val="FF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de-DE" sz="1600" kern="1200" dirty="0" err="1" smtClean="0">
              <a:solidFill>
                <a:schemeClr val="tx2"/>
              </a:solidFill>
            </a:rPr>
            <a:t>Safety</a:t>
          </a:r>
          <a:r>
            <a:rPr lang="de-DE" sz="1600" kern="1200" dirty="0" smtClean="0">
              <a:solidFill>
                <a:schemeClr val="tx2"/>
              </a:solidFill>
            </a:rPr>
            <a:t>, Order &amp; </a:t>
          </a:r>
          <a:r>
            <a:rPr lang="de-DE" sz="1600" kern="1200" dirty="0" err="1" smtClean="0">
              <a:solidFill>
                <a:schemeClr val="tx2"/>
              </a:solidFill>
            </a:rPr>
            <a:t>Certainty</a:t>
          </a:r>
          <a:endParaRPr lang="en-US" sz="1600" kern="1200" dirty="0">
            <a:solidFill>
              <a:schemeClr val="tx2"/>
            </a:solidFill>
          </a:endParaRPr>
        </a:p>
      </dsp:txBody>
      <dsp:txXfrm>
        <a:off x="5649551" y="2238069"/>
        <a:ext cx="1216022" cy="1189597"/>
      </dsp:txXfrm>
    </dsp:sp>
    <dsp:sp modelId="{4A57AA14-EC1A-4F3E-B3BC-78554462407F}">
      <dsp:nvSpPr>
        <dsp:cNvPr id="0" name=""/>
        <dsp:cNvSpPr/>
      </dsp:nvSpPr>
      <dsp:spPr>
        <a:xfrm>
          <a:off x="3255374" y="4106091"/>
          <a:ext cx="1783498" cy="16744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de-DE" sz="1600" kern="1200" dirty="0" smtClean="0">
              <a:solidFill>
                <a:schemeClr val="tx2"/>
              </a:solidFill>
            </a:rPr>
            <a:t>Community, </a:t>
          </a:r>
          <a:r>
            <a:rPr lang="en-US" sz="1600" kern="1200" noProof="0" dirty="0" smtClean="0">
              <a:solidFill>
                <a:schemeClr val="tx2"/>
              </a:solidFill>
            </a:rPr>
            <a:t>Belonging</a:t>
          </a:r>
          <a:r>
            <a:rPr lang="de-DE" sz="1600" kern="1200" dirty="0" smtClean="0">
              <a:solidFill>
                <a:schemeClr val="tx2"/>
              </a:solidFill>
            </a:rPr>
            <a:t> &amp; Love</a:t>
          </a:r>
          <a:endParaRPr lang="en-US" sz="1600" kern="1200" dirty="0">
            <a:solidFill>
              <a:schemeClr val="tx2"/>
            </a:solidFill>
          </a:endParaRPr>
        </a:p>
      </dsp:txBody>
      <dsp:txXfrm>
        <a:off x="3516561" y="4351306"/>
        <a:ext cx="1261124" cy="1184002"/>
      </dsp:txXfrm>
    </dsp:sp>
    <dsp:sp modelId="{4B38E397-ADF7-424C-B7CE-8AB22E934FD1}">
      <dsp:nvSpPr>
        <dsp:cNvPr id="0" name=""/>
        <dsp:cNvSpPr/>
      </dsp:nvSpPr>
      <dsp:spPr>
        <a:xfrm>
          <a:off x="1199573" y="1993326"/>
          <a:ext cx="1674223" cy="1679084"/>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de-DE" sz="1600" kern="1200" dirty="0" smtClean="0">
              <a:solidFill>
                <a:schemeClr val="tx2"/>
              </a:solidFill>
            </a:rPr>
            <a:t>Food, Shelter &amp; Sex</a:t>
          </a:r>
          <a:endParaRPr lang="en-US" sz="1600" kern="1200" dirty="0">
            <a:solidFill>
              <a:schemeClr val="tx2"/>
            </a:solidFill>
          </a:endParaRPr>
        </a:p>
      </dsp:txBody>
      <dsp:txXfrm>
        <a:off x="1444757" y="2239222"/>
        <a:ext cx="1183855" cy="118729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29C2167-CFE2-4B42-BB81-A53CFF711F49}" type="datetimeFigureOut">
              <a:rPr lang="de-DE" smtClean="0"/>
              <a:pPr/>
              <a:t>14.11.2018</a:t>
            </a:fld>
            <a:endParaRPr lang="de-DE"/>
          </a:p>
        </p:txBody>
      </p:sp>
      <p:sp>
        <p:nvSpPr>
          <p:cNvPr id="4" name="Folienbildplatzhalter 3"/>
          <p:cNvSpPr>
            <a:spLocks noGrp="1" noRot="1" noChangeAspect="1"/>
          </p:cNvSpPr>
          <p:nvPr>
            <p:ph type="sldImg" idx="2"/>
          </p:nvPr>
        </p:nvSpPr>
        <p:spPr>
          <a:xfrm>
            <a:off x="766763" y="744538"/>
            <a:ext cx="526415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EEF9CBC-78C7-486E-BF0B-1A6F68145D39}" type="slidenum">
              <a:rPr lang="de-DE" smtClean="0"/>
              <a:pPr/>
              <a:t>‹Nr.›</a:t>
            </a:fld>
            <a:endParaRPr lang="de-DE"/>
          </a:p>
        </p:txBody>
      </p:sp>
    </p:spTree>
    <p:extLst>
      <p:ext uri="{BB962C8B-B14F-4D97-AF65-F5344CB8AC3E}">
        <p14:creationId xmlns:p14="http://schemas.microsoft.com/office/powerpoint/2010/main" val="2047647915"/>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FEEF9CBC-78C7-486E-BF0B-1A6F68145D39}"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400" kern="1200" dirty="0" err="1" smtClean="0">
                <a:solidFill>
                  <a:schemeClr val="tx1"/>
                </a:solidFill>
                <a:effectLst/>
                <a:latin typeface="+mn-lt"/>
                <a:ea typeface="+mn-ea"/>
                <a:cs typeface="+mn-cs"/>
              </a:rPr>
              <a:t>N”eeds</a:t>
            </a:r>
            <a:r>
              <a:rPr lang="en-US" sz="1400" kern="1200" dirty="0" smtClean="0">
                <a:solidFill>
                  <a:schemeClr val="tx1"/>
                </a:solidFill>
                <a:effectLst/>
                <a:latin typeface="+mn-lt"/>
                <a:ea typeface="+mn-ea"/>
                <a:cs typeface="+mn-cs"/>
              </a:rPr>
              <a:t> are not hierarchical – life is messier than that”. Maslow’s model was criticized for its strict hierarchy. Maslow already stated in his revisions that the different needs are flexible and must not all be completely fulfilled at all times. In order to find a more flexible model that fits closer to reality, the rewired model was introduced by Pamela Rutledge. This model emphasis the connection between human beings as they are the engine to fulfill all of the needs.</a:t>
            </a:r>
          </a:p>
          <a:p>
            <a:r>
              <a:rPr lang="en-US" sz="1400" kern="1200" dirty="0" smtClean="0">
                <a:solidFill>
                  <a:schemeClr val="tx1"/>
                </a:solidFill>
                <a:effectLst/>
                <a:latin typeface="+mn-lt"/>
                <a:ea typeface="+mn-ea"/>
                <a:cs typeface="+mn-cs"/>
              </a:rPr>
              <a:t> </a:t>
            </a:r>
          </a:p>
          <a:p>
            <a:endParaRPr lang="en-US" dirty="0"/>
          </a:p>
        </p:txBody>
      </p:sp>
      <p:sp>
        <p:nvSpPr>
          <p:cNvPr id="4" name="Foliennummernplatzhalter 3"/>
          <p:cNvSpPr>
            <a:spLocks noGrp="1"/>
          </p:cNvSpPr>
          <p:nvPr>
            <p:ph type="sldNum" sz="quarter" idx="10"/>
          </p:nvPr>
        </p:nvSpPr>
        <p:spPr/>
        <p:txBody>
          <a:bodyPr/>
          <a:lstStyle/>
          <a:p>
            <a:fld id="{FEEF9CBC-78C7-486E-BF0B-1A6F68145D39}" type="slidenum">
              <a:rPr lang="de-DE" smtClean="0"/>
              <a:pPr/>
              <a:t>14</a:t>
            </a:fld>
            <a:endParaRPr lang="de-DE"/>
          </a:p>
        </p:txBody>
      </p:sp>
    </p:spTree>
    <p:extLst>
      <p:ext uri="{BB962C8B-B14F-4D97-AF65-F5344CB8AC3E}">
        <p14:creationId xmlns:p14="http://schemas.microsoft.com/office/powerpoint/2010/main" val="14177146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ochschulprogramme_Titel">
    <p:spTree>
      <p:nvGrpSpPr>
        <p:cNvPr id="1" name=""/>
        <p:cNvGrpSpPr/>
        <p:nvPr/>
      </p:nvGrpSpPr>
      <p:grpSpPr>
        <a:xfrm>
          <a:off x="0" y="0"/>
          <a:ext cx="0" cy="0"/>
          <a:chOff x="0" y="0"/>
          <a:chExt cx="0" cy="0"/>
        </a:xfrm>
      </p:grpSpPr>
      <p:sp>
        <p:nvSpPr>
          <p:cNvPr id="139" name="Bildplatzhalter 4"/>
          <p:cNvSpPr>
            <a:spLocks noGrp="1"/>
          </p:cNvSpPr>
          <p:nvPr>
            <p:ph type="pic" sz="quarter" idx="17"/>
          </p:nvPr>
        </p:nvSpPr>
        <p:spPr>
          <a:xfrm>
            <a:off x="414" y="1044327"/>
            <a:ext cx="10691586" cy="6048672"/>
          </a:xfrm>
          <a:solidFill>
            <a:schemeClr val="bg2"/>
          </a:solidFill>
        </p:spPr>
        <p:txBody>
          <a:bodyPr anchor="ctr"/>
          <a:lstStyle>
            <a:lvl1pPr marL="0" indent="0" algn="ctr">
              <a:buNone/>
              <a:defRPr/>
            </a:lvl1pPr>
          </a:lstStyle>
          <a:p>
            <a:r>
              <a:rPr lang="de-DE" smtClean="0"/>
              <a:t>Bild durch Klicken auf Symbol hinzufügen</a:t>
            </a:r>
            <a:endParaRPr lang="de-DE"/>
          </a:p>
        </p:txBody>
      </p:sp>
      <p:sp>
        <p:nvSpPr>
          <p:cNvPr id="5" name="Fußzeilenplatzhalter 4"/>
          <p:cNvSpPr>
            <a:spLocks noGrp="1"/>
          </p:cNvSpPr>
          <p:nvPr>
            <p:ph type="ftr" sz="quarter" idx="11"/>
          </p:nvPr>
        </p:nvSpPr>
        <p:spPr>
          <a:xfrm>
            <a:off x="450851" y="432259"/>
            <a:ext cx="6155990" cy="200149"/>
          </a:xfrm>
        </p:spPr>
        <p:txBody>
          <a:bodyPr/>
          <a:lstStyle>
            <a:lvl1pPr>
              <a:defRPr>
                <a:solidFill>
                  <a:srgbClr val="0071BB"/>
                </a:solidFill>
              </a:defRPr>
            </a:lvl1pPr>
          </a:lstStyle>
          <a:p>
            <a:r>
              <a:rPr lang="en-US" smtClean="0"/>
              <a:t>Connect 2.0 •  Month Year  •  Place</a:t>
            </a:r>
            <a:endParaRPr lang="de-DE" dirty="0"/>
          </a:p>
        </p:txBody>
      </p:sp>
      <p:sp>
        <p:nvSpPr>
          <p:cNvPr id="26" name="Rechteck 25"/>
          <p:cNvSpPr/>
          <p:nvPr userDrawn="1"/>
        </p:nvSpPr>
        <p:spPr bwMode="gray">
          <a:xfrm>
            <a:off x="0" y="7477125"/>
            <a:ext cx="10692000" cy="84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0" name="Untertitel 2"/>
          <p:cNvSpPr>
            <a:spLocks noGrp="1"/>
          </p:cNvSpPr>
          <p:nvPr>
            <p:ph type="subTitle" idx="1"/>
          </p:nvPr>
        </p:nvSpPr>
        <p:spPr>
          <a:xfrm>
            <a:off x="414" y="4212680"/>
            <a:ext cx="7866566" cy="2448271"/>
          </a:xfrm>
          <a:solidFill>
            <a:srgbClr val="FFFFFF">
              <a:alpha val="89804"/>
            </a:srgbClr>
          </a:solidFill>
        </p:spPr>
        <p:txBody>
          <a:bodyPr lIns="432000" tIns="216000" rIns="216000" bIns="216000" anchor="b"/>
          <a:lstStyle>
            <a:lvl1pPr marL="0" indent="0" algn="l">
              <a:lnSpc>
                <a:spcPct val="100000"/>
              </a:lnSpc>
              <a:buNone/>
              <a:defRPr sz="1900">
                <a:solidFill>
                  <a:schemeClr val="accent1"/>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141" name="Titel 1"/>
          <p:cNvSpPr>
            <a:spLocks noGrp="1"/>
          </p:cNvSpPr>
          <p:nvPr>
            <p:ph type="ctrTitle" hasCustomPrompt="1"/>
          </p:nvPr>
        </p:nvSpPr>
        <p:spPr>
          <a:xfrm>
            <a:off x="450850" y="4428703"/>
            <a:ext cx="7128098" cy="612068"/>
          </a:xfrm>
        </p:spPr>
        <p:txBody>
          <a:bodyPr/>
          <a:lstStyle>
            <a:lvl1pPr>
              <a:lnSpc>
                <a:spcPct val="90000"/>
              </a:lnSpc>
              <a:defRPr sz="4000" cap="all" baseline="0"/>
            </a:lvl1pPr>
          </a:lstStyle>
          <a:p>
            <a:r>
              <a:rPr lang="de-DE" dirty="0" smtClean="0"/>
              <a:t>Titel</a:t>
            </a:r>
            <a:br>
              <a:rPr lang="de-DE" dirty="0" smtClean="0"/>
            </a:br>
            <a:endParaRPr lang="de-DE" dirty="0"/>
          </a:p>
        </p:txBody>
      </p:sp>
      <p:pic>
        <p:nvPicPr>
          <p:cNvPr id="69" name="Grafik 68" descr="Connect-Logo final-WEB.jpg"/>
          <p:cNvPicPr>
            <a:picLocks noChangeAspect="1"/>
          </p:cNvPicPr>
          <p:nvPr userDrawn="1"/>
        </p:nvPicPr>
        <p:blipFill>
          <a:blip r:embed="rId2" cstate="print"/>
          <a:stretch>
            <a:fillRect/>
          </a:stretch>
        </p:blipFill>
        <p:spPr>
          <a:xfrm>
            <a:off x="9235132" y="0"/>
            <a:ext cx="1243360" cy="1067063"/>
          </a:xfrm>
          <a:prstGeom prst="rect">
            <a:avLst/>
          </a:prstGeom>
        </p:spPr>
      </p:pic>
    </p:spTree>
    <p:extLst>
      <p:ext uri="{BB962C8B-B14F-4D97-AF65-F5344CB8AC3E}">
        <p14:creationId xmlns:p14="http://schemas.microsoft.com/office/powerpoint/2010/main" val="311446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ochschulprogramme_Tex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446600" y="1944426"/>
            <a:ext cx="5795950" cy="5148523"/>
          </a:xfrm>
        </p:spPr>
        <p:txBody>
          <a:bodyPr/>
          <a:lstStyle>
            <a:lvl1pPr>
              <a:buNone/>
              <a:defRPr/>
            </a:lvl1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15" name="Bildplatzhalter 4"/>
          <p:cNvSpPr>
            <a:spLocks noGrp="1"/>
          </p:cNvSpPr>
          <p:nvPr>
            <p:ph type="pic" sz="quarter" idx="17"/>
          </p:nvPr>
        </p:nvSpPr>
        <p:spPr>
          <a:xfrm>
            <a:off x="450850" y="2016125"/>
            <a:ext cx="3707718" cy="5076825"/>
          </a:xfrm>
          <a:solidFill>
            <a:schemeClr val="bg2"/>
          </a:solidFill>
        </p:spPr>
        <p:txBody>
          <a:bodyPr anchor="ctr"/>
          <a:lstStyle>
            <a:lvl1pPr marL="0" indent="0" algn="ctr">
              <a:buNone/>
              <a:defRPr/>
            </a:lvl1pPr>
          </a:lstStyle>
          <a:p>
            <a:r>
              <a:rPr lang="de-DE" smtClean="0"/>
              <a:t>Bild durch Klicken auf Symbol hinzufügen</a:t>
            </a:r>
            <a:endParaRPr lang="de-DE"/>
          </a:p>
        </p:txBody>
      </p:sp>
      <p:pic>
        <p:nvPicPr>
          <p:cNvPr id="68" name="Grafik 67"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9" name="Grafik 68"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3867614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ungsprogramme_Tex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446600" y="1944426"/>
            <a:ext cx="5795950" cy="5148523"/>
          </a:xfrm>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15" name="Bildplatzhalter 4"/>
          <p:cNvSpPr>
            <a:spLocks noGrp="1"/>
          </p:cNvSpPr>
          <p:nvPr>
            <p:ph type="pic" sz="quarter" idx="17"/>
          </p:nvPr>
        </p:nvSpPr>
        <p:spPr>
          <a:xfrm>
            <a:off x="450850" y="2016125"/>
            <a:ext cx="3707718" cy="5076825"/>
          </a:xfrm>
          <a:solidFill>
            <a:schemeClr val="bg2"/>
          </a:solidFill>
        </p:spPr>
        <p:txBody>
          <a:bodyPr anchor="ctr"/>
          <a:lstStyle>
            <a:lvl1pPr marL="0" indent="0" algn="ctr">
              <a:buNone/>
              <a:defRPr/>
            </a:lvl1pPr>
          </a:lstStyle>
          <a:p>
            <a:r>
              <a:rPr lang="de-DE" smtClean="0"/>
              <a:t>Bild durch Klicken auf Symbol hinzufügen</a:t>
            </a:r>
            <a:endParaRPr lang="de-DE"/>
          </a:p>
        </p:txBody>
      </p:sp>
      <p:pic>
        <p:nvPicPr>
          <p:cNvPr id="68" name="Grafik 67"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9" name="Grafik 68"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3867614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le_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83" name="Fußzeilenplatzhalter 11"/>
          <p:cNvSpPr txBox="1">
            <a:spLocks/>
          </p:cNvSpPr>
          <p:nvPr userDrawn="1"/>
        </p:nvSpPr>
        <p:spPr bwMode="gray">
          <a:xfrm>
            <a:off x="450156" y="7165007"/>
            <a:ext cx="5906523" cy="200149"/>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smtClean="0">
                <a:ln>
                  <a:noFill/>
                </a:ln>
                <a:solidFill>
                  <a:schemeClr val="accent1"/>
                </a:solidFill>
                <a:effectLst/>
                <a:uLnTx/>
                <a:uFillTx/>
                <a:latin typeface="+mn-lt"/>
                <a:ea typeface="+mn-ea"/>
                <a:cs typeface="+mn-cs"/>
              </a:rPr>
              <a:t>www.intercultur.de</a:t>
            </a:r>
            <a:endParaRPr kumimoji="0" lang="de-DE" sz="800" b="0" i="0" u="none" strike="noStrike" kern="1200" cap="none" spc="0" normalizeH="0" baseline="0" noProof="0" dirty="0">
              <a:ln>
                <a:noFill/>
              </a:ln>
              <a:solidFill>
                <a:schemeClr val="accent1"/>
              </a:solidFill>
              <a:effectLst/>
              <a:uLnTx/>
              <a:uFillTx/>
              <a:latin typeface="+mn-lt"/>
              <a:ea typeface="+mn-ea"/>
              <a:cs typeface="+mn-cs"/>
            </a:endParaRPr>
          </a:p>
        </p:txBody>
      </p:sp>
      <p:pic>
        <p:nvPicPr>
          <p:cNvPr id="68" name="Grafik 67"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9" name="Grafik 68"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100360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Unternehmen_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pic>
        <p:nvPicPr>
          <p:cNvPr id="67" name="Grafik 66"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8" name="Grafik 67"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1478889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hulen_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pic>
        <p:nvPicPr>
          <p:cNvPr id="67" name="Grafik 66"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8" name="Grafik 67"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1478889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ochschulprogramme_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pic>
        <p:nvPicPr>
          <p:cNvPr id="67" name="Grafik 66"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7" name="Grafik 6"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2869801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ungsprogramme_Tex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206" name="Titel 1"/>
          <p:cNvSpPr>
            <a:spLocks noGrp="1"/>
          </p:cNvSpPr>
          <p:nvPr>
            <p:ph type="title"/>
          </p:nvPr>
        </p:nvSpPr>
        <p:spPr>
          <a:xfrm>
            <a:off x="450850" y="1182748"/>
            <a:ext cx="9791700" cy="653667"/>
          </a:xfrm>
        </p:spPr>
        <p:txBody>
          <a:bodyPr/>
          <a:lstStyle/>
          <a:p>
            <a:r>
              <a:rPr lang="de-DE" smtClean="0"/>
              <a:t>Titelmasterformat durch Klicken bearbeiten</a:t>
            </a:r>
            <a:endParaRPr lang="de-DE" dirty="0"/>
          </a:p>
        </p:txBody>
      </p:sp>
      <p:pic>
        <p:nvPicPr>
          <p:cNvPr id="67" name="Grafik 66"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8" name="Grafik 67"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685897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lle_Tex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446600" y="1944426"/>
            <a:ext cx="5795950" cy="5148523"/>
          </a:xfrm>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15" name="Bildplatzhalter 4"/>
          <p:cNvSpPr>
            <a:spLocks noGrp="1"/>
          </p:cNvSpPr>
          <p:nvPr>
            <p:ph type="pic" sz="quarter" idx="17"/>
          </p:nvPr>
        </p:nvSpPr>
        <p:spPr>
          <a:xfrm>
            <a:off x="450850" y="2016125"/>
            <a:ext cx="3707718" cy="5076825"/>
          </a:xfrm>
          <a:solidFill>
            <a:schemeClr val="bg2"/>
          </a:solidFill>
        </p:spPr>
        <p:txBody>
          <a:bodyPr anchor="ctr"/>
          <a:lstStyle>
            <a:lvl1pPr marL="0" indent="0" algn="ctr">
              <a:buNone/>
              <a:defRPr/>
            </a:lvl1pPr>
          </a:lstStyle>
          <a:p>
            <a:r>
              <a:rPr lang="de-DE" dirty="0" smtClean="0"/>
              <a:t>Bild durch Klicken auf Symbol hinzufügen</a:t>
            </a:r>
            <a:endParaRPr lang="de-DE" dirty="0"/>
          </a:p>
        </p:txBody>
      </p:sp>
      <p:pic>
        <p:nvPicPr>
          <p:cNvPr id="68" name="Grafik 67"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9" name="Grafik 68"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1128613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Unternehmen_Tex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446600" y="1944426"/>
            <a:ext cx="5795950" cy="5148523"/>
          </a:xfrm>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15" name="Bildplatzhalter 4"/>
          <p:cNvSpPr>
            <a:spLocks noGrp="1"/>
          </p:cNvSpPr>
          <p:nvPr>
            <p:ph type="pic" sz="quarter" idx="17"/>
          </p:nvPr>
        </p:nvSpPr>
        <p:spPr>
          <a:xfrm>
            <a:off x="450850" y="2016125"/>
            <a:ext cx="3707718" cy="5076825"/>
          </a:xfrm>
          <a:solidFill>
            <a:schemeClr val="bg2"/>
          </a:solidFill>
        </p:spPr>
        <p:txBody>
          <a:bodyPr anchor="ctr"/>
          <a:lstStyle>
            <a:lvl1pPr marL="0" indent="0" algn="ctr">
              <a:buNone/>
              <a:defRPr/>
            </a:lvl1pPr>
          </a:lstStyle>
          <a:p>
            <a:r>
              <a:rPr lang="de-DE" smtClean="0"/>
              <a:t>Bild durch Klicken auf Symbol hinzufügen</a:t>
            </a:r>
            <a:endParaRPr lang="de-DE"/>
          </a:p>
        </p:txBody>
      </p:sp>
      <p:pic>
        <p:nvPicPr>
          <p:cNvPr id="68" name="Grafik 67"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9" name="Grafik 68"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1268445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chulen_Text und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446600" y="1944426"/>
            <a:ext cx="5795950" cy="5148523"/>
          </a:xfrm>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  Month Year  •  Place</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sp>
        <p:nvSpPr>
          <p:cNvPr id="15" name="Bildplatzhalter 4"/>
          <p:cNvSpPr>
            <a:spLocks noGrp="1"/>
          </p:cNvSpPr>
          <p:nvPr>
            <p:ph type="pic" sz="quarter" idx="17"/>
          </p:nvPr>
        </p:nvSpPr>
        <p:spPr>
          <a:xfrm>
            <a:off x="450850" y="2016125"/>
            <a:ext cx="3707718" cy="5076825"/>
          </a:xfrm>
          <a:solidFill>
            <a:schemeClr val="bg2"/>
          </a:solidFill>
        </p:spPr>
        <p:txBody>
          <a:bodyPr anchor="ctr"/>
          <a:lstStyle>
            <a:lvl1pPr marL="0" indent="0" algn="ctr">
              <a:buNone/>
              <a:defRPr/>
            </a:lvl1pPr>
          </a:lstStyle>
          <a:p>
            <a:r>
              <a:rPr lang="de-DE" smtClean="0"/>
              <a:t>Bild durch Klicken auf Symbol hinzufügen</a:t>
            </a:r>
            <a:endParaRPr lang="de-DE"/>
          </a:p>
        </p:txBody>
      </p:sp>
      <p:pic>
        <p:nvPicPr>
          <p:cNvPr id="68" name="Grafik 67"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69" name="Grafik 68"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1827815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bwMode="gray">
          <a:xfrm>
            <a:off x="450850" y="1182748"/>
            <a:ext cx="9791700" cy="653667"/>
          </a:xfrm>
          <a:prstGeom prst="rect">
            <a:avLst/>
          </a:prstGeom>
        </p:spPr>
        <p:txBody>
          <a:bodyPr vert="horz" lIns="0" tIns="0" rIns="0" bIns="0" rtlCol="0" anchor="t" anchorCtr="0">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bwMode="gray">
          <a:xfrm>
            <a:off x="450850" y="1944426"/>
            <a:ext cx="9791700" cy="5148523"/>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bwMode="gray">
          <a:xfrm>
            <a:off x="700317" y="432259"/>
            <a:ext cx="5906523" cy="200149"/>
          </a:xfrm>
          <a:prstGeom prst="rect">
            <a:avLst/>
          </a:prstGeom>
        </p:spPr>
        <p:txBody>
          <a:bodyPr vert="horz" wrap="none" lIns="0" tIns="0" rIns="0" bIns="0" rtlCol="0" anchor="b" anchorCtr="0">
            <a:noAutofit/>
          </a:bodyPr>
          <a:lstStyle>
            <a:lvl1pPr algn="l">
              <a:lnSpc>
                <a:spcPct val="100000"/>
              </a:lnSpc>
              <a:spcBef>
                <a:spcPts val="0"/>
              </a:spcBef>
              <a:defRPr sz="1000">
                <a:solidFill>
                  <a:schemeClr val="accent1"/>
                </a:solidFill>
              </a:defRPr>
            </a:lvl1pPr>
          </a:lstStyle>
          <a:p>
            <a:r>
              <a:rPr lang="en-US" smtClean="0"/>
              <a:t>Connect 2.0 •  Month Year  •  Place</a:t>
            </a:r>
            <a:endParaRPr lang="de-DE" dirty="0"/>
          </a:p>
        </p:txBody>
      </p:sp>
      <p:sp>
        <p:nvSpPr>
          <p:cNvPr id="6" name="Foliennummernplatzhalter 5"/>
          <p:cNvSpPr>
            <a:spLocks noGrp="1"/>
          </p:cNvSpPr>
          <p:nvPr>
            <p:ph type="sldNum" sz="quarter" idx="4"/>
          </p:nvPr>
        </p:nvSpPr>
        <p:spPr bwMode="gray">
          <a:xfrm>
            <a:off x="450156" y="432259"/>
            <a:ext cx="252028" cy="206498"/>
          </a:xfrm>
          <a:prstGeom prst="rect">
            <a:avLst/>
          </a:prstGeom>
        </p:spPr>
        <p:txBody>
          <a:bodyPr vert="horz" wrap="none" lIns="0" tIns="0" rIns="0" bIns="0" rtlCol="0" anchor="b" anchorCtr="0">
            <a:noAutofit/>
          </a:bodyPr>
          <a:lstStyle>
            <a:lvl1pPr algn="l">
              <a:lnSpc>
                <a:spcPct val="100000"/>
              </a:lnSpc>
              <a:spcBef>
                <a:spcPts val="0"/>
              </a:spcBef>
              <a:defRPr sz="1200" b="1">
                <a:solidFill>
                  <a:schemeClr val="accent1"/>
                </a:solidFill>
              </a:defRPr>
            </a:lvl1pPr>
          </a:lstStyle>
          <a:p>
            <a:fld id="{10FA9B44-987E-49E8-9757-BD7EB2AE5815}" type="slidenum">
              <a:rPr lang="de-DE" smtClean="0"/>
              <a:pPr/>
              <a:t>‹Nr.›</a:t>
            </a:fld>
            <a:endParaRPr lang="de-DE" dirty="0"/>
          </a:p>
        </p:txBody>
      </p:sp>
      <p:sp>
        <p:nvSpPr>
          <p:cNvPr id="8" name="Rechteck 7"/>
          <p:cNvSpPr/>
          <p:nvPr/>
        </p:nvSpPr>
        <p:spPr bwMode="gray">
          <a:xfrm>
            <a:off x="0" y="7477125"/>
            <a:ext cx="10692000" cy="84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 Verbindung 9"/>
          <p:cNvCxnSpPr/>
          <p:nvPr/>
        </p:nvCxnSpPr>
        <p:spPr bwMode="gray">
          <a:xfrm>
            <a:off x="414" y="684287"/>
            <a:ext cx="10691586" cy="0"/>
          </a:xfrm>
          <a:prstGeom prst="line">
            <a:avLst/>
          </a:prstGeom>
          <a:ln w="25400">
            <a:solidFill>
              <a:schemeClr val="accent1"/>
            </a:solidFill>
            <a:bevel/>
          </a:ln>
        </p:spPr>
        <p:style>
          <a:lnRef idx="1">
            <a:schemeClr val="accent1"/>
          </a:lnRef>
          <a:fillRef idx="0">
            <a:schemeClr val="accent1"/>
          </a:fillRef>
          <a:effectRef idx="0">
            <a:schemeClr val="accent1"/>
          </a:effectRef>
          <a:fontRef idx="minor">
            <a:schemeClr val="tx1"/>
          </a:fontRef>
        </p:style>
      </p:cxnSp>
      <p:sp>
        <p:nvSpPr>
          <p:cNvPr id="9" name="Fußzeilenplatzhalter 11"/>
          <p:cNvSpPr txBox="1">
            <a:spLocks/>
          </p:cNvSpPr>
          <p:nvPr/>
        </p:nvSpPr>
        <p:spPr bwMode="gray">
          <a:xfrm>
            <a:off x="8731077" y="7092999"/>
            <a:ext cx="864095"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smtClean="0">
                <a:ln>
                  <a:noFill/>
                </a:ln>
                <a:solidFill>
                  <a:schemeClr val="accent1"/>
                </a:solidFill>
                <a:effectLst/>
                <a:uLnTx/>
                <a:uFillTx/>
                <a:latin typeface="+mn-lt"/>
                <a:ea typeface="+mn-ea"/>
                <a:cs typeface="+mn-cs"/>
              </a:rPr>
              <a:t>www.weconnecteurope.eu</a:t>
            </a:r>
            <a:endParaRPr kumimoji="0" lang="de-DE" sz="1000" b="0" i="0" u="none" strike="noStrike" kern="1200" cap="none" spc="0" normalizeH="0" baseline="0" noProof="0" dirty="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10/main" val="2518014973"/>
      </p:ext>
    </p:extLst>
  </p:cSld>
  <p:clrMap bg1="lt1" tx1="dk1" bg2="lt2" tx2="dk2" accent1="accent1" accent2="accent2" accent3="accent3" accent4="accent4" accent5="accent5" accent6="accent6" hlink="hlink" folHlink="folHlink"/>
  <p:sldLayoutIdLst>
    <p:sldLayoutId id="2147483684" r:id="rId1"/>
    <p:sldLayoutId id="2147483650" r:id="rId2"/>
    <p:sldLayoutId id="2147483678" r:id="rId3"/>
    <p:sldLayoutId id="2147483664" r:id="rId4"/>
    <p:sldLayoutId id="2147483663" r:id="rId5"/>
    <p:sldLayoutId id="2147483662" r:id="rId6"/>
    <p:sldLayoutId id="2147483657" r:id="rId7"/>
    <p:sldLayoutId id="2147483665" r:id="rId8"/>
    <p:sldLayoutId id="2147483666" r:id="rId9"/>
    <p:sldLayoutId id="2147483667" r:id="rId10"/>
    <p:sldLayoutId id="2147483679" r:id="rId11"/>
  </p:sldLayoutIdLst>
  <p:hf sldNum="0" hdr="0" dt="0"/>
  <p:txStyles>
    <p:titleStyle>
      <a:lvl1pPr algn="l" defTabSz="1043056" rtl="0" eaLnBrk="1" latinLnBrk="0" hangingPunct="1">
        <a:spcBef>
          <a:spcPts val="0"/>
        </a:spcBef>
        <a:buNone/>
        <a:defRPr sz="2800" b="1" kern="1200">
          <a:solidFill>
            <a:schemeClr val="accent2"/>
          </a:solidFill>
          <a:latin typeface="+mj-lt"/>
          <a:ea typeface="+mj-ea"/>
          <a:cs typeface="+mj-cs"/>
        </a:defRPr>
      </a:lvl1pPr>
    </p:titleStyle>
    <p:bodyStyle>
      <a:lvl1pPr marL="0" indent="0" algn="l" defTabSz="1043056" rtl="0" eaLnBrk="1" latinLnBrk="0" hangingPunct="1">
        <a:lnSpc>
          <a:spcPct val="130000"/>
        </a:lnSpc>
        <a:spcBef>
          <a:spcPts val="0"/>
        </a:spcBef>
        <a:buFont typeface="Arial" panose="020B0604020202020204" pitchFamily="34" charset="0"/>
        <a:buNone/>
        <a:defRPr sz="2800" kern="1200">
          <a:solidFill>
            <a:schemeClr val="tx1"/>
          </a:solidFill>
          <a:latin typeface="+mn-lt"/>
          <a:ea typeface="+mn-ea"/>
          <a:cs typeface="+mn-cs"/>
        </a:defRPr>
      </a:lvl1pPr>
      <a:lvl2pPr marL="361950" indent="-180975" algn="l" defTabSz="1043056" rtl="0" eaLnBrk="1" latinLnBrk="0" hangingPunct="1">
        <a:lnSpc>
          <a:spcPct val="130000"/>
        </a:lnSpc>
        <a:spcBef>
          <a:spcPts val="0"/>
        </a:spcBef>
        <a:buFont typeface="Arial" panose="020B0604020202020204" pitchFamily="34" charset="0"/>
        <a:buChar char="•"/>
        <a:defRPr sz="2400" kern="1200">
          <a:solidFill>
            <a:schemeClr val="tx1"/>
          </a:solidFill>
          <a:latin typeface="+mn-lt"/>
          <a:ea typeface="+mn-ea"/>
          <a:cs typeface="+mn-cs"/>
        </a:defRPr>
      </a:lvl2pPr>
      <a:lvl3pPr marL="542925" indent="-180975" algn="l" defTabSz="1043056" rtl="0" eaLnBrk="1" latinLnBrk="0" hangingPunct="1">
        <a:lnSpc>
          <a:spcPct val="130000"/>
        </a:lnSpc>
        <a:spcBef>
          <a:spcPts val="0"/>
        </a:spcBef>
        <a:buFont typeface="Arial" panose="020B0604020202020204" pitchFamily="34" charset="0"/>
        <a:buChar char="•"/>
        <a:defRPr sz="2000" kern="1200">
          <a:solidFill>
            <a:schemeClr val="tx1"/>
          </a:solidFill>
          <a:latin typeface="+mn-lt"/>
          <a:ea typeface="+mn-ea"/>
          <a:cs typeface="+mn-cs"/>
        </a:defRPr>
      </a:lvl3pPr>
      <a:lvl4pPr marL="714375" indent="-171450" algn="l" defTabSz="1043056" rtl="0" eaLnBrk="1" latinLnBrk="0" hangingPunct="1">
        <a:lnSpc>
          <a:spcPct val="130000"/>
        </a:lnSpc>
        <a:spcBef>
          <a:spcPts val="0"/>
        </a:spcBef>
        <a:buFont typeface="Arial" panose="020B0604020202020204" pitchFamily="34" charset="0"/>
        <a:buChar char="•"/>
        <a:defRPr sz="1800" kern="1200">
          <a:solidFill>
            <a:schemeClr val="tx1"/>
          </a:solidFill>
          <a:latin typeface="+mn-lt"/>
          <a:ea typeface="+mn-ea"/>
          <a:cs typeface="+mn-cs"/>
        </a:defRPr>
      </a:lvl4pPr>
      <a:lvl5pPr marL="895350" indent="-180975" algn="l" defTabSz="1043056" rtl="0" eaLnBrk="1" latinLnBrk="0" hangingPunct="1">
        <a:lnSpc>
          <a:spcPct val="130000"/>
        </a:lnSpc>
        <a:spcBef>
          <a:spcPts val="0"/>
        </a:spcBef>
        <a:buFont typeface="Arial" panose="020B0604020202020204" pitchFamily="34" charset="0"/>
        <a:buChar char="•"/>
        <a:defRPr sz="1800" kern="1200">
          <a:solidFill>
            <a:schemeClr val="tx1"/>
          </a:solidFill>
          <a:latin typeface="+mn-lt"/>
          <a:ea typeface="+mn-ea"/>
          <a:cs typeface="+mn-cs"/>
        </a:defRPr>
      </a:lvl5pPr>
      <a:lvl6pPr marL="2868404"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ommons.wikimedia.org/wiki/File:Maslow-new-Pyramid.jpg" TargetMode="External"/><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hyperlink" Target="https://creativecommons.org/licenses/by-sa/4.0/deed.en" TargetMode="External"/><Relationship Id="rId4" Type="http://schemas.openxmlformats.org/officeDocument/2006/relationships/hyperlink" Target="https://commons.wikimedia.org/w/index.php?title=User:Mahesh_gowda_p_m&amp;action=edit&amp;redlink=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mprcenter.org/blog/wp-content/uploads/2011/11/Maslow-Rewired.jpg" TargetMode="External"/><Relationship Id="rId2" Type="http://schemas.openxmlformats.org/officeDocument/2006/relationships/hyperlink" Target="http://www.simplypsychology.org/maslow.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Maslow's_hierarchy_of_needs#/media/File:MaslowsHierarchyOfNeeds.svg" TargetMode="External"/><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hyperlink" Target="https://creativecommons.org/licenses/by-sa/4.0/" TargetMode="External"/><Relationship Id="rId4" Type="http://schemas.openxmlformats.org/officeDocument/2006/relationships/hyperlink" Target="https://commons.wikimedia.org/w/index.php?title=User:FireflySixtySeven&amp;action=edit&amp;redlink=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5" descr="Bild1.jpg"/>
          <p:cNvPicPr>
            <a:picLocks noGrp="1" noChangeAspect="1"/>
          </p:cNvPicPr>
          <p:nvPr>
            <p:ph type="pic" sz="quarter" idx="17"/>
          </p:nvPr>
        </p:nvPicPr>
        <p:blipFill>
          <a:blip r:embed="rId3" cstate="print"/>
          <a:stretch>
            <a:fillRect/>
          </a:stretch>
        </p:blipFill>
        <p:spPr>
          <a:xfrm>
            <a:off x="1822555" y="1044327"/>
            <a:ext cx="7047303" cy="6048672"/>
          </a:xfrm>
        </p:spPr>
      </p:pic>
      <p:sp>
        <p:nvSpPr>
          <p:cNvPr id="8" name="Untertitel 7"/>
          <p:cNvSpPr>
            <a:spLocks noGrp="1"/>
          </p:cNvSpPr>
          <p:nvPr>
            <p:ph type="subTitle" idx="1"/>
          </p:nvPr>
        </p:nvSpPr>
        <p:spPr>
          <a:xfrm>
            <a:off x="1386260" y="4212679"/>
            <a:ext cx="7866566" cy="2448271"/>
          </a:xfrm>
        </p:spPr>
        <p:txBody>
          <a:bodyPr/>
          <a:lstStyle/>
          <a:p>
            <a:r>
              <a:rPr lang="de-DE" dirty="0" smtClean="0"/>
              <a:t> </a:t>
            </a:r>
            <a:endParaRPr lang="de-DE" dirty="0"/>
          </a:p>
        </p:txBody>
      </p:sp>
      <p:sp>
        <p:nvSpPr>
          <p:cNvPr id="7" name="Titel 6"/>
          <p:cNvSpPr>
            <a:spLocks noGrp="1"/>
          </p:cNvSpPr>
          <p:nvPr>
            <p:ph type="ctrTitle"/>
          </p:nvPr>
        </p:nvSpPr>
        <p:spPr>
          <a:xfrm>
            <a:off x="2106340" y="4860751"/>
            <a:ext cx="7128098" cy="1512168"/>
          </a:xfrm>
        </p:spPr>
        <p:txBody>
          <a:bodyPr/>
          <a:lstStyle/>
          <a:p>
            <a:pPr lvl="0"/>
            <a:r>
              <a:rPr lang="en-GB" cap="small" dirty="0" smtClean="0">
                <a:solidFill>
                  <a:srgbClr val="EA4C19"/>
                </a:solidFill>
                <a:latin typeface="Arial Rounded MT Bold" panose="020F0704030504030204" pitchFamily="34" charset="0"/>
              </a:rPr>
              <a:t>Short theory session on </a:t>
            </a:r>
            <a:r>
              <a:rPr lang="en-GB" cap="small" dirty="0" err="1" smtClean="0">
                <a:solidFill>
                  <a:srgbClr val="EA4C19"/>
                </a:solidFill>
                <a:latin typeface="Arial Rounded MT Bold" panose="020F0704030504030204" pitchFamily="34" charset="0"/>
              </a:rPr>
              <a:t>maslow’s</a:t>
            </a:r>
            <a:r>
              <a:rPr lang="en-GB" cap="small" dirty="0" smtClean="0">
                <a:solidFill>
                  <a:srgbClr val="EA4C19"/>
                </a:solidFill>
                <a:latin typeface="Arial Rounded MT Bold" panose="020F0704030504030204" pitchFamily="34" charset="0"/>
              </a:rPr>
              <a:t> </a:t>
            </a:r>
            <a:r>
              <a:rPr lang="en-GB" cap="small" dirty="0" err="1" smtClean="0">
                <a:solidFill>
                  <a:srgbClr val="EA4C19"/>
                </a:solidFill>
                <a:latin typeface="Arial Rounded MT Bold" panose="020F0704030504030204" pitchFamily="34" charset="0"/>
              </a:rPr>
              <a:t>hierachy</a:t>
            </a:r>
            <a:r>
              <a:rPr lang="en-GB" cap="small" dirty="0" smtClean="0">
                <a:solidFill>
                  <a:srgbClr val="EA4C19"/>
                </a:solidFill>
                <a:latin typeface="Arial Rounded MT Bold" panose="020F0704030504030204" pitchFamily="34" charset="0"/>
              </a:rPr>
              <a:t> of needs </a:t>
            </a:r>
            <a:br>
              <a:rPr lang="en-GB" cap="small" dirty="0" smtClean="0">
                <a:solidFill>
                  <a:srgbClr val="EA4C19"/>
                </a:solidFill>
                <a:latin typeface="Arial Rounded MT Bold" panose="020F0704030504030204" pitchFamily="34" charset="0"/>
              </a:rPr>
            </a:br>
            <a:endParaRPr lang="de-DE" dirty="0"/>
          </a:p>
        </p:txBody>
      </p:sp>
      <p:sp>
        <p:nvSpPr>
          <p:cNvPr id="5" name="Fußzeilenplatzhalter 4"/>
          <p:cNvSpPr>
            <a:spLocks noGrp="1"/>
          </p:cNvSpPr>
          <p:nvPr>
            <p:ph type="ftr" sz="quarter" idx="11"/>
          </p:nvPr>
        </p:nvSpPr>
        <p:spPr/>
        <p:txBody>
          <a:bodyPr/>
          <a:lstStyle/>
          <a:p>
            <a:r>
              <a:rPr lang="en-US" dirty="0" smtClean="0"/>
              <a:t>Connect 2.0 </a:t>
            </a:r>
            <a:endParaRPr lang="de-D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 expended hierarchy of needs (1970) </a:t>
            </a:r>
            <a:endParaRPr lang="en-US" dirty="0"/>
          </a:p>
        </p:txBody>
      </p:sp>
      <p:sp>
        <p:nvSpPr>
          <p:cNvPr id="3" name="Inhaltsplatzhalter 2"/>
          <p:cNvSpPr>
            <a:spLocks noGrp="1"/>
          </p:cNvSpPr>
          <p:nvPr>
            <p:ph idx="1"/>
          </p:nvPr>
        </p:nvSpPr>
        <p:spPr/>
        <p:txBody>
          <a:bodyPr/>
          <a:lstStyle/>
          <a:p>
            <a:endParaRPr lang="de-DE" dirty="0" smtClean="0">
              <a:latin typeface="+mj-lt"/>
            </a:endParaRPr>
          </a:p>
          <a:p>
            <a:pPr>
              <a:buFontTx/>
              <a:buChar char="-"/>
            </a:pPr>
            <a:endParaRPr lang="de-DE" dirty="0" smtClean="0">
              <a:latin typeface="+mj-lt"/>
            </a:endParaRPr>
          </a:p>
          <a:p>
            <a:r>
              <a:rPr lang="de-DE" dirty="0" smtClean="0">
                <a:latin typeface="+mj-lt"/>
              </a:rPr>
              <a:t> </a:t>
            </a:r>
          </a:p>
          <a:p>
            <a:pPr>
              <a:buFontTx/>
              <a:buChar char="-"/>
            </a:pPr>
            <a:endParaRPr lang="de-DE" dirty="0" smtClean="0">
              <a:latin typeface="+mj-lt"/>
            </a:endParaRPr>
          </a:p>
          <a:p>
            <a:pPr>
              <a:buFontTx/>
              <a:buChar char="-"/>
            </a:pPr>
            <a:endParaRPr lang="de-DE" dirty="0" smtClean="0">
              <a:latin typeface="+mj-lt"/>
            </a:endParaRPr>
          </a:p>
          <a:p>
            <a:pPr>
              <a:buFontTx/>
              <a:buChar char="-"/>
            </a:pPr>
            <a:endParaRPr lang="de-DE" dirty="0" smtClean="0">
              <a:latin typeface="+mj-lt"/>
            </a:endParaRPr>
          </a:p>
          <a:p>
            <a:pPr>
              <a:buFontTx/>
              <a:buChar char="-"/>
            </a:pPr>
            <a:endParaRPr lang="de-DE" dirty="0" smtClean="0">
              <a:latin typeface="+mj-lt"/>
            </a:endParaRPr>
          </a:p>
        </p:txBody>
      </p:sp>
      <p:sp>
        <p:nvSpPr>
          <p:cNvPr id="4" name="Fußzeilenplatzhalter 3"/>
          <p:cNvSpPr>
            <a:spLocks noGrp="1"/>
          </p:cNvSpPr>
          <p:nvPr>
            <p:ph type="ftr" sz="quarter" idx="15"/>
          </p:nvPr>
        </p:nvSpPr>
        <p:spPr/>
        <p:txBody>
          <a:bodyPr/>
          <a:lstStyle/>
          <a:p>
            <a:r>
              <a:rPr lang="en-US" dirty="0" smtClean="0">
                <a:latin typeface="+mj-lt"/>
              </a:rPr>
              <a:t>Connect 2.0 </a:t>
            </a:r>
            <a:endParaRPr lang="de-DE" dirty="0">
              <a:latin typeface="+mj-lt"/>
            </a:endParaRPr>
          </a:p>
        </p:txBody>
      </p:sp>
      <p:grpSp>
        <p:nvGrpSpPr>
          <p:cNvPr id="8" name="Gruppieren 7"/>
          <p:cNvGrpSpPr/>
          <p:nvPr/>
        </p:nvGrpSpPr>
        <p:grpSpPr>
          <a:xfrm>
            <a:off x="1073078" y="2124447"/>
            <a:ext cx="8666110" cy="4736307"/>
            <a:chOff x="1089712" y="1776697"/>
            <a:chExt cx="8666110" cy="4736307"/>
          </a:xfrm>
        </p:grpSpPr>
        <p:sp>
          <p:nvSpPr>
            <p:cNvPr id="5" name="Abgerundetes Rechteck 4"/>
            <p:cNvSpPr/>
            <p:nvPr/>
          </p:nvSpPr>
          <p:spPr>
            <a:xfrm>
              <a:off x="1186870" y="1776697"/>
              <a:ext cx="8568952" cy="1296144"/>
            </a:xfrm>
            <a:prstGeom prst="roundRect">
              <a:avLst/>
            </a:prstGeom>
            <a:solidFill>
              <a:schemeClr val="accent1">
                <a:lumMod val="20000"/>
                <a:lumOff val="80000"/>
              </a:schemeClr>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400" b="1" dirty="0" smtClean="0">
                  <a:solidFill>
                    <a:schemeClr val="tx1"/>
                  </a:solidFill>
                  <a:latin typeface="+mj-lt"/>
                </a:rPr>
                <a:t>Cognitive needs </a:t>
              </a:r>
            </a:p>
            <a:p>
              <a:pPr algn="ctr"/>
              <a:r>
                <a:rPr lang="en-US" sz="2400" dirty="0" smtClean="0">
                  <a:solidFill>
                    <a:schemeClr val="tx1"/>
                  </a:solidFill>
                  <a:latin typeface="+mj-lt"/>
                </a:rPr>
                <a:t>(knowledge, meaning)</a:t>
              </a:r>
              <a:r>
                <a:rPr lang="en-US" sz="2400" dirty="0" smtClean="0">
                  <a:latin typeface="+mj-lt"/>
                </a:rPr>
                <a:t> </a:t>
              </a:r>
            </a:p>
          </p:txBody>
        </p:sp>
        <p:sp>
          <p:nvSpPr>
            <p:cNvPr id="6" name="Abgerundetes Rechteck 5"/>
            <p:cNvSpPr/>
            <p:nvPr/>
          </p:nvSpPr>
          <p:spPr>
            <a:xfrm>
              <a:off x="1094426" y="3488668"/>
              <a:ext cx="8568952" cy="1296144"/>
            </a:xfrm>
            <a:prstGeom prst="roundRect">
              <a:avLst/>
            </a:prstGeom>
            <a:solidFill>
              <a:srgbClr val="FFC000"/>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en-US" sz="2400" b="1" dirty="0" smtClean="0">
                  <a:solidFill>
                    <a:schemeClr val="tx1"/>
                  </a:solidFill>
                  <a:latin typeface="+mj-lt"/>
                </a:rPr>
                <a:t>Aesthetic needs </a:t>
              </a:r>
            </a:p>
            <a:p>
              <a:pPr algn="ctr">
                <a:lnSpc>
                  <a:spcPct val="150000"/>
                </a:lnSpc>
              </a:pPr>
              <a:r>
                <a:rPr lang="en-US" sz="2400" dirty="0" smtClean="0">
                  <a:solidFill>
                    <a:schemeClr val="tx1"/>
                  </a:solidFill>
                  <a:latin typeface="+mj-lt"/>
                </a:rPr>
                <a:t>(appreciation, search for beauty, balance, form) </a:t>
              </a:r>
            </a:p>
          </p:txBody>
        </p:sp>
        <p:sp>
          <p:nvSpPr>
            <p:cNvPr id="7" name="Abgerundetes Rechteck 6"/>
            <p:cNvSpPr/>
            <p:nvPr/>
          </p:nvSpPr>
          <p:spPr>
            <a:xfrm>
              <a:off x="1089712" y="5216860"/>
              <a:ext cx="8568952" cy="1296144"/>
            </a:xfrm>
            <a:prstGeom prst="roundRect">
              <a:avLst/>
            </a:prstGeom>
            <a:solidFill>
              <a:srgbClr val="FFFF00"/>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mj-lt"/>
                </a:rPr>
                <a:t>Transcendence needs </a:t>
              </a:r>
            </a:p>
            <a:p>
              <a:pPr algn="ctr">
                <a:lnSpc>
                  <a:spcPct val="150000"/>
                </a:lnSpc>
              </a:pPr>
              <a:r>
                <a:rPr lang="en-US" sz="2400" dirty="0" smtClean="0">
                  <a:solidFill>
                    <a:schemeClr val="tx1"/>
                  </a:solidFill>
                  <a:latin typeface="+mj-lt"/>
                </a:rPr>
                <a:t>(helping others to achieve self-actualization) </a:t>
              </a:r>
              <a:endParaRPr lang="en-US" sz="2400" dirty="0">
                <a:solidFill>
                  <a:schemeClr val="tx1"/>
                </a:solidFill>
                <a:latin typeface="+mj-lt"/>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5"/>
          </p:nvPr>
        </p:nvSpPr>
        <p:spPr/>
        <p:txBody>
          <a:bodyPr/>
          <a:lstStyle/>
          <a:p>
            <a:r>
              <a:rPr lang="en-US" dirty="0" smtClean="0"/>
              <a:t>Connect 2.0</a:t>
            </a:r>
            <a:endParaRPr lang="de-DE" dirty="0"/>
          </a:p>
        </p:txBody>
      </p:sp>
      <p:pic>
        <p:nvPicPr>
          <p:cNvPr id="1026" name="Picture 2" descr="Bildergebnis für maslow extended hierarc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8368" y="1000787"/>
            <a:ext cx="5976664" cy="5559689"/>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21148" y="7133696"/>
            <a:ext cx="6768752" cy="271549"/>
          </a:xfrm>
          <a:prstGeom prst="rect">
            <a:avLst/>
          </a:prstGeom>
          <a:noFill/>
        </p:spPr>
        <p:txBody>
          <a:bodyPr wrap="square" rtlCol="0">
            <a:spAutoFit/>
          </a:bodyPr>
          <a:lstStyle/>
          <a:p>
            <a:pPr>
              <a:lnSpc>
                <a:spcPct val="130000"/>
              </a:lnSpc>
            </a:pPr>
            <a:r>
              <a:rPr lang="en-US" sz="1000" dirty="0" smtClean="0">
                <a:hlinkClick r:id="rId3"/>
              </a:rPr>
              <a:t>Photo</a:t>
            </a:r>
            <a:r>
              <a:rPr lang="en-US" sz="1000" dirty="0" smtClean="0"/>
              <a:t> by Mahesh </a:t>
            </a:r>
            <a:r>
              <a:rPr lang="en-US" sz="1000" dirty="0" smtClean="0">
                <a:hlinkClick r:id="rId4"/>
              </a:rPr>
              <a:t>gowda p m </a:t>
            </a:r>
            <a:r>
              <a:rPr lang="en-US" sz="1000" dirty="0" smtClean="0"/>
              <a:t>/ licensed </a:t>
            </a:r>
            <a:r>
              <a:rPr lang="en-US" sz="1000" dirty="0" smtClean="0">
                <a:hlinkClick r:id="rId5"/>
              </a:rPr>
              <a:t>CC Attribution-Share Alike 4.0 international</a:t>
            </a:r>
            <a:endParaRPr lang="en-US" sz="1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Educational Applikation</a:t>
            </a:r>
            <a:endParaRPr lang="de-DE" dirty="0"/>
          </a:p>
        </p:txBody>
      </p:sp>
      <p:sp>
        <p:nvSpPr>
          <p:cNvPr id="3" name="Inhaltsplatzhalter 2"/>
          <p:cNvSpPr>
            <a:spLocks noGrp="1"/>
          </p:cNvSpPr>
          <p:nvPr>
            <p:ph idx="1"/>
          </p:nvPr>
        </p:nvSpPr>
        <p:spPr>
          <a:xfrm>
            <a:off x="306140" y="2484487"/>
            <a:ext cx="9791700" cy="2880320"/>
          </a:xfrm>
        </p:spPr>
        <p:txBody>
          <a:bodyPr/>
          <a:lstStyle/>
          <a:p>
            <a:pPr marL="457200" indent="-457200">
              <a:buFont typeface="Arial" panose="020B0604020202020204" pitchFamily="34" charset="0"/>
              <a:buChar char="•"/>
            </a:pPr>
            <a:r>
              <a:rPr lang="en-US" dirty="0" smtClean="0"/>
              <a:t>Before the </a:t>
            </a:r>
            <a:r>
              <a:rPr lang="en-US" b="1" dirty="0" smtClean="0"/>
              <a:t>cognitive needs </a:t>
            </a:r>
            <a:r>
              <a:rPr lang="en-US" dirty="0" smtClean="0"/>
              <a:t>of students can be met they must first fulfill their basic </a:t>
            </a:r>
            <a:r>
              <a:rPr lang="en-US" b="1" dirty="0" smtClean="0"/>
              <a:t>physiological needs</a:t>
            </a:r>
            <a:r>
              <a:rPr lang="en-US" dirty="0" smtClean="0"/>
              <a:t> </a:t>
            </a:r>
          </a:p>
          <a:p>
            <a:endParaRPr lang="en-US" dirty="0" smtClean="0"/>
          </a:p>
          <a:p>
            <a:pPr marL="457200" indent="-457200">
              <a:buFont typeface="Arial" panose="020B0604020202020204" pitchFamily="34" charset="0"/>
              <a:buChar char="•"/>
            </a:pPr>
            <a:r>
              <a:rPr lang="en-US" dirty="0" smtClean="0"/>
              <a:t>Students need to feel emotionally and physically safe (</a:t>
            </a:r>
            <a:r>
              <a:rPr lang="en-US" b="1" dirty="0" smtClean="0"/>
              <a:t>safety and love/belongingness needs</a:t>
            </a:r>
            <a:r>
              <a:rPr lang="en-US" dirty="0" smtClean="0"/>
              <a:t>) to progress and reach their full potential (</a:t>
            </a:r>
            <a:r>
              <a:rPr lang="en-US" b="1" dirty="0" smtClean="0"/>
              <a:t>self-actualization</a:t>
            </a:r>
            <a:r>
              <a:rPr lang="en-US" dirty="0" smtClean="0"/>
              <a:t>) </a:t>
            </a:r>
            <a:endParaRPr lang="en-US" dirty="0"/>
          </a:p>
        </p:txBody>
      </p:sp>
      <p:sp>
        <p:nvSpPr>
          <p:cNvPr id="4" name="Fußzeilenplatzhalter 3"/>
          <p:cNvSpPr>
            <a:spLocks noGrp="1"/>
          </p:cNvSpPr>
          <p:nvPr>
            <p:ph type="ftr" sz="quarter" idx="15"/>
          </p:nvPr>
        </p:nvSpPr>
        <p:spPr/>
        <p:txBody>
          <a:bodyPr/>
          <a:lstStyle/>
          <a:p>
            <a:r>
              <a:rPr lang="en-US" dirty="0" smtClean="0"/>
              <a:t>Connect 2.0</a:t>
            </a:r>
            <a:endParaRPr lang="de-D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Critical Evaluation </a:t>
            </a:r>
            <a:endParaRPr lang="de-DE" dirty="0"/>
          </a:p>
        </p:txBody>
      </p:sp>
      <p:sp>
        <p:nvSpPr>
          <p:cNvPr id="3" name="Inhaltsplatzhalter 2"/>
          <p:cNvSpPr>
            <a:spLocks noGrp="1"/>
          </p:cNvSpPr>
          <p:nvPr>
            <p:ph idx="1"/>
          </p:nvPr>
        </p:nvSpPr>
        <p:spPr/>
        <p:txBody>
          <a:bodyPr/>
          <a:lstStyle/>
          <a:p>
            <a:pPr marL="457200" indent="-457200">
              <a:buFont typeface="Arial" panose="020B0604020202020204" pitchFamily="34" charset="0"/>
              <a:buChar char="•"/>
            </a:pPr>
            <a:r>
              <a:rPr lang="en-US" sz="2400" dirty="0" smtClean="0"/>
              <a:t>Maslow‘s</a:t>
            </a:r>
            <a:r>
              <a:rPr lang="de-DE" sz="2400" dirty="0" smtClean="0"/>
              <a:t> </a:t>
            </a:r>
            <a:r>
              <a:rPr lang="de-DE" sz="2400" dirty="0" err="1" smtClean="0"/>
              <a:t>biographical</a:t>
            </a:r>
            <a:r>
              <a:rPr lang="de-DE" sz="2400" dirty="0" smtClean="0"/>
              <a:t> </a:t>
            </a:r>
            <a:r>
              <a:rPr lang="de-DE" sz="2400" dirty="0" err="1" smtClean="0"/>
              <a:t>analysis</a:t>
            </a:r>
            <a:r>
              <a:rPr lang="de-DE" sz="2400" dirty="0" smtClean="0"/>
              <a:t> must not </a:t>
            </a:r>
            <a:r>
              <a:rPr lang="de-DE" sz="2400" dirty="0" err="1" smtClean="0"/>
              <a:t>be</a:t>
            </a:r>
            <a:r>
              <a:rPr lang="de-DE" sz="2400" dirty="0" smtClean="0"/>
              <a:t> </a:t>
            </a:r>
            <a:r>
              <a:rPr lang="de-DE" sz="2400" dirty="0" err="1" smtClean="0"/>
              <a:t>accepted</a:t>
            </a:r>
            <a:r>
              <a:rPr lang="de-DE" sz="2400" dirty="0" smtClean="0"/>
              <a:t> </a:t>
            </a:r>
            <a:r>
              <a:rPr lang="de-DE" sz="2400" dirty="0" err="1" smtClean="0"/>
              <a:t>as</a:t>
            </a:r>
            <a:r>
              <a:rPr lang="de-DE" sz="2400" dirty="0"/>
              <a:t> </a:t>
            </a:r>
            <a:r>
              <a:rPr lang="de-DE" sz="2400" dirty="0" err="1" smtClean="0"/>
              <a:t>scientific</a:t>
            </a:r>
            <a:r>
              <a:rPr lang="de-DE" sz="2400" dirty="0" smtClean="0"/>
              <a:t> </a:t>
            </a:r>
            <a:r>
              <a:rPr lang="de-DE" sz="2400" dirty="0" err="1" smtClean="0"/>
              <a:t>fact</a:t>
            </a:r>
            <a:r>
              <a:rPr lang="de-DE" sz="2400" dirty="0" smtClean="0"/>
              <a:t> </a:t>
            </a:r>
          </a:p>
          <a:p>
            <a:endParaRPr lang="de-DE" sz="2400" dirty="0" smtClean="0"/>
          </a:p>
          <a:p>
            <a:pPr marL="457200" indent="-457200">
              <a:buFont typeface="Arial" panose="020B0604020202020204" pitchFamily="34" charset="0"/>
              <a:buChar char="•"/>
            </a:pPr>
            <a:r>
              <a:rPr lang="en-US" sz="2400" dirty="0" smtClean="0"/>
              <a:t>Not always necessary to satisfy lower needs first in order to achieve next level </a:t>
            </a:r>
          </a:p>
          <a:p>
            <a:endParaRPr lang="en-US" sz="2400" dirty="0" smtClean="0"/>
          </a:p>
          <a:p>
            <a:pPr marL="457200" indent="-457200">
              <a:buFont typeface="Arial" panose="020B0604020202020204" pitchFamily="34" charset="0"/>
              <a:buChar char="•"/>
            </a:pPr>
            <a:r>
              <a:rPr lang="en-US" sz="2400" dirty="0" smtClean="0"/>
              <a:t> Goals depend on specific culture (Hofstede) sometimes 				self-actualization is not the highest goal!</a:t>
            </a:r>
          </a:p>
          <a:p>
            <a:endParaRPr lang="en-US" sz="2400" dirty="0" smtClean="0"/>
          </a:p>
          <a:p>
            <a:pPr marL="457200" indent="-457200">
              <a:buFont typeface="Arial" panose="020B0604020202020204" pitchFamily="34" charset="0"/>
              <a:buChar char="•"/>
            </a:pPr>
            <a:r>
              <a:rPr lang="en-US" sz="2400" dirty="0" smtClean="0"/>
              <a:t>No acknowledgement of the meaning of social networks (</a:t>
            </a:r>
            <a:r>
              <a:rPr lang="en-US" sz="2400" dirty="0" err="1" smtClean="0"/>
              <a:t>Ruthledge</a:t>
            </a:r>
            <a:r>
              <a:rPr lang="en-US" sz="2400" dirty="0" smtClean="0"/>
              <a:t>) </a:t>
            </a:r>
          </a:p>
        </p:txBody>
      </p:sp>
      <p:sp>
        <p:nvSpPr>
          <p:cNvPr id="4" name="Fußzeilenplatzhalter 3"/>
          <p:cNvSpPr>
            <a:spLocks noGrp="1"/>
          </p:cNvSpPr>
          <p:nvPr>
            <p:ph type="ftr" sz="quarter" idx="15"/>
          </p:nvPr>
        </p:nvSpPr>
        <p:spPr/>
        <p:txBody>
          <a:bodyPr/>
          <a:lstStyle/>
          <a:p>
            <a:r>
              <a:rPr lang="en-US" dirty="0" smtClean="0"/>
              <a:t>Connect 2.0 </a:t>
            </a:r>
            <a:endParaRPr lang="de-DE" dirty="0"/>
          </a:p>
        </p:txBody>
      </p:sp>
      <p:sp>
        <p:nvSpPr>
          <p:cNvPr id="6" name="Pfeil nach rechts 5"/>
          <p:cNvSpPr/>
          <p:nvPr/>
        </p:nvSpPr>
        <p:spPr>
          <a:xfrm>
            <a:off x="1530276" y="5266936"/>
            <a:ext cx="864096" cy="432048"/>
          </a:xfrm>
          <a:prstGeom prst="rightArrow">
            <a:avLst/>
          </a:prstGeom>
          <a:solidFill>
            <a:srgbClr val="EA4C19"/>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de-DE" sz="1400" dirty="0" err="1" smtClean="0">
              <a:solidFill>
                <a:schemeClr val="accent2">
                  <a:lumMod val="60000"/>
                  <a:lumOff val="4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Maslow Model Rewired</a:t>
            </a:r>
            <a:endParaRPr lang="de-DE" dirty="0"/>
          </a:p>
        </p:txBody>
      </p:sp>
      <p:sp>
        <p:nvSpPr>
          <p:cNvPr id="4" name="Fußzeilenplatzhalter 3"/>
          <p:cNvSpPr>
            <a:spLocks noGrp="1"/>
          </p:cNvSpPr>
          <p:nvPr>
            <p:ph type="ftr" sz="quarter" idx="15"/>
          </p:nvPr>
        </p:nvSpPr>
        <p:spPr/>
        <p:txBody>
          <a:bodyPr/>
          <a:lstStyle/>
          <a:p>
            <a:r>
              <a:rPr lang="en-US" dirty="0" smtClean="0"/>
              <a:t>Connect 2.0 </a:t>
            </a:r>
            <a:endParaRPr lang="de-DE" dirty="0"/>
          </a:p>
        </p:txBody>
      </p:sp>
      <p:graphicFrame>
        <p:nvGraphicFramePr>
          <p:cNvPr id="3" name="Diagramm 2"/>
          <p:cNvGraphicFramePr/>
          <p:nvPr>
            <p:extLst>
              <p:ext uri="{D42A27DB-BD31-4B8C-83A1-F6EECF244321}">
                <p14:modId xmlns:p14="http://schemas.microsoft.com/office/powerpoint/2010/main" val="1110642180"/>
              </p:ext>
            </p:extLst>
          </p:nvPr>
        </p:nvGraphicFramePr>
        <p:xfrm>
          <a:off x="1242244" y="1692399"/>
          <a:ext cx="8316994" cy="56166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79354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Sources</a:t>
            </a:r>
            <a:endParaRPr lang="de-DE" dirty="0"/>
          </a:p>
        </p:txBody>
      </p:sp>
      <p:sp>
        <p:nvSpPr>
          <p:cNvPr id="3" name="Inhaltsplatzhalter 2"/>
          <p:cNvSpPr>
            <a:spLocks noGrp="1"/>
          </p:cNvSpPr>
          <p:nvPr>
            <p:ph idx="1"/>
          </p:nvPr>
        </p:nvSpPr>
        <p:spPr/>
        <p:txBody>
          <a:bodyPr/>
          <a:lstStyle/>
          <a:p>
            <a:pPr marL="342900" indent="-342900">
              <a:spcAft>
                <a:spcPts val="600"/>
              </a:spcAft>
              <a:buFont typeface="Arial" panose="020B0604020202020204" pitchFamily="34" charset="0"/>
              <a:buChar char="•"/>
            </a:pPr>
            <a:r>
              <a:rPr lang="de-DE" sz="2000" dirty="0" smtClean="0">
                <a:hlinkClick r:id="rId2"/>
              </a:rPr>
              <a:t>http://www.simplypsychology.org/maslow.html</a:t>
            </a:r>
            <a:endParaRPr lang="de-DE" sz="2000" dirty="0" smtClean="0"/>
          </a:p>
          <a:p>
            <a:pPr marL="342900" indent="-342900">
              <a:spcAft>
                <a:spcPts val="600"/>
              </a:spcAft>
              <a:buFont typeface="Arial" panose="020B0604020202020204" pitchFamily="34" charset="0"/>
              <a:buChar char="•"/>
            </a:pPr>
            <a:r>
              <a:rPr lang="de-DE" sz="2000" dirty="0" smtClean="0">
                <a:hlinkClick r:id="rId3"/>
              </a:rPr>
              <a:t>http://mprcenter.org/blog/wp-content/uploads/2011/11/Maslow-Rewired.jpg</a:t>
            </a:r>
            <a:endParaRPr lang="de-DE" sz="2000" dirty="0" smtClean="0"/>
          </a:p>
          <a:p>
            <a:endParaRPr lang="de-DE" sz="2000" dirty="0" smtClean="0"/>
          </a:p>
          <a:p>
            <a:endParaRPr lang="de-DE" dirty="0" smtClean="0"/>
          </a:p>
          <a:p>
            <a:endParaRPr lang="de-DE" dirty="0" smtClean="0"/>
          </a:p>
          <a:p>
            <a:endParaRPr lang="de-DE" dirty="0" smtClean="0"/>
          </a:p>
          <a:p>
            <a:endParaRPr lang="de-DE" dirty="0"/>
          </a:p>
        </p:txBody>
      </p:sp>
      <p:sp>
        <p:nvSpPr>
          <p:cNvPr id="4" name="Fußzeilenplatzhalter 3"/>
          <p:cNvSpPr>
            <a:spLocks noGrp="1"/>
          </p:cNvSpPr>
          <p:nvPr>
            <p:ph type="ftr" sz="quarter" idx="15"/>
          </p:nvPr>
        </p:nvSpPr>
        <p:spPr/>
        <p:txBody>
          <a:bodyPr/>
          <a:lstStyle/>
          <a:p>
            <a:r>
              <a:rPr lang="en-US" dirty="0" smtClean="0"/>
              <a:t>Connect 2.0 </a:t>
            </a:r>
            <a:endParaRPr lang="de-D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Table </a:t>
            </a:r>
            <a:r>
              <a:rPr lang="de-DE" dirty="0" err="1" smtClean="0"/>
              <a:t>of</a:t>
            </a:r>
            <a:r>
              <a:rPr lang="de-DE" dirty="0" smtClean="0"/>
              <a:t> Content</a:t>
            </a:r>
            <a:endParaRPr lang="de-DE" dirty="0"/>
          </a:p>
        </p:txBody>
      </p:sp>
      <p:sp>
        <p:nvSpPr>
          <p:cNvPr id="3" name="Inhaltsplatzhalter 2"/>
          <p:cNvSpPr>
            <a:spLocks noGrp="1"/>
          </p:cNvSpPr>
          <p:nvPr>
            <p:ph idx="1"/>
          </p:nvPr>
        </p:nvSpPr>
        <p:spPr/>
        <p:txBody>
          <a:bodyPr/>
          <a:lstStyle/>
          <a:p>
            <a:pPr marL="514350" indent="-514350">
              <a:buFont typeface="+mj-lt"/>
              <a:buAutoNum type="arabicPeriod"/>
            </a:pPr>
            <a:r>
              <a:rPr lang="en-US" dirty="0" smtClean="0"/>
              <a:t> Biography </a:t>
            </a:r>
          </a:p>
          <a:p>
            <a:pPr marL="514350" indent="-514350">
              <a:buFont typeface="+mj-lt"/>
              <a:buAutoNum type="arabicPeriod"/>
            </a:pPr>
            <a:r>
              <a:rPr lang="en-US" dirty="0" smtClean="0"/>
              <a:t> Hierarchy of needs (1943) </a:t>
            </a:r>
          </a:p>
          <a:p>
            <a:pPr marL="514350" indent="-514350">
              <a:buFont typeface="+mj-lt"/>
              <a:buAutoNum type="arabicPeriod"/>
            </a:pPr>
            <a:r>
              <a:rPr lang="en-US" dirty="0" smtClean="0"/>
              <a:t> Extended version of hierarchy of needs (1970) </a:t>
            </a:r>
          </a:p>
          <a:p>
            <a:pPr marL="514350" indent="-514350">
              <a:buFont typeface="+mj-lt"/>
              <a:buAutoNum type="arabicPeriod"/>
            </a:pPr>
            <a:r>
              <a:rPr lang="en-US" dirty="0" smtClean="0"/>
              <a:t> Educational applications</a:t>
            </a:r>
          </a:p>
          <a:p>
            <a:pPr marL="514350" indent="-514350">
              <a:buFont typeface="+mj-lt"/>
              <a:buAutoNum type="arabicPeriod"/>
            </a:pPr>
            <a:r>
              <a:rPr lang="en-US" dirty="0" smtClean="0"/>
              <a:t> Critical evaluation</a:t>
            </a:r>
          </a:p>
          <a:p>
            <a:pPr marL="514350" indent="-514350">
              <a:buFont typeface="+mj-lt"/>
              <a:buAutoNum type="arabicPeriod"/>
            </a:pPr>
            <a:r>
              <a:rPr lang="en-US" dirty="0" smtClean="0"/>
              <a:t> Sources</a:t>
            </a:r>
            <a:endParaRPr lang="en-US" dirty="0"/>
          </a:p>
        </p:txBody>
      </p:sp>
      <p:sp>
        <p:nvSpPr>
          <p:cNvPr id="4" name="Fußzeilenplatzhalter 3"/>
          <p:cNvSpPr>
            <a:spLocks noGrp="1"/>
          </p:cNvSpPr>
          <p:nvPr>
            <p:ph type="ftr" sz="quarter" idx="15"/>
          </p:nvPr>
        </p:nvSpPr>
        <p:spPr/>
        <p:txBody>
          <a:bodyPr/>
          <a:lstStyle/>
          <a:p>
            <a:r>
              <a:rPr lang="en-US" dirty="0" smtClean="0"/>
              <a:t>Connect 2.0 </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Biography</a:t>
            </a:r>
            <a:r>
              <a:rPr lang="de-DE" dirty="0" smtClean="0"/>
              <a:t> </a:t>
            </a:r>
            <a:endParaRPr lang="de-DE" dirty="0"/>
          </a:p>
        </p:txBody>
      </p:sp>
      <p:sp>
        <p:nvSpPr>
          <p:cNvPr id="7" name="Textfeld 6"/>
          <p:cNvSpPr txBox="1"/>
          <p:nvPr/>
        </p:nvSpPr>
        <p:spPr>
          <a:xfrm>
            <a:off x="450156" y="2340471"/>
            <a:ext cx="9793088" cy="4413516"/>
          </a:xfrm>
          <a:prstGeom prst="rect">
            <a:avLst/>
          </a:prstGeom>
          <a:noFill/>
        </p:spPr>
        <p:txBody>
          <a:bodyPr wrap="square" rtlCol="0">
            <a:spAutoFit/>
          </a:bodyPr>
          <a:lstStyle/>
          <a:p>
            <a:pPr>
              <a:lnSpc>
                <a:spcPct val="130000"/>
              </a:lnSpc>
            </a:pPr>
            <a:r>
              <a:rPr lang="en-US" sz="2800" b="1" dirty="0" smtClean="0"/>
              <a:t>Abraham Harold Maslow</a:t>
            </a:r>
            <a:r>
              <a:rPr lang="en-US" sz="2800" dirty="0" smtClean="0"/>
              <a:t> (April 1, 1908 – June 8, 1970)</a:t>
            </a:r>
          </a:p>
          <a:p>
            <a:pPr marL="457200" indent="-457200">
              <a:lnSpc>
                <a:spcPct val="130000"/>
              </a:lnSpc>
              <a:buFont typeface="Arial" panose="020B0604020202020204" pitchFamily="34" charset="0"/>
              <a:buChar char="•"/>
            </a:pPr>
            <a:r>
              <a:rPr lang="en-US" sz="2800" dirty="0" smtClean="0"/>
              <a:t>American psychologist</a:t>
            </a:r>
          </a:p>
          <a:p>
            <a:pPr marL="457200" indent="-457200">
              <a:lnSpc>
                <a:spcPct val="130000"/>
              </a:lnSpc>
              <a:buFont typeface="Arial" panose="020B0604020202020204" pitchFamily="34" charset="0"/>
              <a:buChar char="•"/>
            </a:pPr>
            <a:r>
              <a:rPr lang="en-US" sz="2800" dirty="0" smtClean="0"/>
              <a:t>Maslow was a psychology professor at Alliant International University, Brandeis University, Brooklyn College, New School of Social Research, and Columbia University</a:t>
            </a:r>
          </a:p>
          <a:p>
            <a:pPr marL="457200" indent="-457200">
              <a:lnSpc>
                <a:spcPct val="130000"/>
              </a:lnSpc>
              <a:buFont typeface="Arial" panose="020B0604020202020204" pitchFamily="34" charset="0"/>
              <a:buChar char="•"/>
            </a:pPr>
            <a:r>
              <a:rPr lang="en-US" sz="2800" dirty="0" smtClean="0"/>
              <a:t>best known for creating Maslow’s hierarchy of needs </a:t>
            </a:r>
          </a:p>
          <a:p>
            <a:pPr>
              <a:lnSpc>
                <a:spcPct val="130000"/>
              </a:lnSpc>
              <a:buFontTx/>
              <a:buChar char="-"/>
            </a:pPr>
            <a:endParaRPr lang="de-DE" sz="2000" dirty="0" smtClean="0"/>
          </a:p>
        </p:txBody>
      </p:sp>
      <p:sp>
        <p:nvSpPr>
          <p:cNvPr id="5" name="Fußzeilenplatzhalter 4"/>
          <p:cNvSpPr>
            <a:spLocks noGrp="1"/>
          </p:cNvSpPr>
          <p:nvPr>
            <p:ph type="ftr" sz="quarter" idx="15"/>
          </p:nvPr>
        </p:nvSpPr>
        <p:spPr/>
        <p:txBody>
          <a:bodyPr/>
          <a:lstStyle/>
          <a:p>
            <a:r>
              <a:rPr lang="en-US" dirty="0" smtClean="0"/>
              <a:t>Connect 2.0 </a:t>
            </a:r>
            <a:endParaRPr lang="de-DE"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Original </a:t>
            </a:r>
            <a:r>
              <a:rPr lang="de-DE" dirty="0" err="1" smtClean="0"/>
              <a:t>needs</a:t>
            </a:r>
            <a:r>
              <a:rPr lang="de-DE" dirty="0" smtClean="0"/>
              <a:t> (1943) </a:t>
            </a:r>
            <a:endParaRPr lang="de-DE" dirty="0"/>
          </a:p>
        </p:txBody>
      </p:sp>
      <p:sp>
        <p:nvSpPr>
          <p:cNvPr id="3" name="Inhaltsplatzhalter 2"/>
          <p:cNvSpPr>
            <a:spLocks noGrp="1"/>
          </p:cNvSpPr>
          <p:nvPr>
            <p:ph idx="1"/>
          </p:nvPr>
        </p:nvSpPr>
        <p:spPr>
          <a:xfrm>
            <a:off x="450156" y="2340471"/>
            <a:ext cx="9791700" cy="3816424"/>
          </a:xfrm>
        </p:spPr>
        <p:txBody>
          <a:bodyPr/>
          <a:lstStyle/>
          <a:p>
            <a:endParaRPr lang="de-DE" dirty="0" smtClean="0"/>
          </a:p>
          <a:p>
            <a:endParaRPr lang="de-DE" dirty="0" smtClean="0"/>
          </a:p>
        </p:txBody>
      </p:sp>
      <p:sp>
        <p:nvSpPr>
          <p:cNvPr id="4" name="Fußzeilenplatzhalter 3"/>
          <p:cNvSpPr>
            <a:spLocks noGrp="1"/>
          </p:cNvSpPr>
          <p:nvPr>
            <p:ph type="ftr" sz="quarter" idx="15"/>
          </p:nvPr>
        </p:nvSpPr>
        <p:spPr/>
        <p:txBody>
          <a:bodyPr/>
          <a:lstStyle/>
          <a:p>
            <a:r>
              <a:rPr lang="en-US" dirty="0" smtClean="0"/>
              <a:t>Connect 2.0 </a:t>
            </a:r>
            <a:endParaRPr lang="de-DE" dirty="0"/>
          </a:p>
        </p:txBody>
      </p:sp>
      <p:sp>
        <p:nvSpPr>
          <p:cNvPr id="6" name="Abgerundetes Rechteck 5"/>
          <p:cNvSpPr/>
          <p:nvPr/>
        </p:nvSpPr>
        <p:spPr>
          <a:xfrm>
            <a:off x="846200" y="3132559"/>
            <a:ext cx="9001000" cy="1296144"/>
          </a:xfrm>
          <a:prstGeom prst="roundRect">
            <a:avLst/>
          </a:prstGeom>
          <a:solidFill>
            <a:schemeClr val="accent2"/>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400" dirty="0" smtClean="0"/>
          </a:p>
          <a:p>
            <a:pPr algn="ctr">
              <a:lnSpc>
                <a:spcPct val="150000"/>
              </a:lnSpc>
            </a:pPr>
            <a:endParaRPr lang="en-US" sz="1400" dirty="0" smtClean="0">
              <a:solidFill>
                <a:schemeClr val="tx1"/>
              </a:solidFill>
            </a:endParaRPr>
          </a:p>
          <a:p>
            <a:pPr algn="ctr">
              <a:lnSpc>
                <a:spcPct val="150000"/>
              </a:lnSpc>
            </a:pPr>
            <a:r>
              <a:rPr lang="en-US" sz="2800" b="1" dirty="0" smtClean="0">
                <a:solidFill>
                  <a:schemeClr val="tx1"/>
                </a:solidFill>
              </a:rPr>
              <a:t>Biological/physiological needs </a:t>
            </a:r>
          </a:p>
          <a:p>
            <a:pPr algn="ctr">
              <a:lnSpc>
                <a:spcPct val="150000"/>
              </a:lnSpc>
            </a:pPr>
            <a:r>
              <a:rPr lang="en-US" sz="2800" dirty="0" smtClean="0">
                <a:solidFill>
                  <a:schemeClr val="tx1"/>
                </a:solidFill>
              </a:rPr>
              <a:t>(air, food, shelter, warmth) </a:t>
            </a:r>
          </a:p>
          <a:p>
            <a:pPr algn="ctr">
              <a:lnSpc>
                <a:spcPct val="150000"/>
              </a:lnSpc>
            </a:pPr>
            <a:r>
              <a:rPr lang="en-US" sz="2800" dirty="0" smtClean="0">
                <a:solidFill>
                  <a:schemeClr val="tx1"/>
                </a:solidFill>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Original </a:t>
            </a:r>
            <a:r>
              <a:rPr lang="de-DE" dirty="0" err="1" smtClean="0"/>
              <a:t>needs</a:t>
            </a:r>
            <a:r>
              <a:rPr lang="de-DE" dirty="0" smtClean="0"/>
              <a:t> (1943) </a:t>
            </a:r>
            <a:endParaRPr lang="de-DE" dirty="0"/>
          </a:p>
        </p:txBody>
      </p:sp>
      <p:sp>
        <p:nvSpPr>
          <p:cNvPr id="3" name="Inhaltsplatzhalter 2"/>
          <p:cNvSpPr>
            <a:spLocks noGrp="1"/>
          </p:cNvSpPr>
          <p:nvPr>
            <p:ph idx="1"/>
          </p:nvPr>
        </p:nvSpPr>
        <p:spPr/>
        <p:txBody>
          <a:bodyPr/>
          <a:lstStyle/>
          <a:p>
            <a:pPr>
              <a:buFontTx/>
              <a:buChar char="-"/>
            </a:pPr>
            <a:endParaRPr lang="de-DE" dirty="0" smtClean="0"/>
          </a:p>
          <a:p>
            <a:pPr>
              <a:buFontTx/>
              <a:buChar char="-"/>
            </a:pPr>
            <a:endParaRPr lang="de-DE" dirty="0" smtClean="0"/>
          </a:p>
          <a:p>
            <a:pPr>
              <a:buFontTx/>
              <a:buChar char="-"/>
            </a:pPr>
            <a:endParaRPr lang="de-DE" dirty="0" smtClean="0"/>
          </a:p>
          <a:p>
            <a:pPr algn="ctr"/>
            <a:r>
              <a:rPr lang="de-DE" dirty="0" smtClean="0"/>
              <a:t> </a:t>
            </a:r>
          </a:p>
          <a:p>
            <a:pPr algn="ctr"/>
            <a:endParaRPr lang="de-DE" dirty="0" smtClean="0"/>
          </a:p>
          <a:p>
            <a:pPr algn="ctr"/>
            <a:r>
              <a:rPr lang="de-DE" dirty="0" smtClean="0"/>
              <a:t> </a:t>
            </a:r>
          </a:p>
          <a:p>
            <a:endParaRPr lang="de-DE" dirty="0"/>
          </a:p>
        </p:txBody>
      </p:sp>
      <p:sp>
        <p:nvSpPr>
          <p:cNvPr id="4" name="Fußzeilenplatzhalter 3"/>
          <p:cNvSpPr>
            <a:spLocks noGrp="1"/>
          </p:cNvSpPr>
          <p:nvPr>
            <p:ph type="ftr" sz="quarter" idx="15"/>
          </p:nvPr>
        </p:nvSpPr>
        <p:spPr/>
        <p:txBody>
          <a:bodyPr/>
          <a:lstStyle/>
          <a:p>
            <a:r>
              <a:rPr lang="en-US" dirty="0" smtClean="0"/>
              <a:t>Connect 2.0</a:t>
            </a:r>
            <a:endParaRPr lang="de-DE" dirty="0"/>
          </a:p>
        </p:txBody>
      </p:sp>
      <p:sp>
        <p:nvSpPr>
          <p:cNvPr id="5" name="Abgerundetes Rechteck 4"/>
          <p:cNvSpPr/>
          <p:nvPr/>
        </p:nvSpPr>
        <p:spPr>
          <a:xfrm>
            <a:off x="1458268" y="3204567"/>
            <a:ext cx="7920880" cy="1080120"/>
          </a:xfrm>
          <a:prstGeom prst="roundRect">
            <a:avLst/>
          </a:prstGeom>
          <a:solidFill>
            <a:srgbClr val="FF99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err="1" smtClean="0">
                <a:solidFill>
                  <a:schemeClr val="tx1"/>
                </a:solidFill>
              </a:rPr>
              <a:t>Safety</a:t>
            </a:r>
            <a:r>
              <a:rPr lang="de-DE" sz="2800" dirty="0" smtClean="0">
                <a:solidFill>
                  <a:schemeClr val="tx1"/>
                </a:solidFill>
              </a:rPr>
              <a:t> </a:t>
            </a:r>
            <a:r>
              <a:rPr lang="de-DE" sz="2800" dirty="0" err="1" smtClean="0">
                <a:solidFill>
                  <a:schemeClr val="tx1"/>
                </a:solidFill>
              </a:rPr>
              <a:t>needs</a:t>
            </a:r>
            <a:r>
              <a:rPr lang="de-DE" sz="2800" dirty="0" smtClean="0">
                <a:solidFill>
                  <a:schemeClr val="tx1"/>
                </a:solidFill>
              </a:rPr>
              <a:t> </a:t>
            </a:r>
          </a:p>
          <a:p>
            <a:pPr algn="ctr"/>
            <a:r>
              <a:rPr lang="de-DE" sz="2800" dirty="0" smtClean="0">
                <a:solidFill>
                  <a:schemeClr val="tx1"/>
                </a:solidFill>
              </a:rPr>
              <a:t>(</a:t>
            </a:r>
            <a:r>
              <a:rPr lang="de-DE" sz="2800" dirty="0" err="1" smtClean="0">
                <a:solidFill>
                  <a:schemeClr val="tx1"/>
                </a:solidFill>
              </a:rPr>
              <a:t>security</a:t>
            </a:r>
            <a:r>
              <a:rPr lang="de-DE" sz="2800" dirty="0" smtClean="0">
                <a:solidFill>
                  <a:schemeClr val="tx1"/>
                </a:solidFill>
              </a:rPr>
              <a:t>, order, </a:t>
            </a:r>
            <a:r>
              <a:rPr lang="de-DE" sz="2800" dirty="0" err="1" smtClean="0">
                <a:solidFill>
                  <a:schemeClr val="tx1"/>
                </a:solidFill>
              </a:rPr>
              <a:t>law</a:t>
            </a:r>
            <a:r>
              <a:rPr lang="de-DE" sz="2800" dirty="0" smtClean="0">
                <a:solidFill>
                  <a:schemeClr val="tx1"/>
                </a:solidFill>
              </a:rPr>
              <a:t>, </a:t>
            </a:r>
            <a:r>
              <a:rPr lang="de-DE" sz="2800" dirty="0" err="1" smtClean="0">
                <a:solidFill>
                  <a:schemeClr val="tx1"/>
                </a:solidFill>
              </a:rPr>
              <a:t>stability</a:t>
            </a:r>
            <a:r>
              <a:rPr lang="de-DE" sz="2800" dirty="0" smtClean="0">
                <a:solidFill>
                  <a:schemeClr val="tx1"/>
                </a:solidFill>
              </a:rPr>
              <a:t>)</a:t>
            </a:r>
          </a:p>
        </p:txBody>
      </p:sp>
      <p:sp>
        <p:nvSpPr>
          <p:cNvPr id="6" name="Abgerundetes Rechteck 5"/>
          <p:cNvSpPr/>
          <p:nvPr/>
        </p:nvSpPr>
        <p:spPr>
          <a:xfrm>
            <a:off x="1386260" y="3240571"/>
            <a:ext cx="7920880" cy="1260140"/>
          </a:xfrm>
          <a:prstGeom prst="roundRect">
            <a:avLst/>
          </a:prstGeom>
          <a:solidFill>
            <a:srgbClr val="FF9900"/>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800" b="1" dirty="0" smtClean="0">
                <a:solidFill>
                  <a:schemeClr val="tx1"/>
                </a:solidFill>
              </a:rPr>
              <a:t>Safety needs </a:t>
            </a:r>
          </a:p>
          <a:p>
            <a:pPr algn="ctr">
              <a:lnSpc>
                <a:spcPct val="150000"/>
              </a:lnSpc>
            </a:pPr>
            <a:r>
              <a:rPr lang="en-US" sz="2800" dirty="0" smtClean="0">
                <a:solidFill>
                  <a:schemeClr val="tx1"/>
                </a:solidFill>
              </a:rPr>
              <a:t>(security, order, law, stability)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Original </a:t>
            </a:r>
            <a:r>
              <a:rPr lang="de-DE" dirty="0" err="1" smtClean="0"/>
              <a:t>needs</a:t>
            </a:r>
            <a:r>
              <a:rPr lang="de-DE" dirty="0" smtClean="0"/>
              <a:t> (1943) </a:t>
            </a:r>
            <a:endParaRPr lang="de-DE" dirty="0"/>
          </a:p>
        </p:txBody>
      </p:sp>
      <p:sp>
        <p:nvSpPr>
          <p:cNvPr id="4" name="Fußzeilenplatzhalter 3"/>
          <p:cNvSpPr>
            <a:spLocks noGrp="1"/>
          </p:cNvSpPr>
          <p:nvPr>
            <p:ph type="ftr" sz="quarter" idx="15"/>
          </p:nvPr>
        </p:nvSpPr>
        <p:spPr/>
        <p:txBody>
          <a:bodyPr/>
          <a:lstStyle/>
          <a:p>
            <a:r>
              <a:rPr lang="en-US" dirty="0" smtClean="0"/>
              <a:t>Connect 2.0</a:t>
            </a:r>
            <a:endParaRPr lang="de-DE" dirty="0"/>
          </a:p>
        </p:txBody>
      </p:sp>
      <p:sp>
        <p:nvSpPr>
          <p:cNvPr id="5" name="Abgerundetes Rechteck 4"/>
          <p:cNvSpPr/>
          <p:nvPr/>
        </p:nvSpPr>
        <p:spPr>
          <a:xfrm>
            <a:off x="738188" y="3096555"/>
            <a:ext cx="9217024" cy="1368152"/>
          </a:xfrm>
          <a:prstGeom prst="roundRect">
            <a:avLst/>
          </a:prstGeom>
          <a:solidFill>
            <a:srgbClr val="FFCC00"/>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800" b="1" dirty="0" smtClean="0">
                <a:solidFill>
                  <a:schemeClr val="tx1"/>
                </a:solidFill>
              </a:rPr>
              <a:t>Love/Belongingness needs </a:t>
            </a:r>
          </a:p>
          <a:p>
            <a:pPr algn="ctr">
              <a:lnSpc>
                <a:spcPct val="150000"/>
              </a:lnSpc>
            </a:pPr>
            <a:r>
              <a:rPr lang="en-US" sz="2800" dirty="0" smtClean="0">
                <a:solidFill>
                  <a:schemeClr val="tx1"/>
                </a:solidFill>
              </a:rPr>
              <a:t>(friendship, intimacy, affection)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Original </a:t>
            </a:r>
            <a:r>
              <a:rPr lang="de-DE" dirty="0" err="1" smtClean="0"/>
              <a:t>needs</a:t>
            </a:r>
            <a:r>
              <a:rPr lang="de-DE" dirty="0" smtClean="0"/>
              <a:t> (1943) </a:t>
            </a:r>
            <a:endParaRPr lang="de-DE" dirty="0"/>
          </a:p>
        </p:txBody>
      </p:sp>
      <p:sp>
        <p:nvSpPr>
          <p:cNvPr id="3" name="Inhaltsplatzhalter 2"/>
          <p:cNvSpPr>
            <a:spLocks noGrp="1"/>
          </p:cNvSpPr>
          <p:nvPr>
            <p:ph idx="1"/>
          </p:nvPr>
        </p:nvSpPr>
        <p:spPr/>
        <p:txBody>
          <a:bodyPr/>
          <a:lstStyle/>
          <a:p>
            <a:endParaRPr lang="de-DE" dirty="0" smtClean="0"/>
          </a:p>
          <a:p>
            <a:endParaRPr lang="de-DE" dirty="0" smtClean="0"/>
          </a:p>
          <a:p>
            <a:endParaRPr lang="de-DE" dirty="0" smtClean="0"/>
          </a:p>
          <a:p>
            <a:endParaRPr lang="de-DE" dirty="0" smtClean="0"/>
          </a:p>
          <a:p>
            <a:endParaRPr lang="de-DE" dirty="0"/>
          </a:p>
        </p:txBody>
      </p:sp>
      <p:sp>
        <p:nvSpPr>
          <p:cNvPr id="4" name="Fußzeilenplatzhalter 3"/>
          <p:cNvSpPr>
            <a:spLocks noGrp="1"/>
          </p:cNvSpPr>
          <p:nvPr>
            <p:ph type="ftr" sz="quarter" idx="15"/>
          </p:nvPr>
        </p:nvSpPr>
        <p:spPr/>
        <p:txBody>
          <a:bodyPr/>
          <a:lstStyle/>
          <a:p>
            <a:r>
              <a:rPr lang="en-US" dirty="0" smtClean="0"/>
              <a:t>Connect 2.0 </a:t>
            </a:r>
            <a:endParaRPr lang="de-DE" dirty="0"/>
          </a:p>
        </p:txBody>
      </p:sp>
      <p:sp>
        <p:nvSpPr>
          <p:cNvPr id="5" name="Abgerundetes Rechteck 4"/>
          <p:cNvSpPr/>
          <p:nvPr/>
        </p:nvSpPr>
        <p:spPr>
          <a:xfrm>
            <a:off x="1098228" y="3096555"/>
            <a:ext cx="8496944" cy="1368152"/>
          </a:xfrm>
          <a:prstGeom prst="roundRect">
            <a:avLst/>
          </a:prstGeom>
          <a:solidFill>
            <a:srgbClr val="92D050"/>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800" b="1" dirty="0" smtClean="0">
                <a:solidFill>
                  <a:schemeClr val="tx1"/>
                </a:solidFill>
              </a:rPr>
              <a:t>Esteem needs </a:t>
            </a:r>
          </a:p>
          <a:p>
            <a:pPr algn="ctr">
              <a:lnSpc>
                <a:spcPct val="150000"/>
              </a:lnSpc>
            </a:pPr>
            <a:r>
              <a:rPr lang="en-US" sz="2800" dirty="0" smtClean="0">
                <a:solidFill>
                  <a:schemeClr val="tx1"/>
                </a:solidFill>
              </a:rPr>
              <a:t>(achievement, mastery, independence)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Original </a:t>
            </a:r>
            <a:r>
              <a:rPr lang="de-DE" dirty="0" err="1" smtClean="0"/>
              <a:t>needs</a:t>
            </a:r>
            <a:r>
              <a:rPr lang="de-DE" dirty="0" smtClean="0"/>
              <a:t> (1943) </a:t>
            </a:r>
            <a:endParaRPr lang="de-DE" dirty="0"/>
          </a:p>
        </p:txBody>
      </p:sp>
      <p:sp>
        <p:nvSpPr>
          <p:cNvPr id="3" name="Inhaltsplatzhalter 2"/>
          <p:cNvSpPr>
            <a:spLocks noGrp="1"/>
          </p:cNvSpPr>
          <p:nvPr>
            <p:ph idx="1"/>
          </p:nvPr>
        </p:nvSpPr>
        <p:spPr/>
        <p:txBody>
          <a:bodyPr/>
          <a:lstStyle/>
          <a:p>
            <a:endParaRPr lang="de-DE" dirty="0" smtClean="0"/>
          </a:p>
          <a:p>
            <a:endParaRPr lang="de-DE" dirty="0" smtClean="0"/>
          </a:p>
          <a:p>
            <a:endParaRPr lang="de-DE" dirty="0" smtClean="0"/>
          </a:p>
          <a:p>
            <a:endParaRPr lang="de-DE" dirty="0"/>
          </a:p>
        </p:txBody>
      </p:sp>
      <p:sp>
        <p:nvSpPr>
          <p:cNvPr id="4" name="Fußzeilenplatzhalter 3"/>
          <p:cNvSpPr>
            <a:spLocks noGrp="1"/>
          </p:cNvSpPr>
          <p:nvPr>
            <p:ph type="ftr" sz="quarter" idx="15"/>
          </p:nvPr>
        </p:nvSpPr>
        <p:spPr/>
        <p:txBody>
          <a:bodyPr/>
          <a:lstStyle/>
          <a:p>
            <a:r>
              <a:rPr lang="en-US" dirty="0" smtClean="0"/>
              <a:t>Connect 2.0</a:t>
            </a:r>
            <a:endParaRPr lang="de-DE" dirty="0"/>
          </a:p>
        </p:txBody>
      </p:sp>
      <p:sp>
        <p:nvSpPr>
          <p:cNvPr id="5" name="Abgerundetes Rechteck 4"/>
          <p:cNvSpPr/>
          <p:nvPr/>
        </p:nvSpPr>
        <p:spPr>
          <a:xfrm>
            <a:off x="1026220" y="3024547"/>
            <a:ext cx="8640960" cy="1512168"/>
          </a:xfrm>
          <a:prstGeom prst="roundRect">
            <a:avLst/>
          </a:prstGeom>
          <a:solidFill>
            <a:schemeClr val="accent1">
              <a:lumMod val="40000"/>
              <a:lumOff val="60000"/>
            </a:schemeClr>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Self-actualization needs </a:t>
            </a:r>
          </a:p>
          <a:p>
            <a:pPr algn="ctr"/>
            <a:r>
              <a:rPr lang="en-US" sz="2800" dirty="0" smtClean="0">
                <a:solidFill>
                  <a:schemeClr val="tx1"/>
                </a:solidFill>
              </a:rPr>
              <a:t>(realizing personal potential, self-fulfillment, seeking personal growth)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Maslow‘s</a:t>
            </a:r>
            <a:r>
              <a:rPr lang="de-DE" dirty="0" smtClean="0"/>
              <a:t> </a:t>
            </a:r>
            <a:r>
              <a:rPr lang="de-DE" dirty="0" err="1" smtClean="0"/>
              <a:t>hierachy</a:t>
            </a:r>
            <a:r>
              <a:rPr lang="de-DE" dirty="0" smtClean="0"/>
              <a:t> </a:t>
            </a:r>
            <a:r>
              <a:rPr lang="de-DE" dirty="0" err="1" smtClean="0"/>
              <a:t>of</a:t>
            </a:r>
            <a:r>
              <a:rPr lang="de-DE" dirty="0" smtClean="0"/>
              <a:t> </a:t>
            </a:r>
            <a:r>
              <a:rPr lang="de-DE" dirty="0" err="1" smtClean="0"/>
              <a:t>needs</a:t>
            </a:r>
            <a:r>
              <a:rPr lang="de-DE" dirty="0" smtClean="0"/>
              <a:t> (1943) </a:t>
            </a:r>
            <a:endParaRPr lang="de-DE" dirty="0"/>
          </a:p>
        </p:txBody>
      </p:sp>
      <p:pic>
        <p:nvPicPr>
          <p:cNvPr id="5" name="Inhaltsplatzhalter 4" descr="MaslowsHierarchyOfNeeds_svg.png"/>
          <p:cNvPicPr>
            <a:picLocks noGrp="1" noChangeAspect="1"/>
          </p:cNvPicPr>
          <p:nvPr>
            <p:ph idx="1"/>
          </p:nvPr>
        </p:nvPicPr>
        <p:blipFill>
          <a:blip r:embed="rId2" cstate="print"/>
          <a:stretch>
            <a:fillRect/>
          </a:stretch>
        </p:blipFill>
        <p:spPr>
          <a:xfrm>
            <a:off x="1674292" y="1836415"/>
            <a:ext cx="7279532" cy="5148262"/>
          </a:xfrm>
        </p:spPr>
      </p:pic>
      <p:sp>
        <p:nvSpPr>
          <p:cNvPr id="4" name="Fußzeilenplatzhalter 3"/>
          <p:cNvSpPr>
            <a:spLocks noGrp="1"/>
          </p:cNvSpPr>
          <p:nvPr>
            <p:ph type="ftr" sz="quarter" idx="15"/>
          </p:nvPr>
        </p:nvSpPr>
        <p:spPr/>
        <p:txBody>
          <a:bodyPr/>
          <a:lstStyle/>
          <a:p>
            <a:r>
              <a:rPr lang="en-US" dirty="0" smtClean="0"/>
              <a:t>Connect 2.0 </a:t>
            </a:r>
            <a:endParaRPr lang="de-DE" dirty="0"/>
          </a:p>
        </p:txBody>
      </p:sp>
      <p:sp>
        <p:nvSpPr>
          <p:cNvPr id="3" name="Textfeld 2"/>
          <p:cNvSpPr txBox="1"/>
          <p:nvPr/>
        </p:nvSpPr>
        <p:spPr>
          <a:xfrm>
            <a:off x="9332" y="7209849"/>
            <a:ext cx="4608512" cy="271549"/>
          </a:xfrm>
          <a:prstGeom prst="rect">
            <a:avLst/>
          </a:prstGeom>
          <a:noFill/>
        </p:spPr>
        <p:txBody>
          <a:bodyPr wrap="square" rtlCol="0">
            <a:spAutoFit/>
          </a:bodyPr>
          <a:lstStyle/>
          <a:p>
            <a:pPr>
              <a:lnSpc>
                <a:spcPct val="130000"/>
              </a:lnSpc>
            </a:pPr>
            <a:r>
              <a:rPr lang="en-US" sz="1000" dirty="0" smtClean="0">
                <a:hlinkClick r:id="rId3"/>
              </a:rPr>
              <a:t>Photo</a:t>
            </a:r>
            <a:r>
              <a:rPr lang="en-US" sz="1000" dirty="0" smtClean="0"/>
              <a:t> by </a:t>
            </a:r>
            <a:r>
              <a:rPr lang="en-US" sz="1000" dirty="0" smtClean="0">
                <a:hlinkClick r:id="rId4"/>
              </a:rPr>
              <a:t>FireflySixtySeven</a:t>
            </a:r>
            <a:r>
              <a:rPr lang="en-US" sz="1000" dirty="0" smtClean="0"/>
              <a:t> / licensed </a:t>
            </a:r>
            <a:r>
              <a:rPr lang="en-US" sz="1000" dirty="0" smtClean="0">
                <a:hlinkClick r:id="rId5"/>
              </a:rPr>
              <a:t>CC BY-SA 4.0</a:t>
            </a:r>
            <a:endParaRPr lang="en-US" sz="1000" dirty="0" smtClean="0"/>
          </a:p>
        </p:txBody>
      </p:sp>
    </p:spTree>
  </p:cSld>
  <p:clrMapOvr>
    <a:masterClrMapping/>
  </p:clrMapOvr>
</p:sld>
</file>

<file path=ppt/theme/theme1.xml><?xml version="1.0" encoding="utf-8"?>
<a:theme xmlns:a="http://schemas.openxmlformats.org/drawingml/2006/main" name="PowerPoint Vorlage">
  <a:themeElements>
    <a:clrScheme name="Benutzerdefiniert 157">
      <a:dk1>
        <a:srgbClr val="4B4B4B"/>
      </a:dk1>
      <a:lt1>
        <a:sysClr val="window" lastClr="FFFFFF"/>
      </a:lt1>
      <a:dk2>
        <a:srgbClr val="000000"/>
      </a:dk2>
      <a:lt2>
        <a:srgbClr val="E1E1E1"/>
      </a:lt2>
      <a:accent1>
        <a:srgbClr val="0071BB"/>
      </a:accent1>
      <a:accent2>
        <a:srgbClr val="EA4C19"/>
      </a:accent2>
      <a:accent3>
        <a:srgbClr val="4B4B4B"/>
      </a:accent3>
      <a:accent4>
        <a:srgbClr val="878787"/>
      </a:accent4>
      <a:accent5>
        <a:srgbClr val="9D9D9D"/>
      </a:accent5>
      <a:accent6>
        <a:srgbClr val="C6C6C6"/>
      </a:accent6>
      <a:hlink>
        <a:srgbClr val="0071BB"/>
      </a:hlink>
      <a:folHlink>
        <a:srgbClr val="0071BB"/>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6350">
          <a:solidFill>
            <a:schemeClr val="tx1"/>
          </a:solidFill>
        </a:ln>
      </a:spPr>
      <a:bodyPr rtlCol="0" anchor="ctr"/>
      <a:lstStyle>
        <a:defPPr algn="ctr">
          <a:lnSpc>
            <a:spcPct val="130000"/>
          </a:lnSpc>
          <a:defRPr sz="1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130000"/>
          </a:lnSpc>
          <a:defRPr sz="1400" dirty="0" err="1" smtClean="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enutzerdefiniert 157">
    <a:dk1>
      <a:srgbClr val="4B4B4B"/>
    </a:dk1>
    <a:lt1>
      <a:sysClr val="window" lastClr="FFFFFF"/>
    </a:lt1>
    <a:dk2>
      <a:srgbClr val="000000"/>
    </a:dk2>
    <a:lt2>
      <a:srgbClr val="E1E1E1"/>
    </a:lt2>
    <a:accent1>
      <a:srgbClr val="0071BB"/>
    </a:accent1>
    <a:accent2>
      <a:srgbClr val="EA4C19"/>
    </a:accent2>
    <a:accent3>
      <a:srgbClr val="4B4B4B"/>
    </a:accent3>
    <a:accent4>
      <a:srgbClr val="878787"/>
    </a:accent4>
    <a:accent5>
      <a:srgbClr val="9D9D9D"/>
    </a:accent5>
    <a:accent6>
      <a:srgbClr val="C6C6C6"/>
    </a:accent6>
    <a:hlink>
      <a:srgbClr val="0071BB"/>
    </a:hlink>
    <a:folHlink>
      <a:srgbClr val="0071BB"/>
    </a:folHlink>
  </a:clrScheme>
</a:themeOverride>
</file>

<file path=docProps/app.xml><?xml version="1.0" encoding="utf-8"?>
<Properties xmlns="http://schemas.openxmlformats.org/officeDocument/2006/extended-properties" xmlns:vt="http://schemas.openxmlformats.org/officeDocument/2006/docPropsVTypes">
  <Template/>
  <TotalTime>0</TotalTime>
  <Words>434</Words>
  <Application>Microsoft Office PowerPoint</Application>
  <PresentationFormat>Benutzerdefiniert</PresentationFormat>
  <Paragraphs>103</Paragraphs>
  <Slides>15</Slides>
  <Notes>2</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PowerPoint Vorlage</vt:lpstr>
      <vt:lpstr>Short theory session on maslow’s hierachy of needs  </vt:lpstr>
      <vt:lpstr>Table of Content</vt:lpstr>
      <vt:lpstr>Biography </vt:lpstr>
      <vt:lpstr>Original needs (1943) </vt:lpstr>
      <vt:lpstr>Original needs (1943) </vt:lpstr>
      <vt:lpstr>Original needs (1943) </vt:lpstr>
      <vt:lpstr>Original needs (1943) </vt:lpstr>
      <vt:lpstr>Original needs (1943) </vt:lpstr>
      <vt:lpstr>Maslow‘s hierachy of needs (1943) </vt:lpstr>
      <vt:lpstr>The expended hierarchy of needs (1970) </vt:lpstr>
      <vt:lpstr>PowerPoint-Präsentation</vt:lpstr>
      <vt:lpstr>Educational Applikation</vt:lpstr>
      <vt:lpstr>Critical Evaluation </vt:lpstr>
      <vt:lpstr>Maslow Model Rewired</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ManuelSchwinn</dc:creator>
  <cp:lastModifiedBy>BarbaraLangholf</cp:lastModifiedBy>
  <cp:revision>108</cp:revision>
  <dcterms:created xsi:type="dcterms:W3CDTF">2015-10-16T07:09:56Z</dcterms:created>
  <dcterms:modified xsi:type="dcterms:W3CDTF">2018-11-14T12:44:57Z</dcterms:modified>
</cp:coreProperties>
</file>