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89" r:id="rId3"/>
    <p:sldId id="290" r:id="rId4"/>
    <p:sldId id="291" r:id="rId5"/>
    <p:sldId id="258" r:id="rId6"/>
    <p:sldId id="259" r:id="rId7"/>
    <p:sldId id="260" r:id="rId8"/>
    <p:sldId id="279" r:id="rId9"/>
    <p:sldId id="262" r:id="rId10"/>
    <p:sldId id="268" r:id="rId11"/>
    <p:sldId id="273" r:id="rId12"/>
    <p:sldId id="265" r:id="rId13"/>
    <p:sldId id="274" r:id="rId14"/>
    <p:sldId id="275" r:id="rId15"/>
    <p:sldId id="278" r:id="rId16"/>
    <p:sldId id="280" r:id="rId17"/>
    <p:sldId id="293" r:id="rId18"/>
    <p:sldId id="294" r:id="rId19"/>
    <p:sldId id="295" r:id="rId20"/>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E7C89"/>
    <a:srgbClr val="31859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p:scale>
          <a:sx n="100" d="100"/>
          <a:sy n="100" d="100"/>
        </p:scale>
        <p:origin x="-27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a:prstGeom prst="rect">
            <a:avLst/>
          </a:prstGeom>
        </p:spPr>
        <p:txBody>
          <a:bodyPr/>
          <a:lstStyle/>
          <a:p>
            <a:r>
              <a:rPr lang="de-DE" smtClean="0"/>
              <a:t>Titelmasterformat durch Klicken bearbeiten</a:t>
            </a:r>
            <a:endParaRPr lang="en-GB"/>
          </a:p>
        </p:txBody>
      </p:sp>
      <p:sp>
        <p:nvSpPr>
          <p:cNvPr id="3" name="Untertitel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en-GB"/>
          </a:p>
        </p:txBody>
      </p:sp>
      <p:sp>
        <p:nvSpPr>
          <p:cNvPr id="4" name="Datumsplatzhalter 3"/>
          <p:cNvSpPr>
            <a:spLocks noGrp="1"/>
          </p:cNvSpPr>
          <p:nvPr>
            <p:ph type="dt" sz="half" idx="10"/>
          </p:nvPr>
        </p:nvSpPr>
        <p:spPr>
          <a:xfrm>
            <a:off x="457200" y="6356350"/>
            <a:ext cx="2133600" cy="365125"/>
          </a:xfrm>
          <a:prstGeom prst="rect">
            <a:avLst/>
          </a:prstGeom>
        </p:spPr>
        <p:txBody>
          <a:bodyPr/>
          <a:lstStyle/>
          <a:p>
            <a:fld id="{70F6B656-F9D4-4276-8B0E-B2956D584B70}" type="datetimeFigureOut">
              <a:rPr lang="en-GB" smtClean="0"/>
              <a:t>22/10/2018</a:t>
            </a:fld>
            <a:endParaRPr lang="en-GB"/>
          </a:p>
        </p:txBody>
      </p:sp>
      <p:sp>
        <p:nvSpPr>
          <p:cNvPr id="5" name="Fußzeilenplatzhalt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Foliennummernplatzhalter 5"/>
          <p:cNvSpPr>
            <a:spLocks noGrp="1"/>
          </p:cNvSpPr>
          <p:nvPr>
            <p:ph type="sldNum" sz="quarter" idx="12"/>
          </p:nvPr>
        </p:nvSpPr>
        <p:spPr>
          <a:xfrm>
            <a:off x="6553200" y="6356350"/>
            <a:ext cx="2133600" cy="365125"/>
          </a:xfrm>
          <a:prstGeom prst="rect">
            <a:avLst/>
          </a:prstGeom>
        </p:spPr>
        <p:txBody>
          <a:bodyPr/>
          <a:lstStyle/>
          <a:p>
            <a:fld id="{AB12E223-F6D2-4C39-A42B-96384D240B9C}" type="slidenum">
              <a:rPr lang="en-GB" smtClean="0"/>
              <a:t>‹Nr.›</a:t>
            </a:fld>
            <a:endParaRPr lang="en-GB"/>
          </a:p>
        </p:txBody>
      </p:sp>
    </p:spTree>
    <p:extLst>
      <p:ext uri="{BB962C8B-B14F-4D97-AF65-F5344CB8AC3E}">
        <p14:creationId xmlns:p14="http://schemas.microsoft.com/office/powerpoint/2010/main" val="86627399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de-DE" smtClean="0"/>
              <a:t>Titelmasterformat durch Klicken bearbeiten</a:t>
            </a:r>
            <a:endParaRPr lang="en-GB"/>
          </a:p>
        </p:txBody>
      </p:sp>
      <p:sp>
        <p:nvSpPr>
          <p:cNvPr id="3" name="Vertikaler Textplatzhalter 2"/>
          <p:cNvSpPr>
            <a:spLocks noGrp="1"/>
          </p:cNvSpPr>
          <p:nvPr>
            <p:ph type="body" orient="vert" idx="1"/>
          </p:nvPr>
        </p:nvSpPr>
        <p:spPr>
          <a:xfrm>
            <a:off x="457200" y="1600200"/>
            <a:ext cx="8229600" cy="4525963"/>
          </a:xfrm>
          <a:prstGeom prst="rect">
            <a:avLst/>
          </a:prstGeo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GB"/>
          </a:p>
        </p:txBody>
      </p:sp>
      <p:sp>
        <p:nvSpPr>
          <p:cNvPr id="4" name="Datumsplatzhalter 3"/>
          <p:cNvSpPr>
            <a:spLocks noGrp="1"/>
          </p:cNvSpPr>
          <p:nvPr>
            <p:ph type="dt" sz="half" idx="10"/>
          </p:nvPr>
        </p:nvSpPr>
        <p:spPr>
          <a:xfrm>
            <a:off x="457200" y="6356350"/>
            <a:ext cx="2133600" cy="365125"/>
          </a:xfrm>
          <a:prstGeom prst="rect">
            <a:avLst/>
          </a:prstGeom>
        </p:spPr>
        <p:txBody>
          <a:bodyPr/>
          <a:lstStyle/>
          <a:p>
            <a:fld id="{70F6B656-F9D4-4276-8B0E-B2956D584B70}" type="datetimeFigureOut">
              <a:rPr lang="en-GB" smtClean="0"/>
              <a:t>22/10/2018</a:t>
            </a:fld>
            <a:endParaRPr lang="en-GB"/>
          </a:p>
        </p:txBody>
      </p:sp>
      <p:sp>
        <p:nvSpPr>
          <p:cNvPr id="5" name="Fußzeilenplatzhalt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Foliennummernplatzhalter 5"/>
          <p:cNvSpPr>
            <a:spLocks noGrp="1"/>
          </p:cNvSpPr>
          <p:nvPr>
            <p:ph type="sldNum" sz="quarter" idx="12"/>
          </p:nvPr>
        </p:nvSpPr>
        <p:spPr>
          <a:xfrm>
            <a:off x="6553200" y="6356350"/>
            <a:ext cx="2133600" cy="365125"/>
          </a:xfrm>
          <a:prstGeom prst="rect">
            <a:avLst/>
          </a:prstGeom>
        </p:spPr>
        <p:txBody>
          <a:bodyPr/>
          <a:lstStyle/>
          <a:p>
            <a:fld id="{AB12E223-F6D2-4C39-A42B-96384D240B9C}" type="slidenum">
              <a:rPr lang="en-GB" smtClean="0"/>
              <a:t>‹Nr.›</a:t>
            </a:fld>
            <a:endParaRPr lang="en-GB"/>
          </a:p>
        </p:txBody>
      </p:sp>
    </p:spTree>
    <p:extLst>
      <p:ext uri="{BB962C8B-B14F-4D97-AF65-F5344CB8AC3E}">
        <p14:creationId xmlns:p14="http://schemas.microsoft.com/office/powerpoint/2010/main" val="35386757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a:prstGeom prst="rect">
            <a:avLst/>
          </a:prstGeom>
        </p:spPr>
        <p:txBody>
          <a:bodyPr vert="eaVert"/>
          <a:lstStyle/>
          <a:p>
            <a:r>
              <a:rPr lang="de-DE" smtClean="0"/>
              <a:t>Titelmasterformat durch Klicken bearbeiten</a:t>
            </a:r>
            <a:endParaRPr lang="en-GB"/>
          </a:p>
        </p:txBody>
      </p:sp>
      <p:sp>
        <p:nvSpPr>
          <p:cNvPr id="3" name="Vertikaler Textplatzhalter 2"/>
          <p:cNvSpPr>
            <a:spLocks noGrp="1"/>
          </p:cNvSpPr>
          <p:nvPr>
            <p:ph type="body" orient="vert" idx="1"/>
          </p:nvPr>
        </p:nvSpPr>
        <p:spPr>
          <a:xfrm>
            <a:off x="457200" y="274638"/>
            <a:ext cx="6019800" cy="5851525"/>
          </a:xfrm>
          <a:prstGeom prst="rect">
            <a:avLst/>
          </a:prstGeo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GB"/>
          </a:p>
        </p:txBody>
      </p:sp>
      <p:sp>
        <p:nvSpPr>
          <p:cNvPr id="4" name="Datumsplatzhalter 3"/>
          <p:cNvSpPr>
            <a:spLocks noGrp="1"/>
          </p:cNvSpPr>
          <p:nvPr>
            <p:ph type="dt" sz="half" idx="10"/>
          </p:nvPr>
        </p:nvSpPr>
        <p:spPr>
          <a:xfrm>
            <a:off x="457200" y="6356350"/>
            <a:ext cx="2133600" cy="365125"/>
          </a:xfrm>
          <a:prstGeom prst="rect">
            <a:avLst/>
          </a:prstGeom>
        </p:spPr>
        <p:txBody>
          <a:bodyPr/>
          <a:lstStyle/>
          <a:p>
            <a:fld id="{70F6B656-F9D4-4276-8B0E-B2956D584B70}" type="datetimeFigureOut">
              <a:rPr lang="en-GB" smtClean="0"/>
              <a:t>22/10/2018</a:t>
            </a:fld>
            <a:endParaRPr lang="en-GB"/>
          </a:p>
        </p:txBody>
      </p:sp>
      <p:sp>
        <p:nvSpPr>
          <p:cNvPr id="5" name="Fußzeilenplatzhalt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Foliennummernplatzhalter 5"/>
          <p:cNvSpPr>
            <a:spLocks noGrp="1"/>
          </p:cNvSpPr>
          <p:nvPr>
            <p:ph type="sldNum" sz="quarter" idx="12"/>
          </p:nvPr>
        </p:nvSpPr>
        <p:spPr>
          <a:xfrm>
            <a:off x="6553200" y="6356350"/>
            <a:ext cx="2133600" cy="365125"/>
          </a:xfrm>
          <a:prstGeom prst="rect">
            <a:avLst/>
          </a:prstGeom>
        </p:spPr>
        <p:txBody>
          <a:bodyPr/>
          <a:lstStyle/>
          <a:p>
            <a:fld id="{AB12E223-F6D2-4C39-A42B-96384D240B9C}" type="slidenum">
              <a:rPr lang="en-GB" smtClean="0"/>
              <a:t>‹Nr.›</a:t>
            </a:fld>
            <a:endParaRPr lang="en-GB"/>
          </a:p>
        </p:txBody>
      </p:sp>
    </p:spTree>
    <p:extLst>
      <p:ext uri="{BB962C8B-B14F-4D97-AF65-F5344CB8AC3E}">
        <p14:creationId xmlns:p14="http://schemas.microsoft.com/office/powerpoint/2010/main" val="382375086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de-DE" smtClean="0"/>
              <a:t>Titelmasterformat durch Klicken bearbeiten</a:t>
            </a:r>
            <a:endParaRPr lang="en-GB"/>
          </a:p>
        </p:txBody>
      </p:sp>
      <p:sp>
        <p:nvSpPr>
          <p:cNvPr id="3" name="Inhaltsplatzhalter 2"/>
          <p:cNvSpPr>
            <a:spLocks noGrp="1"/>
          </p:cNvSpPr>
          <p:nvPr>
            <p:ph idx="1"/>
          </p:nvPr>
        </p:nvSpPr>
        <p:spPr>
          <a:xfrm>
            <a:off x="457200" y="1600200"/>
            <a:ext cx="8229600" cy="4525963"/>
          </a:xfrm>
          <a:prstGeom prst="rect">
            <a:avLst/>
          </a:prstGeo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GB"/>
          </a:p>
        </p:txBody>
      </p:sp>
      <p:sp>
        <p:nvSpPr>
          <p:cNvPr id="4" name="Datumsplatzhalter 3"/>
          <p:cNvSpPr>
            <a:spLocks noGrp="1"/>
          </p:cNvSpPr>
          <p:nvPr>
            <p:ph type="dt" sz="half" idx="10"/>
          </p:nvPr>
        </p:nvSpPr>
        <p:spPr>
          <a:xfrm>
            <a:off x="457200" y="6356350"/>
            <a:ext cx="2133600" cy="365125"/>
          </a:xfrm>
          <a:prstGeom prst="rect">
            <a:avLst/>
          </a:prstGeom>
        </p:spPr>
        <p:txBody>
          <a:bodyPr/>
          <a:lstStyle/>
          <a:p>
            <a:fld id="{70F6B656-F9D4-4276-8B0E-B2956D584B70}" type="datetimeFigureOut">
              <a:rPr lang="en-GB" smtClean="0"/>
              <a:t>22/10/2018</a:t>
            </a:fld>
            <a:endParaRPr lang="en-GB"/>
          </a:p>
        </p:txBody>
      </p:sp>
      <p:sp>
        <p:nvSpPr>
          <p:cNvPr id="5" name="Fußzeilenplatzhalt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Foliennummernplatzhalter 5"/>
          <p:cNvSpPr>
            <a:spLocks noGrp="1"/>
          </p:cNvSpPr>
          <p:nvPr>
            <p:ph type="sldNum" sz="quarter" idx="12"/>
          </p:nvPr>
        </p:nvSpPr>
        <p:spPr>
          <a:xfrm>
            <a:off x="6553200" y="6356350"/>
            <a:ext cx="2133600" cy="365125"/>
          </a:xfrm>
          <a:prstGeom prst="rect">
            <a:avLst/>
          </a:prstGeom>
        </p:spPr>
        <p:txBody>
          <a:bodyPr/>
          <a:lstStyle/>
          <a:p>
            <a:fld id="{AB12E223-F6D2-4C39-A42B-96384D240B9C}" type="slidenum">
              <a:rPr lang="en-GB" smtClean="0"/>
              <a:t>‹Nr.›</a:t>
            </a:fld>
            <a:endParaRPr lang="en-GB"/>
          </a:p>
        </p:txBody>
      </p:sp>
    </p:spTree>
    <p:extLst>
      <p:ext uri="{BB962C8B-B14F-4D97-AF65-F5344CB8AC3E}">
        <p14:creationId xmlns:p14="http://schemas.microsoft.com/office/powerpoint/2010/main" val="423213508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de-DE" smtClean="0"/>
              <a:t>Titelmasterformat durch Klicken bearbeiten</a:t>
            </a:r>
            <a:endParaRPr lang="en-GB"/>
          </a:p>
        </p:txBody>
      </p:sp>
      <p:sp>
        <p:nvSpPr>
          <p:cNvPr id="3" name="Textplatzhalt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4" name="Datumsplatzhalter 3"/>
          <p:cNvSpPr>
            <a:spLocks noGrp="1"/>
          </p:cNvSpPr>
          <p:nvPr>
            <p:ph type="dt" sz="half" idx="10"/>
          </p:nvPr>
        </p:nvSpPr>
        <p:spPr>
          <a:xfrm>
            <a:off x="457200" y="6356350"/>
            <a:ext cx="2133600" cy="365125"/>
          </a:xfrm>
          <a:prstGeom prst="rect">
            <a:avLst/>
          </a:prstGeom>
        </p:spPr>
        <p:txBody>
          <a:bodyPr/>
          <a:lstStyle/>
          <a:p>
            <a:fld id="{70F6B656-F9D4-4276-8B0E-B2956D584B70}" type="datetimeFigureOut">
              <a:rPr lang="en-GB" smtClean="0"/>
              <a:t>22/10/2018</a:t>
            </a:fld>
            <a:endParaRPr lang="en-GB"/>
          </a:p>
        </p:txBody>
      </p:sp>
      <p:sp>
        <p:nvSpPr>
          <p:cNvPr id="5" name="Fußzeilenplatzhalt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Foliennummernplatzhalter 5"/>
          <p:cNvSpPr>
            <a:spLocks noGrp="1"/>
          </p:cNvSpPr>
          <p:nvPr>
            <p:ph type="sldNum" sz="quarter" idx="12"/>
          </p:nvPr>
        </p:nvSpPr>
        <p:spPr>
          <a:xfrm>
            <a:off x="6553200" y="6356350"/>
            <a:ext cx="2133600" cy="365125"/>
          </a:xfrm>
          <a:prstGeom prst="rect">
            <a:avLst/>
          </a:prstGeom>
        </p:spPr>
        <p:txBody>
          <a:bodyPr/>
          <a:lstStyle/>
          <a:p>
            <a:fld id="{AB12E223-F6D2-4C39-A42B-96384D240B9C}" type="slidenum">
              <a:rPr lang="en-GB" smtClean="0"/>
              <a:t>‹Nr.›</a:t>
            </a:fld>
            <a:endParaRPr lang="en-GB"/>
          </a:p>
        </p:txBody>
      </p:sp>
    </p:spTree>
    <p:extLst>
      <p:ext uri="{BB962C8B-B14F-4D97-AF65-F5344CB8AC3E}">
        <p14:creationId xmlns:p14="http://schemas.microsoft.com/office/powerpoint/2010/main" val="99637841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de-DE" smtClean="0"/>
              <a:t>Titelmasterformat durch Klicken bearbeiten</a:t>
            </a:r>
            <a:endParaRPr lang="en-GB"/>
          </a:p>
        </p:txBody>
      </p:sp>
      <p:sp>
        <p:nvSpPr>
          <p:cNvPr id="3" name="Inhaltsplatzhalt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GB"/>
          </a:p>
        </p:txBody>
      </p:sp>
      <p:sp>
        <p:nvSpPr>
          <p:cNvPr id="4" name="Inhaltsplatzhalt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GB"/>
          </a:p>
        </p:txBody>
      </p:sp>
      <p:sp>
        <p:nvSpPr>
          <p:cNvPr id="5" name="Datumsplatzhalter 4"/>
          <p:cNvSpPr>
            <a:spLocks noGrp="1"/>
          </p:cNvSpPr>
          <p:nvPr>
            <p:ph type="dt" sz="half" idx="10"/>
          </p:nvPr>
        </p:nvSpPr>
        <p:spPr>
          <a:xfrm>
            <a:off x="457200" y="6356350"/>
            <a:ext cx="2133600" cy="365125"/>
          </a:xfrm>
          <a:prstGeom prst="rect">
            <a:avLst/>
          </a:prstGeom>
        </p:spPr>
        <p:txBody>
          <a:bodyPr/>
          <a:lstStyle/>
          <a:p>
            <a:fld id="{70F6B656-F9D4-4276-8B0E-B2956D584B70}" type="datetimeFigureOut">
              <a:rPr lang="en-GB" smtClean="0"/>
              <a:t>22/10/2018</a:t>
            </a:fld>
            <a:endParaRPr lang="en-GB"/>
          </a:p>
        </p:txBody>
      </p:sp>
      <p:sp>
        <p:nvSpPr>
          <p:cNvPr id="6" name="Fußzeilenplatzhalt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Foliennummernplatzhalter 6"/>
          <p:cNvSpPr>
            <a:spLocks noGrp="1"/>
          </p:cNvSpPr>
          <p:nvPr>
            <p:ph type="sldNum" sz="quarter" idx="12"/>
          </p:nvPr>
        </p:nvSpPr>
        <p:spPr>
          <a:xfrm>
            <a:off x="6553200" y="6356350"/>
            <a:ext cx="2133600" cy="365125"/>
          </a:xfrm>
          <a:prstGeom prst="rect">
            <a:avLst/>
          </a:prstGeom>
        </p:spPr>
        <p:txBody>
          <a:bodyPr/>
          <a:lstStyle/>
          <a:p>
            <a:fld id="{AB12E223-F6D2-4C39-A42B-96384D240B9C}" type="slidenum">
              <a:rPr lang="en-GB" smtClean="0"/>
              <a:t>‹Nr.›</a:t>
            </a:fld>
            <a:endParaRPr lang="en-GB"/>
          </a:p>
        </p:txBody>
      </p:sp>
    </p:spTree>
    <p:extLst>
      <p:ext uri="{BB962C8B-B14F-4D97-AF65-F5344CB8AC3E}">
        <p14:creationId xmlns:p14="http://schemas.microsoft.com/office/powerpoint/2010/main" val="26166425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lvl1pPr>
              <a:defRPr/>
            </a:lvl1pPr>
          </a:lstStyle>
          <a:p>
            <a:r>
              <a:rPr lang="de-DE" smtClean="0"/>
              <a:t>Titelmasterformat durch Klicken bearbeiten</a:t>
            </a:r>
            <a:endParaRPr lang="en-GB"/>
          </a:p>
        </p:txBody>
      </p:sp>
      <p:sp>
        <p:nvSpPr>
          <p:cNvPr id="3" name="Textplatzhalt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GB"/>
          </a:p>
        </p:txBody>
      </p:sp>
      <p:sp>
        <p:nvSpPr>
          <p:cNvPr id="5" name="Textplatzhalt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GB"/>
          </a:p>
        </p:txBody>
      </p:sp>
      <p:sp>
        <p:nvSpPr>
          <p:cNvPr id="7" name="Datumsplatzhalter 6"/>
          <p:cNvSpPr>
            <a:spLocks noGrp="1"/>
          </p:cNvSpPr>
          <p:nvPr>
            <p:ph type="dt" sz="half" idx="10"/>
          </p:nvPr>
        </p:nvSpPr>
        <p:spPr>
          <a:xfrm>
            <a:off x="457200" y="6356350"/>
            <a:ext cx="2133600" cy="365125"/>
          </a:xfrm>
          <a:prstGeom prst="rect">
            <a:avLst/>
          </a:prstGeom>
        </p:spPr>
        <p:txBody>
          <a:bodyPr/>
          <a:lstStyle/>
          <a:p>
            <a:fld id="{70F6B656-F9D4-4276-8B0E-B2956D584B70}" type="datetimeFigureOut">
              <a:rPr lang="en-GB" smtClean="0"/>
              <a:t>22/10/2018</a:t>
            </a:fld>
            <a:endParaRPr lang="en-GB"/>
          </a:p>
        </p:txBody>
      </p:sp>
      <p:sp>
        <p:nvSpPr>
          <p:cNvPr id="8" name="Fußzeilenplatzhalter 7"/>
          <p:cNvSpPr>
            <a:spLocks noGrp="1"/>
          </p:cNvSpPr>
          <p:nvPr>
            <p:ph type="ftr" sz="quarter" idx="11"/>
          </p:nvPr>
        </p:nvSpPr>
        <p:spPr>
          <a:xfrm>
            <a:off x="3124200" y="6356350"/>
            <a:ext cx="2895600" cy="365125"/>
          </a:xfrm>
          <a:prstGeom prst="rect">
            <a:avLst/>
          </a:prstGeom>
        </p:spPr>
        <p:txBody>
          <a:bodyPr/>
          <a:lstStyle/>
          <a:p>
            <a:endParaRPr lang="en-GB"/>
          </a:p>
        </p:txBody>
      </p:sp>
      <p:sp>
        <p:nvSpPr>
          <p:cNvPr id="9" name="Foliennummernplatzhalter 8"/>
          <p:cNvSpPr>
            <a:spLocks noGrp="1"/>
          </p:cNvSpPr>
          <p:nvPr>
            <p:ph type="sldNum" sz="quarter" idx="12"/>
          </p:nvPr>
        </p:nvSpPr>
        <p:spPr>
          <a:xfrm>
            <a:off x="6553200" y="6356350"/>
            <a:ext cx="2133600" cy="365125"/>
          </a:xfrm>
          <a:prstGeom prst="rect">
            <a:avLst/>
          </a:prstGeom>
        </p:spPr>
        <p:txBody>
          <a:bodyPr/>
          <a:lstStyle/>
          <a:p>
            <a:fld id="{AB12E223-F6D2-4C39-A42B-96384D240B9C}" type="slidenum">
              <a:rPr lang="en-GB" smtClean="0"/>
              <a:t>‹Nr.›</a:t>
            </a:fld>
            <a:endParaRPr lang="en-GB"/>
          </a:p>
        </p:txBody>
      </p:sp>
    </p:spTree>
    <p:extLst>
      <p:ext uri="{BB962C8B-B14F-4D97-AF65-F5344CB8AC3E}">
        <p14:creationId xmlns:p14="http://schemas.microsoft.com/office/powerpoint/2010/main" val="29028745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de-DE" smtClean="0"/>
              <a:t>Titelmasterformat durch Klicken bearbeiten</a:t>
            </a:r>
            <a:endParaRPr lang="en-GB"/>
          </a:p>
        </p:txBody>
      </p:sp>
      <p:sp>
        <p:nvSpPr>
          <p:cNvPr id="3" name="Datumsplatzhalter 2"/>
          <p:cNvSpPr>
            <a:spLocks noGrp="1"/>
          </p:cNvSpPr>
          <p:nvPr>
            <p:ph type="dt" sz="half" idx="10"/>
          </p:nvPr>
        </p:nvSpPr>
        <p:spPr>
          <a:xfrm>
            <a:off x="457200" y="6356350"/>
            <a:ext cx="2133600" cy="365125"/>
          </a:xfrm>
          <a:prstGeom prst="rect">
            <a:avLst/>
          </a:prstGeom>
        </p:spPr>
        <p:txBody>
          <a:bodyPr/>
          <a:lstStyle/>
          <a:p>
            <a:fld id="{70F6B656-F9D4-4276-8B0E-B2956D584B70}" type="datetimeFigureOut">
              <a:rPr lang="en-GB" smtClean="0"/>
              <a:t>22/10/2018</a:t>
            </a:fld>
            <a:endParaRPr lang="en-GB"/>
          </a:p>
        </p:txBody>
      </p:sp>
      <p:sp>
        <p:nvSpPr>
          <p:cNvPr id="4" name="Fußzeilenplatzhalter 3"/>
          <p:cNvSpPr>
            <a:spLocks noGrp="1"/>
          </p:cNvSpPr>
          <p:nvPr>
            <p:ph type="ftr" sz="quarter" idx="11"/>
          </p:nvPr>
        </p:nvSpPr>
        <p:spPr>
          <a:xfrm>
            <a:off x="3124200" y="6356350"/>
            <a:ext cx="2895600" cy="365125"/>
          </a:xfrm>
          <a:prstGeom prst="rect">
            <a:avLst/>
          </a:prstGeom>
        </p:spPr>
        <p:txBody>
          <a:bodyPr/>
          <a:lstStyle/>
          <a:p>
            <a:endParaRPr lang="en-GB"/>
          </a:p>
        </p:txBody>
      </p:sp>
      <p:sp>
        <p:nvSpPr>
          <p:cNvPr id="5" name="Foliennummernplatzhalter 4"/>
          <p:cNvSpPr>
            <a:spLocks noGrp="1"/>
          </p:cNvSpPr>
          <p:nvPr>
            <p:ph type="sldNum" sz="quarter" idx="12"/>
          </p:nvPr>
        </p:nvSpPr>
        <p:spPr>
          <a:xfrm>
            <a:off x="6553200" y="6356350"/>
            <a:ext cx="2133600" cy="365125"/>
          </a:xfrm>
          <a:prstGeom prst="rect">
            <a:avLst/>
          </a:prstGeom>
        </p:spPr>
        <p:txBody>
          <a:bodyPr/>
          <a:lstStyle/>
          <a:p>
            <a:fld id="{AB12E223-F6D2-4C39-A42B-96384D240B9C}" type="slidenum">
              <a:rPr lang="en-GB" smtClean="0"/>
              <a:t>‹Nr.›</a:t>
            </a:fld>
            <a:endParaRPr lang="en-GB"/>
          </a:p>
        </p:txBody>
      </p:sp>
    </p:spTree>
    <p:extLst>
      <p:ext uri="{BB962C8B-B14F-4D97-AF65-F5344CB8AC3E}">
        <p14:creationId xmlns:p14="http://schemas.microsoft.com/office/powerpoint/2010/main" val="19575224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a:xfrm>
            <a:off x="457200" y="6356350"/>
            <a:ext cx="2133600" cy="365125"/>
          </a:xfrm>
          <a:prstGeom prst="rect">
            <a:avLst/>
          </a:prstGeom>
        </p:spPr>
        <p:txBody>
          <a:bodyPr/>
          <a:lstStyle/>
          <a:p>
            <a:fld id="{70F6B656-F9D4-4276-8B0E-B2956D584B70}" type="datetimeFigureOut">
              <a:rPr lang="en-GB" smtClean="0"/>
              <a:t>22/10/2018</a:t>
            </a:fld>
            <a:endParaRPr lang="en-GB"/>
          </a:p>
        </p:txBody>
      </p:sp>
      <p:sp>
        <p:nvSpPr>
          <p:cNvPr id="3" name="Fußzeilenplatzhalter 2"/>
          <p:cNvSpPr>
            <a:spLocks noGrp="1"/>
          </p:cNvSpPr>
          <p:nvPr>
            <p:ph type="ftr" sz="quarter" idx="11"/>
          </p:nvPr>
        </p:nvSpPr>
        <p:spPr>
          <a:xfrm>
            <a:off x="3124200" y="6356350"/>
            <a:ext cx="2895600" cy="365125"/>
          </a:xfrm>
          <a:prstGeom prst="rect">
            <a:avLst/>
          </a:prstGeom>
        </p:spPr>
        <p:txBody>
          <a:bodyPr/>
          <a:lstStyle/>
          <a:p>
            <a:endParaRPr lang="en-GB"/>
          </a:p>
        </p:txBody>
      </p:sp>
      <p:sp>
        <p:nvSpPr>
          <p:cNvPr id="4" name="Foliennummernplatzhalter 3"/>
          <p:cNvSpPr>
            <a:spLocks noGrp="1"/>
          </p:cNvSpPr>
          <p:nvPr>
            <p:ph type="sldNum" sz="quarter" idx="12"/>
          </p:nvPr>
        </p:nvSpPr>
        <p:spPr>
          <a:xfrm>
            <a:off x="6553200" y="6356350"/>
            <a:ext cx="2133600" cy="365125"/>
          </a:xfrm>
          <a:prstGeom prst="rect">
            <a:avLst/>
          </a:prstGeom>
        </p:spPr>
        <p:txBody>
          <a:bodyPr/>
          <a:lstStyle/>
          <a:p>
            <a:fld id="{AB12E223-F6D2-4C39-A42B-96384D240B9C}" type="slidenum">
              <a:rPr lang="en-GB" smtClean="0"/>
              <a:t>‹Nr.›</a:t>
            </a:fld>
            <a:endParaRPr lang="en-GB"/>
          </a:p>
        </p:txBody>
      </p:sp>
    </p:spTree>
    <p:extLst>
      <p:ext uri="{BB962C8B-B14F-4D97-AF65-F5344CB8AC3E}">
        <p14:creationId xmlns:p14="http://schemas.microsoft.com/office/powerpoint/2010/main" val="1732727408"/>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a:prstGeom prst="rect">
            <a:avLst/>
          </a:prstGeom>
        </p:spPr>
        <p:txBody>
          <a:bodyPr anchor="b"/>
          <a:lstStyle>
            <a:lvl1pPr algn="l">
              <a:defRPr sz="2000" b="1"/>
            </a:lvl1pPr>
          </a:lstStyle>
          <a:p>
            <a:r>
              <a:rPr lang="de-DE" smtClean="0"/>
              <a:t>Titelmasterformat durch Klicken bearbeiten</a:t>
            </a:r>
            <a:endParaRPr lang="en-GB"/>
          </a:p>
        </p:txBody>
      </p:sp>
      <p:sp>
        <p:nvSpPr>
          <p:cNvPr id="3" name="Inhaltsplatzhalt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en-GB" dirty="0"/>
          </a:p>
        </p:txBody>
      </p:sp>
      <p:sp>
        <p:nvSpPr>
          <p:cNvPr id="4" name="Textplatzhalt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a:xfrm>
            <a:off x="457200" y="6356350"/>
            <a:ext cx="2133600" cy="365125"/>
          </a:xfrm>
          <a:prstGeom prst="rect">
            <a:avLst/>
          </a:prstGeom>
        </p:spPr>
        <p:txBody>
          <a:bodyPr/>
          <a:lstStyle/>
          <a:p>
            <a:fld id="{70F6B656-F9D4-4276-8B0E-B2956D584B70}" type="datetimeFigureOut">
              <a:rPr lang="en-GB" smtClean="0"/>
              <a:t>22/10/2018</a:t>
            </a:fld>
            <a:endParaRPr lang="en-GB"/>
          </a:p>
        </p:txBody>
      </p:sp>
      <p:sp>
        <p:nvSpPr>
          <p:cNvPr id="6" name="Fußzeilenplatzhalt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Foliennummernplatzhalter 6"/>
          <p:cNvSpPr>
            <a:spLocks noGrp="1"/>
          </p:cNvSpPr>
          <p:nvPr>
            <p:ph type="sldNum" sz="quarter" idx="12"/>
          </p:nvPr>
        </p:nvSpPr>
        <p:spPr>
          <a:xfrm>
            <a:off x="6553200" y="6356350"/>
            <a:ext cx="2133600" cy="365125"/>
          </a:xfrm>
          <a:prstGeom prst="rect">
            <a:avLst/>
          </a:prstGeom>
        </p:spPr>
        <p:txBody>
          <a:bodyPr/>
          <a:lstStyle/>
          <a:p>
            <a:fld id="{AB12E223-F6D2-4C39-A42B-96384D240B9C}" type="slidenum">
              <a:rPr lang="en-GB" smtClean="0"/>
              <a:t>‹Nr.›</a:t>
            </a:fld>
            <a:endParaRPr lang="en-GB"/>
          </a:p>
        </p:txBody>
      </p:sp>
    </p:spTree>
    <p:extLst>
      <p:ext uri="{BB962C8B-B14F-4D97-AF65-F5344CB8AC3E}">
        <p14:creationId xmlns:p14="http://schemas.microsoft.com/office/powerpoint/2010/main" val="132289151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a:prstGeom prst="rect">
            <a:avLst/>
          </a:prstGeom>
        </p:spPr>
        <p:txBody>
          <a:bodyPr anchor="b"/>
          <a:lstStyle>
            <a:lvl1pPr algn="l">
              <a:defRPr sz="2000" b="1"/>
            </a:lvl1pPr>
          </a:lstStyle>
          <a:p>
            <a:r>
              <a:rPr lang="de-DE" smtClean="0"/>
              <a:t>Titelmasterformat durch Klicken bearbeiten</a:t>
            </a:r>
            <a:endParaRPr lang="en-GB"/>
          </a:p>
        </p:txBody>
      </p:sp>
      <p:sp>
        <p:nvSpPr>
          <p:cNvPr id="3" name="Bildplatzhalt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smtClean="0"/>
              <a:t>Bild durch Klicken auf Symbol hinzufügen</a:t>
            </a:r>
            <a:endParaRPr lang="en-GB"/>
          </a:p>
        </p:txBody>
      </p:sp>
      <p:sp>
        <p:nvSpPr>
          <p:cNvPr id="4" name="Textplatzhalt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a:xfrm>
            <a:off x="457200" y="6356350"/>
            <a:ext cx="2133600" cy="365125"/>
          </a:xfrm>
          <a:prstGeom prst="rect">
            <a:avLst/>
          </a:prstGeom>
        </p:spPr>
        <p:txBody>
          <a:bodyPr/>
          <a:lstStyle/>
          <a:p>
            <a:fld id="{70F6B656-F9D4-4276-8B0E-B2956D584B70}" type="datetimeFigureOut">
              <a:rPr lang="en-GB" smtClean="0"/>
              <a:t>22/10/2018</a:t>
            </a:fld>
            <a:endParaRPr lang="en-GB"/>
          </a:p>
        </p:txBody>
      </p:sp>
      <p:sp>
        <p:nvSpPr>
          <p:cNvPr id="6" name="Fußzeilenplatzhalt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Foliennummernplatzhalter 6"/>
          <p:cNvSpPr>
            <a:spLocks noGrp="1"/>
          </p:cNvSpPr>
          <p:nvPr>
            <p:ph type="sldNum" sz="quarter" idx="12"/>
          </p:nvPr>
        </p:nvSpPr>
        <p:spPr>
          <a:xfrm>
            <a:off x="6553200" y="6356350"/>
            <a:ext cx="2133600" cy="365125"/>
          </a:xfrm>
          <a:prstGeom prst="rect">
            <a:avLst/>
          </a:prstGeom>
        </p:spPr>
        <p:txBody>
          <a:bodyPr/>
          <a:lstStyle/>
          <a:p>
            <a:fld id="{AB12E223-F6D2-4C39-A42B-96384D240B9C}" type="slidenum">
              <a:rPr lang="en-GB" smtClean="0"/>
              <a:t>‹Nr.›</a:t>
            </a:fld>
            <a:endParaRPr lang="en-GB"/>
          </a:p>
        </p:txBody>
      </p:sp>
    </p:spTree>
    <p:extLst>
      <p:ext uri="{BB962C8B-B14F-4D97-AF65-F5344CB8AC3E}">
        <p14:creationId xmlns:p14="http://schemas.microsoft.com/office/powerpoint/2010/main" val="722301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7" name="Gerade Verbindung 6"/>
          <p:cNvCxnSpPr/>
          <p:nvPr/>
        </p:nvCxnSpPr>
        <p:spPr bwMode="gray">
          <a:xfrm>
            <a:off x="-4708" y="660443"/>
            <a:ext cx="9144000" cy="0"/>
          </a:xfrm>
          <a:prstGeom prst="line">
            <a:avLst/>
          </a:prstGeom>
          <a:ln w="25400">
            <a:solidFill>
              <a:srgbClr val="4E7C89"/>
            </a:solidFill>
            <a:bevel/>
          </a:ln>
        </p:spPr>
        <p:style>
          <a:lnRef idx="1">
            <a:schemeClr val="accent1"/>
          </a:lnRef>
          <a:fillRef idx="0">
            <a:schemeClr val="accent1"/>
          </a:fillRef>
          <a:effectRef idx="0">
            <a:schemeClr val="accent1"/>
          </a:effectRef>
          <a:fontRef idx="minor">
            <a:schemeClr val="tx1"/>
          </a:fontRef>
        </p:style>
      </p:cxnSp>
      <p:pic>
        <p:nvPicPr>
          <p:cNvPr id="8" name="Grafik 7" descr="EU flag-Erasmus+_vect_POS.png"/>
          <p:cNvPicPr>
            <a:picLocks noChangeAspect="1"/>
          </p:cNvPicPr>
          <p:nvPr/>
        </p:nvPicPr>
        <p:blipFill>
          <a:blip r:embed="rId13" cstate="print"/>
          <a:stretch>
            <a:fillRect/>
          </a:stretch>
        </p:blipFill>
        <p:spPr>
          <a:xfrm>
            <a:off x="7164288" y="428517"/>
            <a:ext cx="1962324" cy="559772"/>
          </a:xfrm>
          <a:prstGeom prst="rect">
            <a:avLst/>
          </a:prstGeom>
        </p:spPr>
      </p:pic>
      <p:sp>
        <p:nvSpPr>
          <p:cNvPr id="9" name="Fußzeilenplatzhalter 4"/>
          <p:cNvSpPr txBox="1">
            <a:spLocks/>
          </p:cNvSpPr>
          <p:nvPr/>
        </p:nvSpPr>
        <p:spPr bwMode="gray">
          <a:xfrm>
            <a:off x="450851" y="432259"/>
            <a:ext cx="6155990" cy="200149"/>
          </a:xfrm>
          <a:prstGeom prst="rect">
            <a:avLst/>
          </a:prstGeom>
        </p:spPr>
        <p:txBody>
          <a:bodyPr vert="horz" wrap="none" lIns="0" tIns="0" rIns="0" bIns="0" rtlCol="0" anchor="b" anchorCtr="0">
            <a:noAutofit/>
          </a:bodyPr>
          <a:lstStyle>
            <a:defPPr>
              <a:defRPr lang="de-DE"/>
            </a:defPPr>
            <a:lvl1pPr marL="0" algn="l" defTabSz="1043056" rtl="0" eaLnBrk="1" latinLnBrk="0" hangingPunct="1">
              <a:lnSpc>
                <a:spcPct val="100000"/>
              </a:lnSpc>
              <a:spcBef>
                <a:spcPts val="0"/>
              </a:spcBef>
              <a:defRPr sz="1000" kern="1200">
                <a:solidFill>
                  <a:srgbClr val="0071BB"/>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43056"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smtClean="0">
                <a:ln>
                  <a:noFill/>
                </a:ln>
                <a:solidFill>
                  <a:srgbClr val="4E7C89"/>
                </a:solidFill>
                <a:effectLst/>
                <a:uLnTx/>
                <a:uFillTx/>
                <a:latin typeface="Arial"/>
                <a:ea typeface="+mn-ea"/>
                <a:cs typeface="+mn-cs"/>
              </a:rPr>
              <a:t>Connect – Intercultural Learning Network • Pre-departure training</a:t>
            </a:r>
            <a:endParaRPr kumimoji="0" lang="de-DE" sz="1000" b="0" i="0" u="none" strike="noStrike" kern="1200" cap="none" spc="0" normalizeH="0" baseline="0" noProof="0" dirty="0">
              <a:ln>
                <a:noFill/>
              </a:ln>
              <a:solidFill>
                <a:srgbClr val="4E7C89"/>
              </a:solidFill>
              <a:effectLst/>
              <a:uLnTx/>
              <a:uFillTx/>
              <a:latin typeface="Arial"/>
              <a:ea typeface="+mn-ea"/>
              <a:cs typeface="+mn-cs"/>
            </a:endParaRPr>
          </a:p>
        </p:txBody>
      </p:sp>
      <p:pic>
        <p:nvPicPr>
          <p:cNvPr id="10" name="Grafik 9"/>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6156176" y="72196"/>
            <a:ext cx="1040002" cy="892630"/>
          </a:xfrm>
          <a:prstGeom prst="rect">
            <a:avLst/>
          </a:prstGeom>
        </p:spPr>
      </p:pic>
      <p:sp>
        <p:nvSpPr>
          <p:cNvPr id="11" name="Fußzeilenplatzhalter 11"/>
          <p:cNvSpPr txBox="1">
            <a:spLocks/>
          </p:cNvSpPr>
          <p:nvPr/>
        </p:nvSpPr>
        <p:spPr bwMode="gray">
          <a:xfrm>
            <a:off x="6012160" y="6525344"/>
            <a:ext cx="3019627" cy="216024"/>
          </a:xfrm>
          <a:prstGeom prst="rect">
            <a:avLst/>
          </a:prstGeom>
        </p:spPr>
        <p:txBody>
          <a:bodyPr vert="horz" wrap="none" lIns="0" tIns="0" rIns="0" bIns="0" rtlCol="0" anchor="b" anchorCtr="0">
            <a:noAutofit/>
          </a:bodyPr>
          <a:lstStyle/>
          <a:p>
            <a:pPr marL="0" marR="0" lvl="0" indent="0" algn="l" defTabSz="1043056"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smtClean="0">
                <a:ln>
                  <a:noFill/>
                </a:ln>
                <a:solidFill>
                  <a:srgbClr val="4E7C89"/>
                </a:solidFill>
                <a:effectLst/>
                <a:uLnTx/>
                <a:uFillTx/>
                <a:latin typeface="+mn-lt"/>
                <a:ea typeface="+mn-ea"/>
                <a:cs typeface="+mn-cs"/>
              </a:rPr>
              <a:t>www.weconnecteurope.eu </a:t>
            </a:r>
            <a:r>
              <a:rPr kumimoji="0" lang="en-US" sz="1000" b="0" i="0" u="none" strike="noStrike" kern="1200" cap="none" spc="0" normalizeH="0" baseline="0" noProof="0" dirty="0" smtClean="0">
                <a:ln>
                  <a:noFill/>
                </a:ln>
                <a:solidFill>
                  <a:srgbClr val="4E7C89"/>
                </a:solidFill>
                <a:effectLst/>
                <a:uLnTx/>
                <a:uFillTx/>
                <a:latin typeface="+mn-lt"/>
                <a:ea typeface="+mn-ea"/>
                <a:cs typeface="+mn-cs"/>
              </a:rPr>
              <a:t>•  </a:t>
            </a:r>
            <a:r>
              <a:rPr kumimoji="0" lang="de-DE" sz="1000" b="0" i="0" u="none" strike="noStrike" kern="1200" cap="none" spc="0" normalizeH="0" baseline="0" noProof="0" dirty="0" smtClean="0">
                <a:ln>
                  <a:noFill/>
                </a:ln>
                <a:solidFill>
                  <a:srgbClr val="4E7C89"/>
                </a:solidFill>
                <a:effectLst/>
                <a:uLnTx/>
                <a:uFillTx/>
                <a:latin typeface="+mn-lt"/>
                <a:ea typeface="+mn-ea"/>
                <a:cs typeface="+mn-cs"/>
              </a:rPr>
              <a:t>www.experience-map.org</a:t>
            </a:r>
            <a:endParaRPr kumimoji="0" lang="de-DE" sz="1000" b="0" i="0" u="none" strike="noStrike" kern="1200" cap="none" spc="0" normalizeH="0" baseline="0" noProof="0" dirty="0">
              <a:ln>
                <a:noFill/>
              </a:ln>
              <a:solidFill>
                <a:srgbClr val="4E7C89"/>
              </a:solidFill>
              <a:effectLst/>
              <a:uLnTx/>
              <a:uFillTx/>
              <a:latin typeface="+mn-lt"/>
              <a:ea typeface="+mn-ea"/>
              <a:cs typeface="+mn-cs"/>
            </a:endParaRPr>
          </a:p>
        </p:txBody>
      </p:sp>
    </p:spTree>
    <p:extLst>
      <p:ext uri="{BB962C8B-B14F-4D97-AF65-F5344CB8AC3E}">
        <p14:creationId xmlns:p14="http://schemas.microsoft.com/office/powerpoint/2010/main" val="1473582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pixabay.com/en/hello-bonjour-hi-greeting-foreign-1502369/" TargetMode="External"/><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hyperlink" Target="https://creativecommons.org/publicdomain/zero/1.0/" TargetMode="External"/><Relationship Id="rId4" Type="http://schemas.openxmlformats.org/officeDocument/2006/relationships/hyperlink" Target="https://pixabay.com/en/users/905513-905513/" TargetMode="External"/></Relationships>
</file>

<file path=ppt/slides/_rels/slide10.xml.rels><?xml version="1.0" encoding="UTF-8" standalone="yes"?>
<Relationships xmlns="http://schemas.openxmlformats.org/package/2006/relationships"><Relationship Id="rId3" Type="http://schemas.openxmlformats.org/officeDocument/2006/relationships/hyperlink" Target="https://pixabay.com/en/architecture-building-geometric-1868547/" TargetMode="External"/><Relationship Id="rId2" Type="http://schemas.openxmlformats.org/officeDocument/2006/relationships/image" Target="../media/image10.jpeg"/><Relationship Id="rId1" Type="http://schemas.openxmlformats.org/officeDocument/2006/relationships/slideLayout" Target="../slideLayouts/slideLayout7.xml"/><Relationship Id="rId5" Type="http://schemas.openxmlformats.org/officeDocument/2006/relationships/hyperlink" Target="https://creativecommons.org/publicdomain/zero/1.0/" TargetMode="External"/><Relationship Id="rId4" Type="http://schemas.openxmlformats.org/officeDocument/2006/relationships/hyperlink" Target="https://pixabay.com/en/users/Pexels-2286921/"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s://de.wikipedia.org/wiki/Neutraldichtefilter#/media/File:Neutral_density_filter_demonstration.jpg" TargetMode="External"/><Relationship Id="rId2" Type="http://schemas.openxmlformats.org/officeDocument/2006/relationships/image" Target="../media/image11.jpeg"/><Relationship Id="rId1" Type="http://schemas.openxmlformats.org/officeDocument/2006/relationships/slideLayout" Target="../slideLayouts/slideLayout7.xml"/><Relationship Id="rId5" Type="http://schemas.openxmlformats.org/officeDocument/2006/relationships/hyperlink" Target="https://creativecommons.org/licenses/by-sa/2.0/" TargetMode="External"/><Relationship Id="rId4" Type="http://schemas.openxmlformats.org/officeDocument/2006/relationships/hyperlink" Target="https://www.flickr.com/photos/66016280@N00" TargetMode="Externa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hyperlink" Target="https://pixabay.com/de/hand-lupe-erde-globus-untersuchung-1248053/" TargetMode="External"/><Relationship Id="rId2" Type="http://schemas.openxmlformats.org/officeDocument/2006/relationships/image" Target="../media/image13.jpeg"/><Relationship Id="rId1" Type="http://schemas.openxmlformats.org/officeDocument/2006/relationships/slideLayout" Target="../slideLayouts/slideLayout7.xml"/><Relationship Id="rId5" Type="http://schemas.openxmlformats.org/officeDocument/2006/relationships/hyperlink" Target="https://creativecommons.org/publicdomain/zero/1.0/" TargetMode="External"/><Relationship Id="rId4" Type="http://schemas.openxmlformats.org/officeDocument/2006/relationships/hyperlink" Target="https://pixabay.com/de/users/geralt-9301/" TargetMode="Externa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3" Type="http://schemas.openxmlformats.org/officeDocument/2006/relationships/hyperlink" Target="https://pixabay.com/de/anthropomorphe-cookie-dekoration-1297309/" TargetMode="External"/><Relationship Id="rId2" Type="http://schemas.openxmlformats.org/officeDocument/2006/relationships/image" Target="../media/image16.png"/><Relationship Id="rId1" Type="http://schemas.openxmlformats.org/officeDocument/2006/relationships/slideLayout" Target="../slideLayouts/slideLayout7.xml"/><Relationship Id="rId5" Type="http://schemas.openxmlformats.org/officeDocument/2006/relationships/hyperlink" Target="https://creativecommons.org/publicdomain/zero/1.0/" TargetMode="External"/><Relationship Id="rId4" Type="http://schemas.openxmlformats.org/officeDocument/2006/relationships/hyperlink" Target="https://pixabay.com/de/users/OpenClipart-Vectors-30363/"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s://pixabay.com/de/anthropomorphe-cookie-dekoration-1297309/" TargetMode="External"/><Relationship Id="rId2" Type="http://schemas.openxmlformats.org/officeDocument/2006/relationships/image" Target="../media/image16.png"/><Relationship Id="rId1" Type="http://schemas.openxmlformats.org/officeDocument/2006/relationships/slideLayout" Target="../slideLayouts/slideLayout7.xml"/><Relationship Id="rId5" Type="http://schemas.openxmlformats.org/officeDocument/2006/relationships/hyperlink" Target="https://creativecommons.org/publicdomain/zero/1.0/" TargetMode="External"/><Relationship Id="rId4" Type="http://schemas.openxmlformats.org/officeDocument/2006/relationships/hyperlink" Target="https://pixabay.com/de/users/OpenClipart-Vectors-30363/" TargetMode="External"/></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s://pixabay.com/en/users/stokpic-692575/" TargetMode="External"/><Relationship Id="rId2" Type="http://schemas.openxmlformats.org/officeDocument/2006/relationships/hyperlink" Target="https://pixabay.com/en/hands-world-map-global-earth-600497/" TargetMode="External"/><Relationship Id="rId1" Type="http://schemas.openxmlformats.org/officeDocument/2006/relationships/slideLayout" Target="../slideLayouts/slideLayout7.xml"/><Relationship Id="rId5" Type="http://schemas.openxmlformats.org/officeDocument/2006/relationships/image" Target="../media/image4.jpeg"/><Relationship Id="rId4" Type="http://schemas.openxmlformats.org/officeDocument/2006/relationships/hyperlink" Target="https://creativecommons.org/publicdomain/zero/1.0/"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pixabay.com/en/users/stokpic-692575/" TargetMode="External"/><Relationship Id="rId2" Type="http://schemas.openxmlformats.org/officeDocument/2006/relationships/hyperlink" Target="https://pixabay.com/en/hands-world-map-global-earth-600497/" TargetMode="External"/><Relationship Id="rId1" Type="http://schemas.openxmlformats.org/officeDocument/2006/relationships/slideLayout" Target="../slideLayouts/slideLayout7.xml"/><Relationship Id="rId5" Type="http://schemas.openxmlformats.org/officeDocument/2006/relationships/image" Target="../media/image4.jpeg"/><Relationship Id="rId4" Type="http://schemas.openxmlformats.org/officeDocument/2006/relationships/hyperlink" Target="https://creativecommons.org/publicdomain/zero/1.0/"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pixabay.com/en/steps-staircase-climbing-1081909/" TargetMode="External"/><Relationship Id="rId2" Type="http://schemas.openxmlformats.org/officeDocument/2006/relationships/image" Target="../media/image5.jpeg"/><Relationship Id="rId1" Type="http://schemas.openxmlformats.org/officeDocument/2006/relationships/slideLayout" Target="../slideLayouts/slideLayout7.xml"/><Relationship Id="rId5" Type="http://schemas.openxmlformats.org/officeDocument/2006/relationships/hyperlink" Target="https://creativecommons.org/publicdomain/zero/1.0/" TargetMode="External"/><Relationship Id="rId4" Type="http://schemas.openxmlformats.org/officeDocument/2006/relationships/hyperlink" Target="https://pixabay.com/en/users/Free-Photos-242387/"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pixabay.com/en/puzzle-last-part-joining-together-3223941/" TargetMode="External"/><Relationship Id="rId2" Type="http://schemas.openxmlformats.org/officeDocument/2006/relationships/image" Target="../media/image6.jpeg"/><Relationship Id="rId1" Type="http://schemas.openxmlformats.org/officeDocument/2006/relationships/slideLayout" Target="../slideLayouts/slideLayout7.xml"/><Relationship Id="rId5" Type="http://schemas.openxmlformats.org/officeDocument/2006/relationships/hyperlink" Target="https://creativecommons.org/publicdomain/zero/1.0/" TargetMode="External"/><Relationship Id="rId4" Type="http://schemas.openxmlformats.org/officeDocument/2006/relationships/hyperlink" Target="https://pixabay.com/en/users/Alexas_Fotos-686414/"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s://pixabay.com/de/nordsee-strand-d%C3%BCne-sturm-wind-3714001/" TargetMode="External"/><Relationship Id="rId2" Type="http://schemas.openxmlformats.org/officeDocument/2006/relationships/image" Target="../media/image7.jpeg"/><Relationship Id="rId1" Type="http://schemas.openxmlformats.org/officeDocument/2006/relationships/slideLayout" Target="../slideLayouts/slideLayout9.xml"/><Relationship Id="rId5" Type="http://schemas.openxmlformats.org/officeDocument/2006/relationships/hyperlink" Target="https://creativecommons.org/publicdomain/zero/1.0/" TargetMode="External"/><Relationship Id="rId4" Type="http://schemas.openxmlformats.org/officeDocument/2006/relationships/hyperlink" Target="https://pixabay.com/de/users/fotoblend-87167/"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s://pixabay.com/en/spain-portugal-mediterranean-63135/" TargetMode="External"/><Relationship Id="rId2" Type="http://schemas.openxmlformats.org/officeDocument/2006/relationships/image" Target="../media/image8.jpeg"/><Relationship Id="rId1" Type="http://schemas.openxmlformats.org/officeDocument/2006/relationships/slideLayout" Target="../slideLayouts/slideLayout7.xml"/><Relationship Id="rId5" Type="http://schemas.openxmlformats.org/officeDocument/2006/relationships/hyperlink" Target="https://creativecommons.org/publicdomain/zero/1.0/" TargetMode="External"/><Relationship Id="rId4" Type="http://schemas.openxmlformats.org/officeDocument/2006/relationships/hyperlink" Target="https://pixabay.com/en/users/WikiImages-1897/"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pixabay.com/en/spain-portugal-mediterranean-63135/" TargetMode="External"/><Relationship Id="rId2" Type="http://schemas.openxmlformats.org/officeDocument/2006/relationships/image" Target="../media/image8.jpeg"/><Relationship Id="rId1" Type="http://schemas.openxmlformats.org/officeDocument/2006/relationships/slideLayout" Target="../slideLayouts/slideLayout7.xml"/><Relationship Id="rId5" Type="http://schemas.openxmlformats.org/officeDocument/2006/relationships/hyperlink" Target="https://creativecommons.org/publicdomain/zero/1.0/" TargetMode="External"/><Relationship Id="rId4" Type="http://schemas.openxmlformats.org/officeDocument/2006/relationships/hyperlink" Target="https://pixabay.com/en/users/WikiImages-1897/"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pixabay.com/en/ruler-angle-centimetres-length-161210/" TargetMode="External"/><Relationship Id="rId2" Type="http://schemas.openxmlformats.org/officeDocument/2006/relationships/image" Target="../media/image9.png"/><Relationship Id="rId1" Type="http://schemas.openxmlformats.org/officeDocument/2006/relationships/slideLayout" Target="../slideLayouts/slideLayout7.xml"/><Relationship Id="rId5" Type="http://schemas.openxmlformats.org/officeDocument/2006/relationships/hyperlink" Target="https://creativecommons.org/publicdomain/zero/1.0/" TargetMode="External"/><Relationship Id="rId4" Type="http://schemas.openxmlformats.org/officeDocument/2006/relationships/hyperlink" Target="https://pixabay.com/en/users/OpenClipart-Vectors-30363/"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ello, Bonjour, Hi, Greeting, Foreign, Backgroun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60648" y="1484784"/>
            <a:ext cx="6191672" cy="4250325"/>
          </a:xfrm>
          <a:prstGeom prst="rect">
            <a:avLst/>
          </a:prstGeom>
          <a:noFill/>
          <a:extLst>
            <a:ext uri="{909E8E84-426E-40DD-AFC4-6F175D3DCCD1}">
              <a14:hiddenFill xmlns:a14="http://schemas.microsoft.com/office/drawing/2010/main">
                <a:solidFill>
                  <a:srgbClr val="FFFFFF"/>
                </a:solidFill>
              </a14:hiddenFill>
            </a:ext>
          </a:extLst>
        </p:spPr>
      </p:pic>
      <p:sp>
        <p:nvSpPr>
          <p:cNvPr id="5" name="Titel 6"/>
          <p:cNvSpPr txBox="1">
            <a:spLocks/>
          </p:cNvSpPr>
          <p:nvPr/>
        </p:nvSpPr>
        <p:spPr bwMode="gray">
          <a:xfrm>
            <a:off x="452608" y="5085184"/>
            <a:ext cx="6207624" cy="1490338"/>
          </a:xfrm>
          <a:prstGeom prst="rect">
            <a:avLst/>
          </a:prstGeom>
          <a:solidFill>
            <a:schemeClr val="bg1">
              <a:alpha val="79000"/>
            </a:schemeClr>
          </a:solidFill>
        </p:spPr>
        <p:txBody>
          <a:bodyPr vert="horz" lIns="0" tIns="0" rIns="0" bIns="0" rtlCol="0" anchor="t" anchorCtr="0">
            <a:noAutofit/>
          </a:bodyPr>
          <a:lstStyle>
            <a:lvl1pPr algn="l" defTabSz="1043056" rtl="0" eaLnBrk="1" latinLnBrk="0" hangingPunct="1">
              <a:lnSpc>
                <a:spcPct val="90000"/>
              </a:lnSpc>
              <a:spcBef>
                <a:spcPts val="0"/>
              </a:spcBef>
              <a:buNone/>
              <a:defRPr sz="4000" b="1" kern="1200" cap="all" baseline="0">
                <a:solidFill>
                  <a:schemeClr val="accent2"/>
                </a:solidFill>
                <a:latin typeface="+mj-lt"/>
                <a:ea typeface="+mj-ea"/>
                <a:cs typeface="+mj-cs"/>
              </a:defRPr>
            </a:lvl1pPr>
          </a:lstStyle>
          <a:p>
            <a:pPr marL="0" marR="0" lvl="0" indent="0" algn="l" defTabSz="1043056" rtl="0" eaLnBrk="1" fontAlgn="auto" latinLnBrk="0" hangingPunct="1">
              <a:lnSpc>
                <a:spcPct val="90000"/>
              </a:lnSpc>
              <a:spcBef>
                <a:spcPts val="0"/>
              </a:spcBef>
              <a:spcAft>
                <a:spcPts val="0"/>
              </a:spcAft>
              <a:buClrTx/>
              <a:buSzTx/>
              <a:buFontTx/>
              <a:buNone/>
              <a:tabLst/>
              <a:defRPr/>
            </a:pPr>
            <a:r>
              <a:rPr kumimoji="0" lang="en-GB" sz="4000" b="1" i="0" u="none" strike="noStrike" kern="1200" cap="small" spc="0" normalizeH="0" noProof="0" dirty="0" smtClean="0">
                <a:ln>
                  <a:noFill/>
                </a:ln>
                <a:solidFill>
                  <a:srgbClr val="EA4C19"/>
                </a:solidFill>
                <a:effectLst/>
                <a:uLnTx/>
                <a:uFillTx/>
                <a:latin typeface="Arial"/>
              </a:rPr>
              <a:t>Cultural self-awareness and perception</a:t>
            </a:r>
            <a:endParaRPr kumimoji="0" lang="en-GB" sz="4000" b="1" i="0" u="none" strike="noStrike" kern="1200" cap="small" spc="0" normalizeH="0" noProof="0" dirty="0">
              <a:ln>
                <a:noFill/>
              </a:ln>
              <a:solidFill>
                <a:srgbClr val="EA4C19"/>
              </a:solidFill>
              <a:effectLst/>
              <a:uLnTx/>
              <a:uFillTx/>
              <a:latin typeface="Arial"/>
            </a:endParaRPr>
          </a:p>
        </p:txBody>
      </p:sp>
      <p:sp>
        <p:nvSpPr>
          <p:cNvPr id="4" name="Textfeld 3"/>
          <p:cNvSpPr txBox="1"/>
          <p:nvPr/>
        </p:nvSpPr>
        <p:spPr>
          <a:xfrm>
            <a:off x="5253980" y="6428953"/>
            <a:ext cx="3975376" cy="215444"/>
          </a:xfrm>
          <a:prstGeom prst="rect">
            <a:avLst/>
          </a:prstGeom>
          <a:noFill/>
        </p:spPr>
        <p:txBody>
          <a:bodyPr wrap="square" rtlCol="0">
            <a:spAutoFit/>
          </a:bodyPr>
          <a:lstStyle/>
          <a:p>
            <a:r>
              <a:rPr lang="en-GB" sz="800" dirty="0" smtClean="0">
                <a:hlinkClick r:id="rId3"/>
              </a:rPr>
              <a:t>Graphic</a:t>
            </a:r>
            <a:r>
              <a:rPr lang="en-GB" sz="800" dirty="0" smtClean="0"/>
              <a:t> by </a:t>
            </a:r>
            <a:r>
              <a:rPr lang="en-GB" sz="800" dirty="0" smtClean="0">
                <a:hlinkClick r:id="rId4"/>
              </a:rPr>
              <a:t>905513</a:t>
            </a:r>
            <a:r>
              <a:rPr lang="en-GB" sz="800" dirty="0" smtClean="0"/>
              <a:t> / licensed </a:t>
            </a:r>
            <a:r>
              <a:rPr lang="en-GB" sz="800" dirty="0" smtClean="0">
                <a:hlinkClick r:id="rId5"/>
              </a:rPr>
              <a:t>CC0</a:t>
            </a:r>
            <a:endParaRPr lang="en-GB" sz="800" dirty="0"/>
          </a:p>
        </p:txBody>
      </p:sp>
    </p:spTree>
    <p:extLst>
      <p:ext uri="{BB962C8B-B14F-4D97-AF65-F5344CB8AC3E}">
        <p14:creationId xmlns:p14="http://schemas.microsoft.com/office/powerpoint/2010/main" val="205175562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eck 3"/>
          <p:cNvSpPr/>
          <p:nvPr/>
        </p:nvSpPr>
        <p:spPr>
          <a:xfrm>
            <a:off x="755576" y="1196752"/>
            <a:ext cx="7776864" cy="1477328"/>
          </a:xfrm>
          <a:prstGeom prst="rect">
            <a:avLst/>
          </a:prstGeom>
        </p:spPr>
        <p:txBody>
          <a:bodyPr wrap="square">
            <a:spAutoFit/>
          </a:bodyPr>
          <a:lstStyle/>
          <a:p>
            <a:endParaRPr lang="en-US" dirty="0"/>
          </a:p>
          <a:p>
            <a:r>
              <a:rPr lang="en-US" dirty="0" smtClean="0"/>
              <a:t>“One </a:t>
            </a:r>
            <a:r>
              <a:rPr lang="en-US" dirty="0"/>
              <a:t>can, logically enough, </a:t>
            </a:r>
            <a:r>
              <a:rPr lang="en-US" dirty="0" smtClean="0"/>
              <a:t>not </a:t>
            </a:r>
            <a:r>
              <a:rPr lang="en-US" dirty="0"/>
              <a:t>speak of a </a:t>
            </a:r>
            <a:r>
              <a:rPr lang="en-US" dirty="0" smtClean="0"/>
              <a:t>‘correct’ </a:t>
            </a:r>
            <a:r>
              <a:rPr lang="en-US" dirty="0"/>
              <a:t>or </a:t>
            </a:r>
            <a:r>
              <a:rPr lang="en-US" dirty="0" smtClean="0"/>
              <a:t>‘false’ </a:t>
            </a:r>
            <a:r>
              <a:rPr lang="en-US" dirty="0"/>
              <a:t>perspective; </a:t>
            </a:r>
            <a:r>
              <a:rPr lang="en-US" i="1" dirty="0"/>
              <a:t>every</a:t>
            </a:r>
            <a:r>
              <a:rPr lang="en-US" dirty="0"/>
              <a:t> perspective retains a certain level of validity, and only through their interaction may the multi-layered nature of cultural fields of agency become </a:t>
            </a:r>
            <a:r>
              <a:rPr lang="en-US" dirty="0" smtClean="0"/>
              <a:t>transparent.”</a:t>
            </a:r>
            <a:endParaRPr lang="de-DE" dirty="0"/>
          </a:p>
        </p:txBody>
      </p:sp>
      <p:pic>
        <p:nvPicPr>
          <p:cNvPr id="9218" name="Picture 2" descr="Architecture, Building, Geometric, Glas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77678" y="2852936"/>
            <a:ext cx="4388644" cy="2925763"/>
          </a:xfrm>
          <a:prstGeom prst="rect">
            <a:avLst/>
          </a:prstGeom>
          <a:noFill/>
          <a:extLst>
            <a:ext uri="{909E8E84-426E-40DD-AFC4-6F175D3DCCD1}">
              <a14:hiddenFill xmlns:a14="http://schemas.microsoft.com/office/drawing/2010/main">
                <a:solidFill>
                  <a:srgbClr val="FFFFFF"/>
                </a:solidFill>
              </a14:hiddenFill>
            </a:ext>
          </a:extLst>
        </p:spPr>
      </p:pic>
      <p:sp>
        <p:nvSpPr>
          <p:cNvPr id="6" name="Textfeld 5"/>
          <p:cNvSpPr txBox="1"/>
          <p:nvPr/>
        </p:nvSpPr>
        <p:spPr>
          <a:xfrm>
            <a:off x="1619672" y="5949280"/>
            <a:ext cx="3975376" cy="215444"/>
          </a:xfrm>
          <a:prstGeom prst="rect">
            <a:avLst/>
          </a:prstGeom>
          <a:noFill/>
        </p:spPr>
        <p:txBody>
          <a:bodyPr wrap="square" rtlCol="0">
            <a:spAutoFit/>
          </a:bodyPr>
          <a:lstStyle/>
          <a:p>
            <a:pPr algn="r"/>
            <a:r>
              <a:rPr lang="en-GB" sz="800" dirty="0" smtClean="0">
                <a:hlinkClick r:id="rId3"/>
              </a:rPr>
              <a:t>Picture</a:t>
            </a:r>
            <a:r>
              <a:rPr lang="en-GB" sz="800" dirty="0" smtClean="0"/>
              <a:t> by </a:t>
            </a:r>
            <a:r>
              <a:rPr lang="en-GB" sz="800" dirty="0" err="1" smtClean="0">
                <a:hlinkClick r:id="rId4"/>
              </a:rPr>
              <a:t>Pexels</a:t>
            </a:r>
            <a:r>
              <a:rPr lang="en-GB" sz="800" dirty="0" smtClean="0"/>
              <a:t> / licensed </a:t>
            </a:r>
            <a:r>
              <a:rPr lang="en-GB" sz="800" dirty="0" smtClean="0">
                <a:hlinkClick r:id="rId5"/>
              </a:rPr>
              <a:t>CC0</a:t>
            </a:r>
            <a:endParaRPr lang="en-GB" sz="800" dirty="0"/>
          </a:p>
        </p:txBody>
      </p:sp>
    </p:spTree>
    <p:extLst>
      <p:ext uri="{BB962C8B-B14F-4D97-AF65-F5344CB8AC3E}">
        <p14:creationId xmlns:p14="http://schemas.microsoft.com/office/powerpoint/2010/main" val="246312193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Bildergebnis für photo filter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38598" y="1805337"/>
            <a:ext cx="4212468" cy="2808312"/>
          </a:xfrm>
          <a:prstGeom prst="rect">
            <a:avLst/>
          </a:prstGeom>
          <a:noFill/>
          <a:extLst>
            <a:ext uri="{909E8E84-426E-40DD-AFC4-6F175D3DCCD1}">
              <a14:hiddenFill xmlns:a14="http://schemas.microsoft.com/office/drawing/2010/main">
                <a:solidFill>
                  <a:srgbClr val="FFFFFF"/>
                </a:solidFill>
              </a14:hiddenFill>
            </a:ext>
          </a:extLst>
        </p:spPr>
      </p:pic>
      <p:sp>
        <p:nvSpPr>
          <p:cNvPr id="4" name="Rechteck 3"/>
          <p:cNvSpPr/>
          <p:nvPr/>
        </p:nvSpPr>
        <p:spPr>
          <a:xfrm>
            <a:off x="4690973" y="4581128"/>
            <a:ext cx="4369906" cy="215444"/>
          </a:xfrm>
          <a:prstGeom prst="rect">
            <a:avLst/>
          </a:prstGeom>
        </p:spPr>
        <p:txBody>
          <a:bodyPr wrap="square">
            <a:spAutoFit/>
          </a:bodyPr>
          <a:lstStyle/>
          <a:p>
            <a:r>
              <a:rPr lang="de-DE" sz="800" dirty="0" err="1" smtClean="0">
                <a:hlinkClick r:id="rId3"/>
              </a:rPr>
              <a:t>Photo</a:t>
            </a:r>
            <a:r>
              <a:rPr lang="de-DE" sz="800" dirty="0" smtClean="0"/>
              <a:t> </a:t>
            </a:r>
            <a:r>
              <a:rPr lang="de-DE" sz="800" dirty="0" err="1" smtClean="0"/>
              <a:t>by</a:t>
            </a:r>
            <a:r>
              <a:rPr lang="de-DE" sz="800" dirty="0" smtClean="0"/>
              <a:t> </a:t>
            </a:r>
            <a:r>
              <a:rPr lang="de-DE" sz="800" dirty="0" smtClean="0">
                <a:hlinkClick r:id="rId4"/>
              </a:rPr>
              <a:t>Robert </a:t>
            </a:r>
            <a:r>
              <a:rPr lang="de-DE" sz="800" dirty="0" err="1" smtClean="0">
                <a:hlinkClick r:id="rId4"/>
              </a:rPr>
              <a:t>Emberly</a:t>
            </a:r>
            <a:r>
              <a:rPr lang="de-DE" sz="800" dirty="0" smtClean="0"/>
              <a:t> / </a:t>
            </a:r>
            <a:r>
              <a:rPr lang="de-DE" sz="800" dirty="0" err="1" smtClean="0"/>
              <a:t>licensed</a:t>
            </a:r>
            <a:r>
              <a:rPr lang="de-DE" sz="800" dirty="0" smtClean="0"/>
              <a:t> </a:t>
            </a:r>
            <a:r>
              <a:rPr lang="de-DE" sz="800" dirty="0" smtClean="0">
                <a:hlinkClick r:id="rId5"/>
              </a:rPr>
              <a:t>CC BY SA</a:t>
            </a:r>
            <a:endParaRPr lang="de-DE" sz="800" dirty="0"/>
          </a:p>
        </p:txBody>
      </p:sp>
      <p:sp>
        <p:nvSpPr>
          <p:cNvPr id="11" name="Rechteck 10"/>
          <p:cNvSpPr/>
          <p:nvPr/>
        </p:nvSpPr>
        <p:spPr>
          <a:xfrm>
            <a:off x="179512" y="1916832"/>
            <a:ext cx="4572000" cy="3139321"/>
          </a:xfrm>
          <a:prstGeom prst="rect">
            <a:avLst/>
          </a:prstGeom>
        </p:spPr>
        <p:txBody>
          <a:bodyPr>
            <a:spAutoFit/>
          </a:bodyPr>
          <a:lstStyle/>
          <a:p>
            <a:pPr marL="285750" indent="-285750">
              <a:buFont typeface="Arial" panose="020B0604020202020204" pitchFamily="34" charset="0"/>
              <a:buChar char="•"/>
            </a:pPr>
            <a:r>
              <a:rPr lang="en-US" dirty="0" smtClean="0"/>
              <a:t>“..the </a:t>
            </a:r>
            <a:r>
              <a:rPr lang="en-US" dirty="0"/>
              <a:t>closer one zooms upon such a field the more differentiated and multifaceted the relationship networks (local culture, group culture, couple culture etc.) will be deemed to be, </a:t>
            </a:r>
            <a:r>
              <a:rPr lang="en-US" dirty="0" smtClean="0"/>
              <a:t>…”</a:t>
            </a:r>
          </a:p>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r>
              <a:rPr lang="en-US" dirty="0" smtClean="0"/>
              <a:t>“the </a:t>
            </a:r>
            <a:r>
              <a:rPr lang="en-US" dirty="0"/>
              <a:t>further one zooms away the more undifferentiated and homogenous such a field will appear (organizational culture, ethnic culture, national culture etc</a:t>
            </a:r>
            <a:r>
              <a:rPr lang="en-US" dirty="0" smtClean="0"/>
              <a:t>.).”</a:t>
            </a:r>
            <a:endParaRPr lang="de-DE" dirty="0"/>
          </a:p>
        </p:txBody>
      </p:sp>
    </p:spTree>
    <p:extLst>
      <p:ext uri="{BB962C8B-B14F-4D97-AF65-F5344CB8AC3E}">
        <p14:creationId xmlns:p14="http://schemas.microsoft.com/office/powerpoint/2010/main" val="140473099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p:cNvSpPr txBox="1"/>
          <p:nvPr/>
        </p:nvSpPr>
        <p:spPr>
          <a:xfrm>
            <a:off x="323528" y="2730686"/>
            <a:ext cx="4176464" cy="1477328"/>
          </a:xfrm>
          <a:prstGeom prst="rect">
            <a:avLst/>
          </a:prstGeom>
          <a:noFill/>
        </p:spPr>
        <p:txBody>
          <a:bodyPr wrap="square" rtlCol="0">
            <a:spAutoFit/>
          </a:bodyPr>
          <a:lstStyle/>
          <a:p>
            <a:pPr>
              <a:spcAft>
                <a:spcPts val="600"/>
              </a:spcAft>
            </a:pPr>
            <a:r>
              <a:rPr lang="en-US" dirty="0" smtClean="0"/>
              <a:t>“Cultures </a:t>
            </a:r>
            <a:r>
              <a:rPr lang="en-US" dirty="0"/>
              <a:t>cannot be clearly bordered; their edges appear, rather, as a confluence of diverse transcultural networks. Cultures are inherently uneven, or fuzzy</a:t>
            </a:r>
            <a:r>
              <a:rPr lang="en-US" dirty="0" smtClean="0"/>
              <a:t>.”</a:t>
            </a:r>
            <a:endParaRPr lang="en-GB" dirty="0" smtClean="0"/>
          </a:p>
        </p:txBody>
      </p:sp>
      <p:pic>
        <p:nvPicPr>
          <p:cNvPr id="5122" name="Picture 2" descr="Bildergebnis für country bord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50113" y="2060848"/>
            <a:ext cx="4032448" cy="3024336"/>
          </a:xfrm>
          <a:prstGeom prst="rect">
            <a:avLst/>
          </a:prstGeom>
          <a:noFill/>
          <a:extLst>
            <a:ext uri="{909E8E84-426E-40DD-AFC4-6F175D3DCCD1}">
              <a14:hiddenFill xmlns:a14="http://schemas.microsoft.com/office/drawing/2010/main">
                <a:solidFill>
                  <a:srgbClr val="FFFFFF"/>
                </a:solidFill>
              </a14:hiddenFill>
            </a:ext>
          </a:extLst>
        </p:spPr>
      </p:pic>
      <p:sp>
        <p:nvSpPr>
          <p:cNvPr id="6" name="Rechteck 5"/>
          <p:cNvSpPr/>
          <p:nvPr/>
        </p:nvSpPr>
        <p:spPr>
          <a:xfrm>
            <a:off x="4932040" y="5085184"/>
            <a:ext cx="3851920" cy="215444"/>
          </a:xfrm>
          <a:prstGeom prst="rect">
            <a:avLst/>
          </a:prstGeom>
        </p:spPr>
        <p:txBody>
          <a:bodyPr wrap="square">
            <a:spAutoFit/>
          </a:bodyPr>
          <a:lstStyle/>
          <a:p>
            <a:r>
              <a:rPr lang="de-DE" sz="800" dirty="0"/>
              <a:t>https://indiagoodmorning.files.wordpress.com/2014/02/16-portugal-spain.jpg</a:t>
            </a:r>
          </a:p>
        </p:txBody>
      </p:sp>
    </p:spTree>
    <p:extLst>
      <p:ext uri="{BB962C8B-B14F-4D97-AF65-F5344CB8AC3E}">
        <p14:creationId xmlns:p14="http://schemas.microsoft.com/office/powerpoint/2010/main" val="199553108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p:cNvSpPr txBox="1"/>
          <p:nvPr/>
        </p:nvSpPr>
        <p:spPr>
          <a:xfrm>
            <a:off x="251520" y="1668864"/>
            <a:ext cx="4176464" cy="3770263"/>
          </a:xfrm>
          <a:prstGeom prst="rect">
            <a:avLst/>
          </a:prstGeom>
          <a:noFill/>
        </p:spPr>
        <p:txBody>
          <a:bodyPr wrap="square" rtlCol="0">
            <a:spAutoFit/>
          </a:bodyPr>
          <a:lstStyle/>
          <a:p>
            <a:pPr marL="285750" indent="-285750">
              <a:spcAft>
                <a:spcPts val="600"/>
              </a:spcAft>
              <a:buFont typeface="Arial" panose="020B0604020202020204" pitchFamily="34" charset="0"/>
              <a:buChar char="•"/>
            </a:pPr>
            <a:r>
              <a:rPr lang="en-US" dirty="0" smtClean="0"/>
              <a:t>“In a manner similar to the zoom function of “Google Earth”, it is undoubtedly also valid, when describing cultural fields of agency, to zoom away at times to reacquire orientation.” </a:t>
            </a:r>
          </a:p>
          <a:p>
            <a:pPr marL="285750" indent="-285750">
              <a:spcAft>
                <a:spcPts val="600"/>
              </a:spcAft>
              <a:buFont typeface="Arial" panose="020B0604020202020204" pitchFamily="34" charset="0"/>
              <a:buChar char="•"/>
            </a:pPr>
            <a:r>
              <a:rPr lang="en-US" dirty="0" smtClean="0"/>
              <a:t>“[…] When zooming in again, one would be less inclined to lose oneself within unknown parts of the field of agency as one would then also be conscious of the variety of interconnections with other network areas.”</a:t>
            </a:r>
            <a:endParaRPr lang="en-GB" dirty="0" smtClean="0"/>
          </a:p>
        </p:txBody>
      </p:sp>
      <p:pic>
        <p:nvPicPr>
          <p:cNvPr id="2050" name="Picture 2" descr="Hand, Lupe, Erde, Globus, Untersuchung, Analyse, Suchen"/>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67891" y="1772816"/>
            <a:ext cx="3593793" cy="2448272"/>
          </a:xfrm>
          <a:prstGeom prst="rect">
            <a:avLst/>
          </a:prstGeom>
          <a:noFill/>
          <a:extLst>
            <a:ext uri="{909E8E84-426E-40DD-AFC4-6F175D3DCCD1}">
              <a14:hiddenFill xmlns:a14="http://schemas.microsoft.com/office/drawing/2010/main">
                <a:solidFill>
                  <a:srgbClr val="FFFFFF"/>
                </a:solidFill>
              </a14:hiddenFill>
            </a:ext>
          </a:extLst>
        </p:spPr>
      </p:pic>
      <p:sp>
        <p:nvSpPr>
          <p:cNvPr id="7" name="Textfeld 6"/>
          <p:cNvSpPr txBox="1"/>
          <p:nvPr/>
        </p:nvSpPr>
        <p:spPr>
          <a:xfrm>
            <a:off x="5436096" y="4365104"/>
            <a:ext cx="2306264" cy="215444"/>
          </a:xfrm>
          <a:prstGeom prst="rect">
            <a:avLst/>
          </a:prstGeom>
          <a:noFill/>
        </p:spPr>
        <p:txBody>
          <a:bodyPr wrap="square" rtlCol="0">
            <a:spAutoFit/>
          </a:bodyPr>
          <a:lstStyle/>
          <a:p>
            <a:pPr algn="r"/>
            <a:r>
              <a:rPr lang="en-GB" sz="800" dirty="0" smtClean="0">
                <a:hlinkClick r:id="rId3"/>
              </a:rPr>
              <a:t>Picture</a:t>
            </a:r>
            <a:r>
              <a:rPr lang="en-GB" sz="800" dirty="0" smtClean="0"/>
              <a:t> by </a:t>
            </a:r>
            <a:r>
              <a:rPr lang="en-GB" sz="800" dirty="0" err="1" smtClean="0">
                <a:hlinkClick r:id="rId4"/>
              </a:rPr>
              <a:t>geralt</a:t>
            </a:r>
            <a:r>
              <a:rPr lang="en-GB" sz="800" dirty="0" smtClean="0"/>
              <a:t> / </a:t>
            </a:r>
            <a:r>
              <a:rPr lang="en-GB" sz="800" dirty="0" smtClean="0"/>
              <a:t>licensed </a:t>
            </a:r>
            <a:r>
              <a:rPr lang="en-GB" sz="800" dirty="0" smtClean="0">
                <a:hlinkClick r:id="rId5"/>
              </a:rPr>
              <a:t>CC0</a:t>
            </a:r>
            <a:endParaRPr lang="en-GB" sz="800" dirty="0"/>
          </a:p>
        </p:txBody>
      </p:sp>
    </p:spTree>
    <p:extLst>
      <p:ext uri="{BB962C8B-B14F-4D97-AF65-F5344CB8AC3E}">
        <p14:creationId xmlns:p14="http://schemas.microsoft.com/office/powerpoint/2010/main" val="140582333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p:cNvSpPr txBox="1"/>
          <p:nvPr/>
        </p:nvSpPr>
        <p:spPr>
          <a:xfrm>
            <a:off x="323528" y="2730686"/>
            <a:ext cx="4176464" cy="1477328"/>
          </a:xfrm>
          <a:prstGeom prst="rect">
            <a:avLst/>
          </a:prstGeom>
          <a:noFill/>
        </p:spPr>
        <p:txBody>
          <a:bodyPr wrap="square" rtlCol="0">
            <a:spAutoFit/>
          </a:bodyPr>
          <a:lstStyle/>
          <a:p>
            <a:pPr>
              <a:spcAft>
                <a:spcPts val="600"/>
              </a:spcAft>
            </a:pPr>
            <a:r>
              <a:rPr lang="en-US" dirty="0" smtClean="0">
                <a:sym typeface="Wingdings" panose="05000000000000000000" pitchFamily="2" charset="2"/>
              </a:rPr>
              <a:t> </a:t>
            </a:r>
            <a:r>
              <a:rPr lang="en-US" dirty="0" smtClean="0"/>
              <a:t>“an integrated method of continuous zooming in and out when describing cultures is helpful; in order to do justice to a culture as a structure, and as a process.</a:t>
            </a:r>
            <a:endParaRPr lang="en-GB" dirty="0" smtClean="0"/>
          </a:p>
        </p:txBody>
      </p:sp>
      <p:pic>
        <p:nvPicPr>
          <p:cNvPr id="1026" name="Picture 2" descr="Bildergebnis für heterogeneou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32040" y="2132856"/>
            <a:ext cx="3668809" cy="2199852"/>
          </a:xfrm>
          <a:prstGeom prst="rect">
            <a:avLst/>
          </a:prstGeom>
          <a:noFill/>
          <a:extLst>
            <a:ext uri="{909E8E84-426E-40DD-AFC4-6F175D3DCCD1}">
              <a14:hiddenFill xmlns:a14="http://schemas.microsoft.com/office/drawing/2010/main">
                <a:solidFill>
                  <a:srgbClr val="FFFFFF"/>
                </a:solidFill>
              </a14:hiddenFill>
            </a:ext>
          </a:extLst>
        </p:spPr>
      </p:pic>
      <p:sp>
        <p:nvSpPr>
          <p:cNvPr id="2" name="Rechteck 1"/>
          <p:cNvSpPr/>
          <p:nvPr/>
        </p:nvSpPr>
        <p:spPr>
          <a:xfrm>
            <a:off x="5004047" y="4078792"/>
            <a:ext cx="3611245" cy="461665"/>
          </a:xfrm>
          <a:prstGeom prst="rect">
            <a:avLst/>
          </a:prstGeom>
        </p:spPr>
        <p:txBody>
          <a:bodyPr wrap="square">
            <a:spAutoFit/>
          </a:bodyPr>
          <a:lstStyle/>
          <a:p>
            <a:r>
              <a:rPr lang="de-DE" sz="800" dirty="0"/>
              <a:t>http://gritslab.gatech.edu/home/wp-content/uploads/2013/10/heterogeneous_self_reconfiguration_intro_reconfiguration-1024x614.jpg</a:t>
            </a:r>
          </a:p>
        </p:txBody>
      </p:sp>
    </p:spTree>
    <p:extLst>
      <p:ext uri="{BB962C8B-B14F-4D97-AF65-F5344CB8AC3E}">
        <p14:creationId xmlns:p14="http://schemas.microsoft.com/office/powerpoint/2010/main" val="289329200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395536" y="937683"/>
            <a:ext cx="4608512" cy="461665"/>
          </a:xfrm>
          <a:prstGeom prst="rect">
            <a:avLst/>
          </a:prstGeom>
          <a:noFill/>
        </p:spPr>
        <p:txBody>
          <a:bodyPr wrap="square" rtlCol="0">
            <a:spAutoFit/>
          </a:bodyPr>
          <a:lstStyle>
            <a:defPPr>
              <a:defRPr lang="de-DE"/>
            </a:defPPr>
            <a:lvl1pPr>
              <a:defRPr sz="2400" b="1">
                <a:solidFill>
                  <a:srgbClr val="EA4C19"/>
                </a:solidFill>
                <a:latin typeface="Arial Rounded MT Bold" panose="020F0704030504030204" pitchFamily="34" charset="0"/>
                <a:ea typeface="+mj-ea"/>
                <a:cs typeface="+mj-cs"/>
              </a:defRPr>
            </a:lvl1pPr>
          </a:lstStyle>
          <a:p>
            <a:r>
              <a:rPr lang="en-GB" dirty="0" smtClean="0"/>
              <a:t>The Dune Model</a:t>
            </a:r>
            <a:endParaRPr lang="en-GB" dirty="0"/>
          </a:p>
        </p:txBody>
      </p:sp>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5021" y="1951402"/>
            <a:ext cx="9052205" cy="36737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hteck 3"/>
          <p:cNvSpPr/>
          <p:nvPr/>
        </p:nvSpPr>
        <p:spPr>
          <a:xfrm>
            <a:off x="40829" y="5517232"/>
            <a:ext cx="8923659" cy="215444"/>
          </a:xfrm>
          <a:prstGeom prst="rect">
            <a:avLst/>
          </a:prstGeom>
        </p:spPr>
        <p:txBody>
          <a:bodyPr wrap="square">
            <a:spAutoFit/>
          </a:bodyPr>
          <a:lstStyle/>
          <a:p>
            <a:r>
              <a:rPr lang="de-DE" sz="800" dirty="0"/>
              <a:t>https://</a:t>
            </a:r>
            <a:r>
              <a:rPr lang="de-DE" sz="800" dirty="0" smtClean="0"/>
              <a:t>issuu.com/afsinterculturalprograms/docs/afs_intercultural_link_news_magazin/21; p. 5</a:t>
            </a:r>
            <a:endParaRPr lang="de-DE" sz="800" dirty="0"/>
          </a:p>
        </p:txBody>
      </p:sp>
    </p:spTree>
    <p:extLst>
      <p:ext uri="{BB962C8B-B14F-4D97-AF65-F5344CB8AC3E}">
        <p14:creationId xmlns:p14="http://schemas.microsoft.com/office/powerpoint/2010/main" val="138103410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eck 4"/>
          <p:cNvSpPr/>
          <p:nvPr/>
        </p:nvSpPr>
        <p:spPr>
          <a:xfrm>
            <a:off x="1187624" y="2311712"/>
            <a:ext cx="6696744" cy="1477328"/>
          </a:xfrm>
          <a:prstGeom prst="rect">
            <a:avLst/>
          </a:prstGeom>
        </p:spPr>
        <p:txBody>
          <a:bodyPr wrap="square">
            <a:spAutoFit/>
          </a:bodyPr>
          <a:lstStyle/>
          <a:p>
            <a:r>
              <a:rPr lang="en-US" dirty="0" smtClean="0"/>
              <a:t>“One </a:t>
            </a:r>
            <a:r>
              <a:rPr lang="en-US" dirty="0"/>
              <a:t>has to bear in mind that every observable cultural field of agency is bordered only for the purposes of better and more pragmatic ‘</a:t>
            </a:r>
            <a:r>
              <a:rPr lang="en-US" dirty="0" err="1"/>
              <a:t>knowability</a:t>
            </a:r>
            <a:r>
              <a:rPr lang="en-US" dirty="0"/>
              <a:t>’. It is, in fact, an arbitrary intersection within an infinitely networked field of action. In this sense, it’s a </a:t>
            </a:r>
            <a:r>
              <a:rPr lang="en-US" i="1" dirty="0"/>
              <a:t>fuzzy</a:t>
            </a:r>
            <a:r>
              <a:rPr lang="en-US" dirty="0"/>
              <a:t> dune</a:t>
            </a:r>
            <a:r>
              <a:rPr lang="en-US" dirty="0" smtClean="0"/>
              <a:t>.”</a:t>
            </a:r>
            <a:endParaRPr lang="de-DE" dirty="0"/>
          </a:p>
        </p:txBody>
      </p:sp>
    </p:spTree>
    <p:extLst>
      <p:ext uri="{BB962C8B-B14F-4D97-AF65-F5344CB8AC3E}">
        <p14:creationId xmlns:p14="http://schemas.microsoft.com/office/powerpoint/2010/main" val="51961170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395536" y="937683"/>
            <a:ext cx="5256584" cy="461665"/>
          </a:xfrm>
          <a:prstGeom prst="rect">
            <a:avLst/>
          </a:prstGeom>
          <a:noFill/>
        </p:spPr>
        <p:txBody>
          <a:bodyPr wrap="square" rtlCol="0">
            <a:spAutoFit/>
          </a:bodyPr>
          <a:lstStyle/>
          <a:p>
            <a:pPr marL="360363" indent="-360363"/>
            <a:r>
              <a:rPr lang="en-GB" sz="2400" b="1" dirty="0" smtClean="0">
                <a:solidFill>
                  <a:srgbClr val="EA4C19"/>
                </a:solidFill>
                <a:latin typeface="Arial Rounded MT Bold" panose="020F0704030504030204" pitchFamily="34" charset="0"/>
                <a:ea typeface="+mj-ea"/>
                <a:cs typeface="+mj-cs"/>
              </a:rPr>
              <a:t>My </a:t>
            </a:r>
            <a:r>
              <a:rPr lang="en-US" sz="2400" b="1" dirty="0">
                <a:solidFill>
                  <a:srgbClr val="EA4C19"/>
                </a:solidFill>
                <a:latin typeface="Arial Rounded MT Bold" panose="020F0704030504030204" pitchFamily="34" charset="0"/>
                <a:ea typeface="+mj-ea"/>
                <a:cs typeface="+mj-cs"/>
              </a:rPr>
              <a:t>I</a:t>
            </a:r>
            <a:r>
              <a:rPr lang="en-US" sz="2400" b="1" dirty="0" smtClean="0">
                <a:solidFill>
                  <a:srgbClr val="EA4C19"/>
                </a:solidFill>
                <a:latin typeface="Arial Rounded MT Bold" panose="020F0704030504030204" pitchFamily="34" charset="0"/>
                <a:ea typeface="+mj-ea"/>
                <a:cs typeface="+mj-cs"/>
              </a:rPr>
              <a:t>dentity </a:t>
            </a:r>
            <a:r>
              <a:rPr lang="en-US" sz="2400" b="1" dirty="0">
                <a:solidFill>
                  <a:srgbClr val="EA4C19"/>
                </a:solidFill>
                <a:latin typeface="Arial Rounded MT Bold" panose="020F0704030504030204" pitchFamily="34" charset="0"/>
                <a:ea typeface="+mj-ea"/>
                <a:cs typeface="+mj-cs"/>
              </a:rPr>
              <a:t>and </a:t>
            </a:r>
            <a:r>
              <a:rPr lang="en-US" sz="2400" b="1" dirty="0" smtClean="0">
                <a:solidFill>
                  <a:srgbClr val="EA4C19"/>
                </a:solidFill>
                <a:latin typeface="Arial Rounded MT Bold" panose="020F0704030504030204" pitchFamily="34" charset="0"/>
                <a:ea typeface="+mj-ea"/>
                <a:cs typeface="+mj-cs"/>
              </a:rPr>
              <a:t>Perception </a:t>
            </a:r>
            <a:endParaRPr lang="en-GB" sz="2400" b="1" dirty="0">
              <a:solidFill>
                <a:srgbClr val="EA4C19"/>
              </a:solidFill>
              <a:latin typeface="Arial Rounded MT Bold" panose="020F0704030504030204" pitchFamily="34" charset="0"/>
              <a:ea typeface="+mj-ea"/>
              <a:cs typeface="+mj-cs"/>
            </a:endParaRPr>
          </a:p>
        </p:txBody>
      </p:sp>
      <p:sp>
        <p:nvSpPr>
          <p:cNvPr id="3" name="Textfeld 2"/>
          <p:cNvSpPr txBox="1"/>
          <p:nvPr/>
        </p:nvSpPr>
        <p:spPr>
          <a:xfrm>
            <a:off x="827584" y="1916832"/>
            <a:ext cx="3816424" cy="3370153"/>
          </a:xfrm>
          <a:prstGeom prst="rect">
            <a:avLst/>
          </a:prstGeom>
          <a:noFill/>
        </p:spPr>
        <p:txBody>
          <a:bodyPr wrap="square" rtlCol="0">
            <a:spAutoFit/>
          </a:bodyPr>
          <a:lstStyle/>
          <a:p>
            <a:pPr marL="285750" indent="-285750">
              <a:spcAft>
                <a:spcPts val="600"/>
              </a:spcAft>
              <a:buFont typeface="Arial" panose="020B0604020202020204" pitchFamily="34" charset="0"/>
              <a:buChar char="•"/>
            </a:pPr>
            <a:r>
              <a:rPr lang="en-GB" dirty="0" smtClean="0"/>
              <a:t>Draw a sketch of your body.</a:t>
            </a:r>
          </a:p>
          <a:p>
            <a:pPr marL="285750" indent="-285750">
              <a:spcAft>
                <a:spcPts val="600"/>
              </a:spcAft>
              <a:buFont typeface="Arial" panose="020B0604020202020204" pitchFamily="34" charset="0"/>
              <a:buChar char="•"/>
            </a:pPr>
            <a:r>
              <a:rPr lang="en-GB" dirty="0"/>
              <a:t>I</a:t>
            </a:r>
            <a:r>
              <a:rPr lang="en-GB" dirty="0" smtClean="0"/>
              <a:t>nside the sketch write elements of your identity as you imagine they will evolve during your stay.</a:t>
            </a:r>
          </a:p>
          <a:p>
            <a:pPr marL="285750" indent="-285750">
              <a:spcAft>
                <a:spcPts val="600"/>
              </a:spcAft>
              <a:buFont typeface="Arial" panose="020B0604020202020204" pitchFamily="34" charset="0"/>
              <a:buChar char="•"/>
            </a:pPr>
            <a:r>
              <a:rPr lang="en-GB" dirty="0"/>
              <a:t>O</a:t>
            </a:r>
            <a:r>
              <a:rPr lang="en-GB" dirty="0" smtClean="0"/>
              <a:t>utside the sketch write elements of the perception that others presumably will have of you in the new environment.</a:t>
            </a:r>
          </a:p>
          <a:p>
            <a:pPr marL="285750" indent="-285750">
              <a:spcAft>
                <a:spcPts val="600"/>
              </a:spcAft>
              <a:buFont typeface="Arial" panose="020B0604020202020204" pitchFamily="34" charset="0"/>
              <a:buChar char="•"/>
            </a:pPr>
            <a:r>
              <a:rPr lang="en-GB" dirty="0" smtClean="0"/>
              <a:t>In pairs: identify fits and misfits between the inside and the outside view.</a:t>
            </a:r>
            <a:endParaRPr lang="en-GB" dirty="0"/>
          </a:p>
        </p:txBody>
      </p:sp>
      <p:pic>
        <p:nvPicPr>
          <p:cNvPr id="5" name="Picture 2" descr="Anthropomorphe, Cookie, Dekoration, Essen, Lebensmitte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70860" y="1702718"/>
            <a:ext cx="2498823" cy="3134412"/>
          </a:xfrm>
          <a:prstGeom prst="rect">
            <a:avLst/>
          </a:prstGeom>
          <a:noFill/>
          <a:extLst>
            <a:ext uri="{909E8E84-426E-40DD-AFC4-6F175D3DCCD1}">
              <a14:hiddenFill xmlns:a14="http://schemas.microsoft.com/office/drawing/2010/main">
                <a:solidFill>
                  <a:srgbClr val="FFFFFF"/>
                </a:solidFill>
              </a14:hiddenFill>
            </a:ext>
          </a:extLst>
        </p:spPr>
      </p:pic>
      <p:sp>
        <p:nvSpPr>
          <p:cNvPr id="7" name="Textfeld 6"/>
          <p:cNvSpPr txBox="1"/>
          <p:nvPr/>
        </p:nvSpPr>
        <p:spPr>
          <a:xfrm>
            <a:off x="5940153" y="5013176"/>
            <a:ext cx="2306264" cy="215444"/>
          </a:xfrm>
          <a:prstGeom prst="rect">
            <a:avLst/>
          </a:prstGeom>
          <a:noFill/>
        </p:spPr>
        <p:txBody>
          <a:bodyPr wrap="square" rtlCol="0">
            <a:spAutoFit/>
          </a:bodyPr>
          <a:lstStyle/>
          <a:p>
            <a:pPr algn="r"/>
            <a:r>
              <a:rPr lang="en-GB" sz="800" dirty="0" smtClean="0">
                <a:hlinkClick r:id="rId3"/>
              </a:rPr>
              <a:t>Picture</a:t>
            </a:r>
            <a:r>
              <a:rPr lang="en-GB" sz="800" dirty="0" smtClean="0"/>
              <a:t> by </a:t>
            </a:r>
            <a:r>
              <a:rPr lang="en-GB" sz="800" dirty="0" err="1" smtClean="0">
                <a:hlinkClick r:id="rId4"/>
              </a:rPr>
              <a:t>OpenClipartVectors</a:t>
            </a:r>
            <a:r>
              <a:rPr lang="en-GB" sz="800" dirty="0" smtClean="0"/>
              <a:t> / </a:t>
            </a:r>
            <a:r>
              <a:rPr lang="en-GB" sz="800" dirty="0" smtClean="0"/>
              <a:t>licensed </a:t>
            </a:r>
            <a:r>
              <a:rPr lang="en-GB" sz="800" dirty="0" smtClean="0">
                <a:hlinkClick r:id="rId5"/>
              </a:rPr>
              <a:t>CC0</a:t>
            </a:r>
            <a:endParaRPr lang="en-GB" sz="800" dirty="0"/>
          </a:p>
        </p:txBody>
      </p:sp>
    </p:spTree>
    <p:extLst>
      <p:ext uri="{BB962C8B-B14F-4D97-AF65-F5344CB8AC3E}">
        <p14:creationId xmlns:p14="http://schemas.microsoft.com/office/powerpoint/2010/main" val="325061075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p:cNvSpPr txBox="1"/>
          <p:nvPr/>
        </p:nvSpPr>
        <p:spPr>
          <a:xfrm>
            <a:off x="827584" y="1916832"/>
            <a:ext cx="3816424" cy="3323987"/>
          </a:xfrm>
          <a:prstGeom prst="rect">
            <a:avLst/>
          </a:prstGeom>
          <a:noFill/>
        </p:spPr>
        <p:txBody>
          <a:bodyPr wrap="square" rtlCol="0">
            <a:spAutoFit/>
          </a:bodyPr>
          <a:lstStyle/>
          <a:p>
            <a:pPr>
              <a:spcAft>
                <a:spcPts val="600"/>
              </a:spcAft>
            </a:pPr>
            <a:r>
              <a:rPr lang="en-GB" dirty="0" smtClean="0"/>
              <a:t>Exchange thoughts</a:t>
            </a:r>
            <a:r>
              <a:rPr lang="en-GB" dirty="0"/>
              <a:t> </a:t>
            </a:r>
            <a:r>
              <a:rPr lang="en-GB" dirty="0" smtClean="0"/>
              <a:t>in small groups:</a:t>
            </a:r>
          </a:p>
          <a:p>
            <a:pPr>
              <a:spcAft>
                <a:spcPts val="600"/>
              </a:spcAft>
            </a:pPr>
            <a:endParaRPr lang="en-GB" dirty="0"/>
          </a:p>
          <a:p>
            <a:pPr marL="285750" indent="-285750">
              <a:spcAft>
                <a:spcPts val="600"/>
              </a:spcAft>
              <a:buFont typeface="Arial" panose="020B0604020202020204" pitchFamily="34" charset="0"/>
              <a:buChar char="•"/>
            </a:pPr>
            <a:r>
              <a:rPr lang="en-GB" dirty="0" smtClean="0"/>
              <a:t>How do I see myself?</a:t>
            </a:r>
          </a:p>
          <a:p>
            <a:pPr marL="285750" indent="-285750">
              <a:spcAft>
                <a:spcPts val="600"/>
              </a:spcAft>
              <a:buFont typeface="Arial" panose="020B0604020202020204" pitchFamily="34" charset="0"/>
              <a:buChar char="•"/>
            </a:pPr>
            <a:r>
              <a:rPr lang="en-GB" dirty="0" smtClean="0"/>
              <a:t>How to others see me?</a:t>
            </a:r>
          </a:p>
          <a:p>
            <a:pPr marL="285750" indent="-285750">
              <a:spcAft>
                <a:spcPts val="600"/>
              </a:spcAft>
              <a:buFont typeface="Arial" panose="020B0604020202020204" pitchFamily="34" charset="0"/>
              <a:buChar char="•"/>
            </a:pPr>
            <a:r>
              <a:rPr lang="en-GB" dirty="0" smtClean="0"/>
              <a:t>What do you think my drawing says about me?</a:t>
            </a:r>
          </a:p>
          <a:p>
            <a:pPr marL="285750" indent="-285750">
              <a:spcAft>
                <a:spcPts val="600"/>
              </a:spcAft>
              <a:buFont typeface="Arial" panose="020B0604020202020204" pitchFamily="34" charset="0"/>
              <a:buChar char="•"/>
            </a:pPr>
            <a:r>
              <a:rPr lang="en-GB" dirty="0" smtClean="0"/>
              <a:t>Which dynamics can be detected in my drawing?</a:t>
            </a:r>
          </a:p>
          <a:p>
            <a:pPr marL="285750" indent="-285750">
              <a:spcAft>
                <a:spcPts val="600"/>
              </a:spcAft>
              <a:buFont typeface="Arial" panose="020B0604020202020204" pitchFamily="34" charset="0"/>
              <a:buChar char="•"/>
            </a:pPr>
            <a:r>
              <a:rPr lang="en-GB" dirty="0" smtClean="0"/>
              <a:t>How may the semester abroad affect my identity? </a:t>
            </a:r>
            <a:endParaRPr lang="en-GB" dirty="0"/>
          </a:p>
        </p:txBody>
      </p:sp>
      <p:sp>
        <p:nvSpPr>
          <p:cNvPr id="8" name="Textfeld 7"/>
          <p:cNvSpPr txBox="1"/>
          <p:nvPr/>
        </p:nvSpPr>
        <p:spPr>
          <a:xfrm>
            <a:off x="395536" y="937683"/>
            <a:ext cx="5256584" cy="461665"/>
          </a:xfrm>
          <a:prstGeom prst="rect">
            <a:avLst/>
          </a:prstGeom>
          <a:noFill/>
        </p:spPr>
        <p:txBody>
          <a:bodyPr wrap="square" rtlCol="0">
            <a:spAutoFit/>
          </a:bodyPr>
          <a:lstStyle/>
          <a:p>
            <a:pPr marL="360363" indent="-360363"/>
            <a:r>
              <a:rPr lang="en-GB" sz="2400" b="1" dirty="0" smtClean="0">
                <a:solidFill>
                  <a:srgbClr val="EA4C19"/>
                </a:solidFill>
                <a:latin typeface="Arial Rounded MT Bold" panose="020F0704030504030204" pitchFamily="34" charset="0"/>
                <a:ea typeface="+mj-ea"/>
                <a:cs typeface="+mj-cs"/>
              </a:rPr>
              <a:t>My </a:t>
            </a:r>
            <a:r>
              <a:rPr lang="en-US" sz="2400" b="1" dirty="0">
                <a:solidFill>
                  <a:srgbClr val="EA4C19"/>
                </a:solidFill>
                <a:latin typeface="Arial Rounded MT Bold" panose="020F0704030504030204" pitchFamily="34" charset="0"/>
                <a:ea typeface="+mj-ea"/>
                <a:cs typeface="+mj-cs"/>
              </a:rPr>
              <a:t>I</a:t>
            </a:r>
            <a:r>
              <a:rPr lang="en-US" sz="2400" b="1" dirty="0" smtClean="0">
                <a:solidFill>
                  <a:srgbClr val="EA4C19"/>
                </a:solidFill>
                <a:latin typeface="Arial Rounded MT Bold" panose="020F0704030504030204" pitchFamily="34" charset="0"/>
                <a:ea typeface="+mj-ea"/>
                <a:cs typeface="+mj-cs"/>
              </a:rPr>
              <a:t>dentity </a:t>
            </a:r>
            <a:r>
              <a:rPr lang="en-US" sz="2400" b="1" dirty="0">
                <a:solidFill>
                  <a:srgbClr val="EA4C19"/>
                </a:solidFill>
                <a:latin typeface="Arial Rounded MT Bold" panose="020F0704030504030204" pitchFamily="34" charset="0"/>
                <a:ea typeface="+mj-ea"/>
                <a:cs typeface="+mj-cs"/>
              </a:rPr>
              <a:t>and </a:t>
            </a:r>
            <a:r>
              <a:rPr lang="en-US" sz="2400" b="1" dirty="0" smtClean="0">
                <a:solidFill>
                  <a:srgbClr val="EA4C19"/>
                </a:solidFill>
                <a:latin typeface="Arial Rounded MT Bold" panose="020F0704030504030204" pitchFamily="34" charset="0"/>
                <a:ea typeface="+mj-ea"/>
                <a:cs typeface="+mj-cs"/>
              </a:rPr>
              <a:t>Perception </a:t>
            </a:r>
            <a:endParaRPr lang="en-GB" sz="2400" b="1" dirty="0">
              <a:solidFill>
                <a:srgbClr val="EA4C19"/>
              </a:solidFill>
              <a:latin typeface="Arial Rounded MT Bold" panose="020F0704030504030204" pitchFamily="34" charset="0"/>
              <a:ea typeface="+mj-ea"/>
              <a:cs typeface="+mj-cs"/>
            </a:endParaRPr>
          </a:p>
        </p:txBody>
      </p:sp>
      <p:pic>
        <p:nvPicPr>
          <p:cNvPr id="7" name="Picture 2" descr="Anthropomorphe, Cookie, Dekoration, Essen, Lebensmitte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70860" y="1702718"/>
            <a:ext cx="2498823" cy="3134412"/>
          </a:xfrm>
          <a:prstGeom prst="rect">
            <a:avLst/>
          </a:prstGeom>
          <a:noFill/>
          <a:extLst>
            <a:ext uri="{909E8E84-426E-40DD-AFC4-6F175D3DCCD1}">
              <a14:hiddenFill xmlns:a14="http://schemas.microsoft.com/office/drawing/2010/main">
                <a:solidFill>
                  <a:srgbClr val="FFFFFF"/>
                </a:solidFill>
              </a14:hiddenFill>
            </a:ext>
          </a:extLst>
        </p:spPr>
      </p:pic>
      <p:sp>
        <p:nvSpPr>
          <p:cNvPr id="9" name="Textfeld 8"/>
          <p:cNvSpPr txBox="1"/>
          <p:nvPr/>
        </p:nvSpPr>
        <p:spPr>
          <a:xfrm>
            <a:off x="5940153" y="5013176"/>
            <a:ext cx="2306264" cy="215444"/>
          </a:xfrm>
          <a:prstGeom prst="rect">
            <a:avLst/>
          </a:prstGeom>
          <a:noFill/>
        </p:spPr>
        <p:txBody>
          <a:bodyPr wrap="square" rtlCol="0">
            <a:spAutoFit/>
          </a:bodyPr>
          <a:lstStyle/>
          <a:p>
            <a:pPr algn="r"/>
            <a:r>
              <a:rPr lang="en-GB" sz="800" dirty="0" smtClean="0">
                <a:hlinkClick r:id="rId3"/>
              </a:rPr>
              <a:t>Picture</a:t>
            </a:r>
            <a:r>
              <a:rPr lang="en-GB" sz="800" dirty="0" smtClean="0"/>
              <a:t> by </a:t>
            </a:r>
            <a:r>
              <a:rPr lang="en-GB" sz="800" dirty="0" err="1" smtClean="0">
                <a:hlinkClick r:id="rId4"/>
              </a:rPr>
              <a:t>OpenClipartVectors</a:t>
            </a:r>
            <a:r>
              <a:rPr lang="en-GB" sz="800" dirty="0" smtClean="0"/>
              <a:t> / </a:t>
            </a:r>
            <a:r>
              <a:rPr lang="en-GB" sz="800" dirty="0" smtClean="0"/>
              <a:t>licensed </a:t>
            </a:r>
            <a:r>
              <a:rPr lang="en-GB" sz="800" dirty="0" smtClean="0">
                <a:hlinkClick r:id="rId5"/>
              </a:rPr>
              <a:t>CC0</a:t>
            </a:r>
            <a:endParaRPr lang="en-GB" sz="800" dirty="0"/>
          </a:p>
        </p:txBody>
      </p:sp>
    </p:spTree>
    <p:extLst>
      <p:ext uri="{BB962C8B-B14F-4D97-AF65-F5344CB8AC3E}">
        <p14:creationId xmlns:p14="http://schemas.microsoft.com/office/powerpoint/2010/main" val="100026587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366029" y="860519"/>
            <a:ext cx="5256584" cy="830997"/>
          </a:xfrm>
          <a:prstGeom prst="rect">
            <a:avLst/>
          </a:prstGeom>
          <a:noFill/>
        </p:spPr>
        <p:txBody>
          <a:bodyPr wrap="square" rtlCol="0">
            <a:spAutoFit/>
          </a:bodyPr>
          <a:lstStyle/>
          <a:p>
            <a:r>
              <a:rPr lang="en-GB" sz="2400" b="1" dirty="0" smtClean="0">
                <a:solidFill>
                  <a:srgbClr val="EA4C19"/>
                </a:solidFill>
                <a:latin typeface="Arial Rounded MT Bold" panose="020F0704030504030204" pitchFamily="34" charset="0"/>
                <a:ea typeface="+mj-ea"/>
                <a:cs typeface="+mj-cs"/>
              </a:rPr>
              <a:t>Personal development goals</a:t>
            </a:r>
            <a:r>
              <a:rPr lang="en-US" sz="2400" b="1" dirty="0" smtClean="0">
                <a:solidFill>
                  <a:srgbClr val="EA4C19"/>
                </a:solidFill>
                <a:latin typeface="Arial Rounded MT Bold" panose="020F0704030504030204" pitchFamily="34" charset="0"/>
                <a:ea typeface="+mj-ea"/>
                <a:cs typeface="+mj-cs"/>
              </a:rPr>
              <a:t>: </a:t>
            </a:r>
            <a:r>
              <a:rPr lang="en-GB" sz="2400" b="1" dirty="0" smtClean="0">
                <a:solidFill>
                  <a:srgbClr val="EA4C19"/>
                </a:solidFill>
                <a:latin typeface="Arial Rounded MT Bold" panose="020F0704030504030204" pitchFamily="34" charset="0"/>
                <a:ea typeface="+mj-ea"/>
                <a:cs typeface="+mj-cs"/>
              </a:rPr>
              <a:t>SWOT</a:t>
            </a:r>
            <a:r>
              <a:rPr lang="en-US" sz="2400" b="1" dirty="0" smtClean="0">
                <a:solidFill>
                  <a:srgbClr val="EA4C19"/>
                </a:solidFill>
                <a:latin typeface="Arial Rounded MT Bold" panose="020F0704030504030204" pitchFamily="34" charset="0"/>
                <a:ea typeface="+mj-ea"/>
                <a:cs typeface="+mj-cs"/>
              </a:rPr>
              <a:t> </a:t>
            </a:r>
            <a:r>
              <a:rPr lang="en-GB" sz="2400" b="1" dirty="0" smtClean="0">
                <a:solidFill>
                  <a:srgbClr val="EA4C19"/>
                </a:solidFill>
                <a:latin typeface="Arial Rounded MT Bold" panose="020F0704030504030204" pitchFamily="34" charset="0"/>
                <a:ea typeface="+mj-ea"/>
                <a:cs typeface="+mj-cs"/>
              </a:rPr>
              <a:t>your stay abroad </a:t>
            </a:r>
            <a:endParaRPr lang="en-GB" sz="2400" b="1" dirty="0">
              <a:solidFill>
                <a:srgbClr val="EA4C19"/>
              </a:solidFill>
              <a:latin typeface="Arial"/>
              <a:ea typeface="+mj-ea"/>
              <a:cs typeface="+mj-cs"/>
            </a:endParaRPr>
          </a:p>
        </p:txBody>
      </p:sp>
      <p:sp>
        <p:nvSpPr>
          <p:cNvPr id="3" name="Textfeld 2"/>
          <p:cNvSpPr txBox="1"/>
          <p:nvPr/>
        </p:nvSpPr>
        <p:spPr>
          <a:xfrm>
            <a:off x="683568" y="1992022"/>
            <a:ext cx="4176464" cy="3524042"/>
          </a:xfrm>
          <a:prstGeom prst="rect">
            <a:avLst/>
          </a:prstGeom>
          <a:noFill/>
        </p:spPr>
        <p:txBody>
          <a:bodyPr wrap="square" rtlCol="0">
            <a:spAutoFit/>
          </a:bodyPr>
          <a:lstStyle/>
          <a:p>
            <a:pPr marL="285750" indent="-285750">
              <a:spcAft>
                <a:spcPts val="600"/>
              </a:spcAft>
              <a:buFont typeface="Arial" panose="020B0604020202020204" pitchFamily="34" charset="0"/>
              <a:buChar char="•"/>
            </a:pPr>
            <a:endParaRPr lang="en-GB" dirty="0" smtClean="0"/>
          </a:p>
          <a:p>
            <a:pPr marL="285750" indent="-285750">
              <a:spcAft>
                <a:spcPts val="600"/>
              </a:spcAft>
              <a:buFont typeface="Arial" panose="020B0604020202020204" pitchFamily="34" charset="0"/>
              <a:buChar char="•"/>
            </a:pPr>
            <a:r>
              <a:rPr lang="en-GB" dirty="0" smtClean="0"/>
              <a:t>Bearing in mind </a:t>
            </a:r>
            <a:r>
              <a:rPr lang="en-GB" i="1" dirty="0" smtClean="0"/>
              <a:t>fuzzy culture</a:t>
            </a:r>
            <a:r>
              <a:rPr lang="en-GB" dirty="0" smtClean="0"/>
              <a:t>, </a:t>
            </a:r>
            <a:r>
              <a:rPr lang="en-GB" i="1" dirty="0" smtClean="0"/>
              <a:t>dune model…</a:t>
            </a:r>
          </a:p>
          <a:p>
            <a:pPr marL="285750" indent="-285750">
              <a:spcAft>
                <a:spcPts val="600"/>
              </a:spcAft>
              <a:buFont typeface="Arial" panose="020B0604020202020204" pitchFamily="34" charset="0"/>
              <a:buChar char="•"/>
            </a:pPr>
            <a:r>
              <a:rPr lang="en-GB" dirty="0" smtClean="0"/>
              <a:t>…and focusing on your upcoming intercultural experience,</a:t>
            </a:r>
          </a:p>
          <a:p>
            <a:pPr marL="285750" indent="-285750">
              <a:spcAft>
                <a:spcPts val="600"/>
              </a:spcAft>
              <a:buFont typeface="Arial" panose="020B0604020202020204" pitchFamily="34" charset="0"/>
              <a:buChar char="•"/>
            </a:pPr>
            <a:r>
              <a:rPr lang="en-GB" dirty="0" smtClean="0"/>
              <a:t>…make a SWOT analysis of your stay abroad.</a:t>
            </a:r>
          </a:p>
          <a:p>
            <a:pPr marL="285750" indent="-285750">
              <a:spcAft>
                <a:spcPts val="600"/>
              </a:spcAft>
              <a:buFont typeface="Arial" panose="020B0604020202020204" pitchFamily="34" charset="0"/>
              <a:buChar char="•"/>
            </a:pPr>
            <a:r>
              <a:rPr lang="en-GB" dirty="0" smtClean="0"/>
              <a:t>Based on your results, formulate your personal development goals for this period.</a:t>
            </a:r>
          </a:p>
          <a:p>
            <a:pPr>
              <a:spcAft>
                <a:spcPts val="600"/>
              </a:spcAft>
            </a:pPr>
            <a:endParaRPr lang="en-GB"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5143897" y="2324857"/>
            <a:ext cx="3451724" cy="2904343"/>
          </a:xfrm>
          <a:prstGeom prst="rect">
            <a:avLst/>
          </a:prstGeom>
          <a:noFill/>
          <a:ln w="38100">
            <a:solidFill>
              <a:srgbClr val="31859C"/>
            </a:solidFill>
            <a:miter lim="800000"/>
            <a:headEnd/>
            <a:tailEnd/>
          </a:ln>
          <a:extLst>
            <a:ext uri="{909E8E84-426E-40DD-AFC4-6F175D3DCCD1}">
              <a14:hiddenFill xmlns:a14="http://schemas.microsoft.com/office/drawing/2010/main">
                <a:solidFill>
                  <a:schemeClr val="accent1"/>
                </a:solidFill>
              </a14:hiddenFill>
            </a:ext>
          </a:extLst>
        </p:spPr>
      </p:pic>
      <p:sp>
        <p:nvSpPr>
          <p:cNvPr id="4" name="Textfeld 3"/>
          <p:cNvSpPr txBox="1"/>
          <p:nvPr/>
        </p:nvSpPr>
        <p:spPr>
          <a:xfrm>
            <a:off x="683568" y="5229200"/>
            <a:ext cx="7488832" cy="923330"/>
          </a:xfrm>
          <a:prstGeom prst="rect">
            <a:avLst/>
          </a:prstGeom>
          <a:noFill/>
        </p:spPr>
        <p:txBody>
          <a:bodyPr wrap="square" rtlCol="0">
            <a:spAutoFit/>
          </a:bodyPr>
          <a:lstStyle/>
          <a:p>
            <a:endParaRPr lang="en-GB" dirty="0" smtClean="0"/>
          </a:p>
          <a:p>
            <a:r>
              <a:rPr lang="en-GB" dirty="0" smtClean="0"/>
              <a:t>In class or at home </a:t>
            </a:r>
            <a:r>
              <a:rPr lang="en-GB" dirty="0" smtClean="0">
                <a:sym typeface="Wingdings" panose="05000000000000000000" pitchFamily="2" charset="2"/>
              </a:rPr>
              <a:t></a:t>
            </a:r>
            <a:r>
              <a:rPr lang="en-GB" dirty="0" smtClean="0"/>
              <a:t> Work in pairs, preferably with somebody who you know </a:t>
            </a:r>
            <a:r>
              <a:rPr lang="en-GB" dirty="0"/>
              <a:t>quite </a:t>
            </a:r>
            <a:r>
              <a:rPr lang="en-GB" dirty="0" smtClean="0"/>
              <a:t>well already</a:t>
            </a:r>
            <a:r>
              <a:rPr lang="en-GB" dirty="0"/>
              <a:t>. </a:t>
            </a:r>
            <a:r>
              <a:rPr lang="en-GB" dirty="0" smtClean="0"/>
              <a:t>Help and give each other feedback.</a:t>
            </a:r>
          </a:p>
        </p:txBody>
      </p:sp>
    </p:spTree>
    <p:extLst>
      <p:ext uri="{BB962C8B-B14F-4D97-AF65-F5344CB8AC3E}">
        <p14:creationId xmlns:p14="http://schemas.microsoft.com/office/powerpoint/2010/main" val="19955310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395536" y="937683"/>
            <a:ext cx="5256584" cy="461665"/>
          </a:xfrm>
          <a:prstGeom prst="rect">
            <a:avLst/>
          </a:prstGeom>
          <a:noFill/>
        </p:spPr>
        <p:txBody>
          <a:bodyPr wrap="square" rtlCol="0">
            <a:spAutoFit/>
          </a:bodyPr>
          <a:lstStyle/>
          <a:p>
            <a:r>
              <a:rPr lang="en-GB" sz="2400" b="1" dirty="0" smtClean="0">
                <a:solidFill>
                  <a:srgbClr val="EA4C19"/>
                </a:solidFill>
                <a:latin typeface="Arial Rounded MT Bold" panose="020F0704030504030204" pitchFamily="34" charset="0"/>
                <a:ea typeface="+mj-ea"/>
                <a:cs typeface="+mj-cs"/>
              </a:rPr>
              <a:t>What is “culture”?</a:t>
            </a:r>
            <a:endParaRPr lang="en-GB" sz="2400" b="1" dirty="0">
              <a:solidFill>
                <a:srgbClr val="EA4C19"/>
              </a:solidFill>
              <a:latin typeface="Arial"/>
              <a:ea typeface="+mj-ea"/>
              <a:cs typeface="+mj-cs"/>
            </a:endParaRPr>
          </a:p>
        </p:txBody>
      </p:sp>
      <p:sp>
        <p:nvSpPr>
          <p:cNvPr id="7" name="Rechteck 6"/>
          <p:cNvSpPr/>
          <p:nvPr/>
        </p:nvSpPr>
        <p:spPr>
          <a:xfrm>
            <a:off x="683568" y="1772816"/>
            <a:ext cx="7992888" cy="1754326"/>
          </a:xfrm>
          <a:prstGeom prst="rect">
            <a:avLst/>
          </a:prstGeom>
        </p:spPr>
        <p:txBody>
          <a:bodyPr wrap="square">
            <a:spAutoFit/>
          </a:bodyPr>
          <a:lstStyle/>
          <a:p>
            <a:pPr marL="285750" indent="-285750">
              <a:buFont typeface="Arial" panose="020B0604020202020204" pitchFamily="34" charset="0"/>
              <a:buChar char="•"/>
            </a:pPr>
            <a:r>
              <a:rPr lang="de-DE" dirty="0" smtClean="0"/>
              <a:t>In </a:t>
            </a:r>
            <a:r>
              <a:rPr lang="de-DE" dirty="0" err="1" smtClean="0"/>
              <a:t>your</a:t>
            </a:r>
            <a:r>
              <a:rPr lang="de-DE" dirty="0" smtClean="0"/>
              <a:t> </a:t>
            </a:r>
            <a:r>
              <a:rPr lang="de-DE" dirty="0" err="1" smtClean="0"/>
              <a:t>group</a:t>
            </a:r>
            <a:r>
              <a:rPr lang="de-DE" dirty="0" smtClean="0"/>
              <a:t> </a:t>
            </a:r>
            <a:r>
              <a:rPr lang="de-DE" dirty="0" err="1" smtClean="0"/>
              <a:t>come</a:t>
            </a:r>
            <a:r>
              <a:rPr lang="de-DE" dirty="0" smtClean="0"/>
              <a:t> </a:t>
            </a:r>
            <a:r>
              <a:rPr lang="de-DE" dirty="0" err="1" smtClean="0"/>
              <a:t>up</a:t>
            </a:r>
            <a:r>
              <a:rPr lang="de-DE" dirty="0" smtClean="0"/>
              <a:t> </a:t>
            </a:r>
            <a:r>
              <a:rPr lang="de-DE" dirty="0" err="1" smtClean="0"/>
              <a:t>with</a:t>
            </a:r>
            <a:r>
              <a:rPr lang="de-DE" dirty="0" smtClean="0"/>
              <a:t> a </a:t>
            </a:r>
            <a:r>
              <a:rPr lang="de-DE" dirty="0" err="1" smtClean="0"/>
              <a:t>definition</a:t>
            </a:r>
            <a:r>
              <a:rPr lang="de-DE" dirty="0" smtClean="0"/>
              <a:t> </a:t>
            </a:r>
            <a:r>
              <a:rPr lang="de-DE" dirty="0" err="1" smtClean="0"/>
              <a:t>of</a:t>
            </a:r>
            <a:r>
              <a:rPr lang="de-DE" dirty="0" smtClean="0"/>
              <a:t> “</a:t>
            </a:r>
            <a:r>
              <a:rPr lang="de-DE" dirty="0" err="1" smtClean="0"/>
              <a:t>culture</a:t>
            </a:r>
            <a:r>
              <a:rPr lang="de-DE" dirty="0" smtClean="0"/>
              <a:t>“ (5 min).</a:t>
            </a:r>
          </a:p>
          <a:p>
            <a:pPr marL="285750" indent="-285750">
              <a:buFont typeface="Arial" panose="020B0604020202020204" pitchFamily="34" charset="0"/>
              <a:buChar char="•"/>
            </a:pPr>
            <a:endParaRPr lang="de-DE" dirty="0" smtClean="0"/>
          </a:p>
          <a:p>
            <a:pPr marL="285750" indent="-285750">
              <a:buFont typeface="Arial" panose="020B0604020202020204" pitchFamily="34" charset="0"/>
              <a:buChar char="•"/>
            </a:pPr>
            <a:r>
              <a:rPr lang="de-DE" dirty="0" smtClean="0"/>
              <a:t>Write </a:t>
            </a:r>
            <a:r>
              <a:rPr lang="de-DE" dirty="0" err="1" smtClean="0"/>
              <a:t>your</a:t>
            </a:r>
            <a:r>
              <a:rPr lang="de-DE" dirty="0" smtClean="0"/>
              <a:t> </a:t>
            </a:r>
            <a:r>
              <a:rPr lang="de-DE" dirty="0" err="1" smtClean="0"/>
              <a:t>definition</a:t>
            </a:r>
            <a:r>
              <a:rPr lang="de-DE" dirty="0" smtClean="0"/>
              <a:t> on </a:t>
            </a:r>
            <a:r>
              <a:rPr lang="de-DE" dirty="0" err="1" smtClean="0"/>
              <a:t>the</a:t>
            </a:r>
            <a:r>
              <a:rPr lang="de-DE" dirty="0" smtClean="0"/>
              <a:t> </a:t>
            </a:r>
            <a:r>
              <a:rPr lang="de-DE" dirty="0" err="1" smtClean="0"/>
              <a:t>paper</a:t>
            </a:r>
            <a:r>
              <a:rPr lang="de-DE" dirty="0" smtClean="0"/>
              <a:t>.</a:t>
            </a:r>
            <a:endParaRPr lang="de-DE" dirty="0"/>
          </a:p>
          <a:p>
            <a:pPr marL="285750" indent="-285750">
              <a:buFont typeface="Arial" panose="020B0604020202020204" pitchFamily="34" charset="0"/>
              <a:buChar char="•"/>
            </a:pPr>
            <a:endParaRPr lang="de-DE" dirty="0" smtClean="0"/>
          </a:p>
          <a:p>
            <a:pPr marL="285750" indent="-285750">
              <a:buFont typeface="Arial" panose="020B0604020202020204" pitchFamily="34" charset="0"/>
              <a:buChar char="•"/>
            </a:pPr>
            <a:r>
              <a:rPr lang="de-DE" dirty="0" smtClean="0"/>
              <a:t>Read out </a:t>
            </a:r>
            <a:r>
              <a:rPr lang="de-DE" dirty="0" err="1" smtClean="0"/>
              <a:t>your</a:t>
            </a:r>
            <a:r>
              <a:rPr lang="de-DE" dirty="0" smtClean="0"/>
              <a:t> </a:t>
            </a:r>
            <a:r>
              <a:rPr lang="de-DE" dirty="0" err="1" smtClean="0"/>
              <a:t>definition</a:t>
            </a:r>
            <a:r>
              <a:rPr lang="de-DE" dirty="0" smtClean="0"/>
              <a:t> </a:t>
            </a:r>
            <a:r>
              <a:rPr lang="de-DE" dirty="0" err="1" smtClean="0"/>
              <a:t>to</a:t>
            </a:r>
            <a:r>
              <a:rPr lang="de-DE" dirty="0" smtClean="0"/>
              <a:t> </a:t>
            </a:r>
            <a:r>
              <a:rPr lang="de-DE" dirty="0" err="1" smtClean="0"/>
              <a:t>the</a:t>
            </a:r>
            <a:r>
              <a:rPr lang="de-DE" dirty="0" smtClean="0"/>
              <a:t> </a:t>
            </a:r>
            <a:r>
              <a:rPr lang="de-DE" dirty="0" err="1" smtClean="0"/>
              <a:t>whole</a:t>
            </a:r>
            <a:r>
              <a:rPr lang="de-DE" dirty="0" smtClean="0"/>
              <a:t> </a:t>
            </a:r>
            <a:r>
              <a:rPr lang="de-DE" dirty="0" err="1" smtClean="0"/>
              <a:t>group</a:t>
            </a:r>
            <a:r>
              <a:rPr lang="de-DE" dirty="0"/>
              <a:t> </a:t>
            </a:r>
            <a:r>
              <a:rPr lang="de-DE" dirty="0" smtClean="0"/>
              <a:t>and </a:t>
            </a:r>
            <a:r>
              <a:rPr lang="de-DE" dirty="0" err="1" smtClean="0"/>
              <a:t>collect</a:t>
            </a:r>
            <a:r>
              <a:rPr lang="de-DE" dirty="0" smtClean="0"/>
              <a:t> all </a:t>
            </a:r>
            <a:r>
              <a:rPr lang="de-DE" dirty="0" err="1" smtClean="0"/>
              <a:t>definitions</a:t>
            </a:r>
            <a:r>
              <a:rPr lang="de-DE" dirty="0" smtClean="0"/>
              <a:t> on </a:t>
            </a:r>
            <a:r>
              <a:rPr lang="de-DE" dirty="0" err="1" smtClean="0"/>
              <a:t>the</a:t>
            </a:r>
            <a:r>
              <a:rPr lang="de-DE" dirty="0" smtClean="0"/>
              <a:t> </a:t>
            </a:r>
            <a:r>
              <a:rPr lang="de-DE" dirty="0" err="1" smtClean="0"/>
              <a:t>pinboard</a:t>
            </a:r>
            <a:r>
              <a:rPr lang="de-DE" dirty="0" smtClean="0"/>
              <a:t>.</a:t>
            </a:r>
            <a:endParaRPr lang="de-DE" dirty="0"/>
          </a:p>
        </p:txBody>
      </p:sp>
      <p:sp>
        <p:nvSpPr>
          <p:cNvPr id="10" name="Textfeld 9"/>
          <p:cNvSpPr txBox="1"/>
          <p:nvPr/>
        </p:nvSpPr>
        <p:spPr>
          <a:xfrm rot="16200000">
            <a:off x="7632630" y="5097644"/>
            <a:ext cx="2160240" cy="215444"/>
          </a:xfrm>
          <a:prstGeom prst="rect">
            <a:avLst/>
          </a:prstGeom>
          <a:noFill/>
        </p:spPr>
        <p:txBody>
          <a:bodyPr wrap="square" rtlCol="0">
            <a:spAutoFit/>
          </a:bodyPr>
          <a:lstStyle/>
          <a:p>
            <a:r>
              <a:rPr lang="en-GB" sz="800" dirty="0">
                <a:hlinkClick r:id="rId2"/>
              </a:rPr>
              <a:t>Graphic</a:t>
            </a:r>
            <a:r>
              <a:rPr lang="en-GB" sz="800" dirty="0"/>
              <a:t> by </a:t>
            </a:r>
            <a:r>
              <a:rPr lang="en-GB" sz="800" dirty="0" err="1" smtClean="0">
                <a:hlinkClick r:id="rId3"/>
              </a:rPr>
              <a:t>Stokpic</a:t>
            </a:r>
            <a:r>
              <a:rPr lang="en-GB" sz="800" dirty="0" smtClean="0"/>
              <a:t> / </a:t>
            </a:r>
            <a:r>
              <a:rPr lang="en-GB" sz="800" dirty="0"/>
              <a:t>licensed </a:t>
            </a:r>
            <a:r>
              <a:rPr lang="en-GB" sz="800" dirty="0">
                <a:hlinkClick r:id="rId4"/>
              </a:rPr>
              <a:t>CC0</a:t>
            </a:r>
            <a:endParaRPr lang="en-GB" sz="800" dirty="0"/>
          </a:p>
        </p:txBody>
      </p:sp>
      <p:pic>
        <p:nvPicPr>
          <p:cNvPr id="11" name="Picture 2" descr="Hands, World, Map, Global, Earth, Globe, Blue, Creative"/>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645096" y="3885389"/>
            <a:ext cx="3959932" cy="26399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5623992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395536" y="937683"/>
            <a:ext cx="5256584" cy="461665"/>
          </a:xfrm>
          <a:prstGeom prst="rect">
            <a:avLst/>
          </a:prstGeom>
          <a:noFill/>
        </p:spPr>
        <p:txBody>
          <a:bodyPr wrap="square" rtlCol="0">
            <a:spAutoFit/>
          </a:bodyPr>
          <a:lstStyle/>
          <a:p>
            <a:r>
              <a:rPr lang="en-GB" sz="2400" b="1" dirty="0" smtClean="0">
                <a:solidFill>
                  <a:srgbClr val="EA4C19"/>
                </a:solidFill>
                <a:latin typeface="Arial Rounded MT Bold" panose="020F0704030504030204" pitchFamily="34" charset="0"/>
                <a:ea typeface="+mj-ea"/>
                <a:cs typeface="+mj-cs"/>
              </a:rPr>
              <a:t>Definition of culture</a:t>
            </a:r>
            <a:endParaRPr lang="en-GB" sz="2400" b="1" dirty="0">
              <a:solidFill>
                <a:srgbClr val="EA4C19"/>
              </a:solidFill>
              <a:latin typeface="Arial"/>
              <a:ea typeface="+mj-ea"/>
              <a:cs typeface="+mj-cs"/>
            </a:endParaRPr>
          </a:p>
        </p:txBody>
      </p:sp>
      <p:sp>
        <p:nvSpPr>
          <p:cNvPr id="7" name="Rechteck 6"/>
          <p:cNvSpPr/>
          <p:nvPr/>
        </p:nvSpPr>
        <p:spPr>
          <a:xfrm>
            <a:off x="683568" y="1556792"/>
            <a:ext cx="7848872" cy="2062103"/>
          </a:xfrm>
          <a:prstGeom prst="rect">
            <a:avLst/>
          </a:prstGeom>
        </p:spPr>
        <p:txBody>
          <a:bodyPr wrap="square">
            <a:spAutoFit/>
          </a:bodyPr>
          <a:lstStyle/>
          <a:p>
            <a:r>
              <a:rPr lang="en-US" sz="1600" i="1" dirty="0" smtClean="0"/>
              <a:t>Culture is a universal, but very specific orientation system for a particular group, organization or society. It is made up of specific symbols and is passed on in the respective society or group. </a:t>
            </a:r>
          </a:p>
          <a:p>
            <a:endParaRPr lang="de-DE" sz="1600" i="1" dirty="0" smtClean="0"/>
          </a:p>
          <a:p>
            <a:r>
              <a:rPr lang="en-US" sz="1600" i="1" dirty="0" smtClean="0"/>
              <a:t>It affects the perception, way of thinking, values, and actions of all its members and consequently defines their belonging to the society, organization or group.</a:t>
            </a:r>
          </a:p>
          <a:p>
            <a:endParaRPr lang="en-US" sz="1600" i="1" dirty="0" smtClean="0"/>
          </a:p>
          <a:p>
            <a:r>
              <a:rPr lang="en-US" sz="1600" dirty="0" smtClean="0"/>
              <a:t>Alexander </a:t>
            </a:r>
            <a:r>
              <a:rPr lang="en-US" sz="1600" dirty="0"/>
              <a:t>Thomas, </a:t>
            </a:r>
            <a:r>
              <a:rPr lang="en-US" sz="1600" dirty="0" smtClean="0"/>
              <a:t>1993</a:t>
            </a:r>
            <a:endParaRPr lang="de-DE" sz="1600" dirty="0"/>
          </a:p>
        </p:txBody>
      </p:sp>
      <p:sp>
        <p:nvSpPr>
          <p:cNvPr id="9" name="Rechteck 8"/>
          <p:cNvSpPr/>
          <p:nvPr/>
        </p:nvSpPr>
        <p:spPr>
          <a:xfrm>
            <a:off x="684000" y="4366845"/>
            <a:ext cx="3743984" cy="1200329"/>
          </a:xfrm>
          <a:prstGeom prst="rect">
            <a:avLst/>
          </a:prstGeom>
        </p:spPr>
        <p:txBody>
          <a:bodyPr wrap="square">
            <a:spAutoFit/>
          </a:bodyPr>
          <a:lstStyle/>
          <a:p>
            <a:r>
              <a:rPr lang="de-DE" dirty="0" err="1">
                <a:solidFill>
                  <a:srgbClr val="4E7C89"/>
                </a:solidFill>
              </a:rPr>
              <a:t>Discuss</a:t>
            </a:r>
            <a:r>
              <a:rPr lang="de-DE" dirty="0">
                <a:solidFill>
                  <a:srgbClr val="4E7C89"/>
                </a:solidFill>
              </a:rPr>
              <a:t>: </a:t>
            </a:r>
            <a:r>
              <a:rPr lang="de-DE" dirty="0" err="1">
                <a:solidFill>
                  <a:srgbClr val="4E7C89"/>
                </a:solidFill>
              </a:rPr>
              <a:t>Which</a:t>
            </a:r>
            <a:r>
              <a:rPr lang="de-DE" dirty="0">
                <a:solidFill>
                  <a:srgbClr val="4E7C89"/>
                </a:solidFill>
              </a:rPr>
              <a:t> </a:t>
            </a:r>
            <a:r>
              <a:rPr lang="de-DE" dirty="0" err="1">
                <a:solidFill>
                  <a:srgbClr val="4E7C89"/>
                </a:solidFill>
              </a:rPr>
              <a:t>differences</a:t>
            </a:r>
            <a:r>
              <a:rPr lang="de-DE" dirty="0">
                <a:solidFill>
                  <a:srgbClr val="4E7C89"/>
                </a:solidFill>
              </a:rPr>
              <a:t> and </a:t>
            </a:r>
            <a:r>
              <a:rPr lang="de-DE" dirty="0" err="1">
                <a:solidFill>
                  <a:srgbClr val="4E7C89"/>
                </a:solidFill>
              </a:rPr>
              <a:t>similarities</a:t>
            </a:r>
            <a:r>
              <a:rPr lang="de-DE" dirty="0">
                <a:solidFill>
                  <a:srgbClr val="4E7C89"/>
                </a:solidFill>
              </a:rPr>
              <a:t> </a:t>
            </a:r>
            <a:r>
              <a:rPr lang="de-DE" dirty="0" err="1">
                <a:solidFill>
                  <a:srgbClr val="4E7C89"/>
                </a:solidFill>
              </a:rPr>
              <a:t>can</a:t>
            </a:r>
            <a:r>
              <a:rPr lang="de-DE" dirty="0">
                <a:solidFill>
                  <a:srgbClr val="4E7C89"/>
                </a:solidFill>
              </a:rPr>
              <a:t> </a:t>
            </a:r>
            <a:r>
              <a:rPr lang="de-DE" dirty="0" err="1">
                <a:solidFill>
                  <a:srgbClr val="4E7C89"/>
                </a:solidFill>
              </a:rPr>
              <a:t>you</a:t>
            </a:r>
            <a:r>
              <a:rPr lang="de-DE" dirty="0">
                <a:solidFill>
                  <a:srgbClr val="4E7C89"/>
                </a:solidFill>
              </a:rPr>
              <a:t> </a:t>
            </a:r>
            <a:r>
              <a:rPr lang="de-DE" dirty="0" err="1" smtClean="0">
                <a:solidFill>
                  <a:srgbClr val="4E7C89"/>
                </a:solidFill>
              </a:rPr>
              <a:t>observe</a:t>
            </a:r>
            <a:r>
              <a:rPr lang="de-DE" dirty="0" smtClean="0">
                <a:solidFill>
                  <a:srgbClr val="4E7C89"/>
                </a:solidFill>
              </a:rPr>
              <a:t> </a:t>
            </a:r>
            <a:r>
              <a:rPr lang="de-DE" dirty="0" err="1" smtClean="0">
                <a:solidFill>
                  <a:srgbClr val="4E7C89"/>
                </a:solidFill>
              </a:rPr>
              <a:t>between</a:t>
            </a:r>
            <a:r>
              <a:rPr lang="de-DE" dirty="0" smtClean="0">
                <a:solidFill>
                  <a:srgbClr val="4E7C89"/>
                </a:solidFill>
              </a:rPr>
              <a:t> </a:t>
            </a:r>
            <a:r>
              <a:rPr lang="de-DE" dirty="0" err="1" smtClean="0">
                <a:solidFill>
                  <a:srgbClr val="4E7C89"/>
                </a:solidFill>
              </a:rPr>
              <a:t>your</a:t>
            </a:r>
            <a:r>
              <a:rPr lang="de-DE" dirty="0" smtClean="0">
                <a:solidFill>
                  <a:srgbClr val="4E7C89"/>
                </a:solidFill>
              </a:rPr>
              <a:t> </a:t>
            </a:r>
            <a:r>
              <a:rPr lang="de-DE" dirty="0" err="1" smtClean="0">
                <a:solidFill>
                  <a:srgbClr val="4E7C89"/>
                </a:solidFill>
              </a:rPr>
              <a:t>own</a:t>
            </a:r>
            <a:r>
              <a:rPr lang="de-DE" dirty="0" smtClean="0">
                <a:solidFill>
                  <a:srgbClr val="4E7C89"/>
                </a:solidFill>
              </a:rPr>
              <a:t> and A. Thomas‘ </a:t>
            </a:r>
            <a:r>
              <a:rPr lang="de-DE" dirty="0" err="1" smtClean="0">
                <a:solidFill>
                  <a:srgbClr val="4E7C89"/>
                </a:solidFill>
              </a:rPr>
              <a:t>definition</a:t>
            </a:r>
            <a:r>
              <a:rPr lang="de-DE" dirty="0" smtClean="0">
                <a:solidFill>
                  <a:srgbClr val="4E7C89"/>
                </a:solidFill>
              </a:rPr>
              <a:t> </a:t>
            </a:r>
            <a:r>
              <a:rPr lang="de-DE" dirty="0" err="1" smtClean="0">
                <a:solidFill>
                  <a:srgbClr val="4E7C89"/>
                </a:solidFill>
              </a:rPr>
              <a:t>of</a:t>
            </a:r>
            <a:r>
              <a:rPr lang="de-DE" dirty="0" smtClean="0">
                <a:solidFill>
                  <a:srgbClr val="4E7C89"/>
                </a:solidFill>
              </a:rPr>
              <a:t> </a:t>
            </a:r>
            <a:r>
              <a:rPr lang="de-DE" dirty="0" err="1" smtClean="0">
                <a:solidFill>
                  <a:srgbClr val="4E7C89"/>
                </a:solidFill>
              </a:rPr>
              <a:t>culture</a:t>
            </a:r>
            <a:r>
              <a:rPr lang="de-DE" dirty="0" smtClean="0">
                <a:solidFill>
                  <a:srgbClr val="4E7C89"/>
                </a:solidFill>
              </a:rPr>
              <a:t>?</a:t>
            </a:r>
            <a:endParaRPr lang="de-DE" dirty="0">
              <a:solidFill>
                <a:srgbClr val="4E7C89"/>
              </a:solidFill>
            </a:endParaRPr>
          </a:p>
        </p:txBody>
      </p:sp>
      <p:sp>
        <p:nvSpPr>
          <p:cNvPr id="10" name="Textfeld 9"/>
          <p:cNvSpPr txBox="1"/>
          <p:nvPr/>
        </p:nvSpPr>
        <p:spPr>
          <a:xfrm rot="16200000">
            <a:off x="7632630" y="5097644"/>
            <a:ext cx="2160240" cy="215444"/>
          </a:xfrm>
          <a:prstGeom prst="rect">
            <a:avLst/>
          </a:prstGeom>
          <a:noFill/>
        </p:spPr>
        <p:txBody>
          <a:bodyPr wrap="square" rtlCol="0">
            <a:spAutoFit/>
          </a:bodyPr>
          <a:lstStyle/>
          <a:p>
            <a:r>
              <a:rPr lang="en-GB" sz="800" dirty="0">
                <a:hlinkClick r:id="rId2"/>
              </a:rPr>
              <a:t>Graphic</a:t>
            </a:r>
            <a:r>
              <a:rPr lang="en-GB" sz="800" dirty="0"/>
              <a:t> by </a:t>
            </a:r>
            <a:r>
              <a:rPr lang="en-GB" sz="800" dirty="0" err="1" smtClean="0">
                <a:hlinkClick r:id="rId3"/>
              </a:rPr>
              <a:t>Stokpic</a:t>
            </a:r>
            <a:r>
              <a:rPr lang="en-GB" sz="800" dirty="0" smtClean="0"/>
              <a:t> / </a:t>
            </a:r>
            <a:r>
              <a:rPr lang="en-GB" sz="800" dirty="0"/>
              <a:t>licensed </a:t>
            </a:r>
            <a:r>
              <a:rPr lang="en-GB" sz="800" dirty="0">
                <a:hlinkClick r:id="rId4"/>
              </a:rPr>
              <a:t>CC0</a:t>
            </a:r>
            <a:endParaRPr lang="en-GB" sz="800" dirty="0"/>
          </a:p>
        </p:txBody>
      </p:sp>
      <p:pic>
        <p:nvPicPr>
          <p:cNvPr id="11" name="Picture 2" descr="Hands, World, Map, Global, Earth, Globe, Blue, Creative"/>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645096" y="3885389"/>
            <a:ext cx="3959932" cy="26399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42385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Steps, Staircase, Climbing, Steps To Success, Stair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954823"/>
            <a:ext cx="8352928" cy="5568619"/>
          </a:xfrm>
          <a:prstGeom prst="rect">
            <a:avLst/>
          </a:prstGeom>
          <a:noFill/>
          <a:extLst>
            <a:ext uri="{909E8E84-426E-40DD-AFC4-6F175D3DCCD1}">
              <a14:hiddenFill xmlns:a14="http://schemas.microsoft.com/office/drawing/2010/main">
                <a:solidFill>
                  <a:srgbClr val="FFFFFF"/>
                </a:solidFill>
              </a14:hiddenFill>
            </a:ext>
          </a:extLst>
        </p:spPr>
      </p:pic>
      <p:sp>
        <p:nvSpPr>
          <p:cNvPr id="3" name="Textfeld 2"/>
          <p:cNvSpPr txBox="1"/>
          <p:nvPr/>
        </p:nvSpPr>
        <p:spPr>
          <a:xfrm>
            <a:off x="395536" y="937683"/>
            <a:ext cx="5256584" cy="461665"/>
          </a:xfrm>
          <a:prstGeom prst="rect">
            <a:avLst/>
          </a:prstGeom>
          <a:noFill/>
        </p:spPr>
        <p:txBody>
          <a:bodyPr wrap="square" rtlCol="0">
            <a:spAutoFit/>
          </a:bodyPr>
          <a:lstStyle/>
          <a:p>
            <a:r>
              <a:rPr lang="en-GB" sz="2400" b="1" dirty="0" smtClean="0">
                <a:solidFill>
                  <a:srgbClr val="EA4C19"/>
                </a:solidFill>
                <a:latin typeface="Arial Rounded MT Bold" panose="020F0704030504030204" pitchFamily="34" charset="0"/>
                <a:ea typeface="+mj-ea"/>
                <a:cs typeface="+mj-cs"/>
              </a:rPr>
              <a:t>One Step Forward</a:t>
            </a:r>
            <a:endParaRPr lang="en-GB" sz="2400" b="1" dirty="0">
              <a:solidFill>
                <a:srgbClr val="EA4C19"/>
              </a:solidFill>
              <a:latin typeface="Arial"/>
              <a:ea typeface="+mj-ea"/>
              <a:cs typeface="+mj-cs"/>
            </a:endParaRPr>
          </a:p>
        </p:txBody>
      </p:sp>
      <p:sp>
        <p:nvSpPr>
          <p:cNvPr id="6" name="Textfeld 5"/>
          <p:cNvSpPr txBox="1"/>
          <p:nvPr/>
        </p:nvSpPr>
        <p:spPr>
          <a:xfrm>
            <a:off x="4773088" y="6309320"/>
            <a:ext cx="3975376" cy="215444"/>
          </a:xfrm>
          <a:prstGeom prst="rect">
            <a:avLst/>
          </a:prstGeom>
          <a:noFill/>
        </p:spPr>
        <p:txBody>
          <a:bodyPr wrap="square" rtlCol="0">
            <a:spAutoFit/>
          </a:bodyPr>
          <a:lstStyle/>
          <a:p>
            <a:pPr algn="r"/>
            <a:r>
              <a:rPr lang="en-GB" sz="800" dirty="0" smtClean="0">
                <a:hlinkClick r:id="rId3"/>
              </a:rPr>
              <a:t>Picture</a:t>
            </a:r>
            <a:r>
              <a:rPr lang="en-GB" sz="800" dirty="0" smtClean="0"/>
              <a:t> by </a:t>
            </a:r>
            <a:r>
              <a:rPr lang="en-GB" sz="800" dirty="0" smtClean="0">
                <a:hlinkClick r:id="rId4"/>
              </a:rPr>
              <a:t>Free-Photos</a:t>
            </a:r>
            <a:r>
              <a:rPr lang="en-GB" sz="800" dirty="0" smtClean="0"/>
              <a:t> / licensed </a:t>
            </a:r>
            <a:r>
              <a:rPr lang="en-GB" sz="800" dirty="0" smtClean="0">
                <a:hlinkClick r:id="rId5"/>
              </a:rPr>
              <a:t>CC0</a:t>
            </a:r>
            <a:endParaRPr lang="en-GB" sz="800" dirty="0"/>
          </a:p>
        </p:txBody>
      </p:sp>
    </p:spTree>
    <p:extLst>
      <p:ext uri="{BB962C8B-B14F-4D97-AF65-F5344CB8AC3E}">
        <p14:creationId xmlns:p14="http://schemas.microsoft.com/office/powerpoint/2010/main" val="24631219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p:cNvSpPr txBox="1"/>
          <p:nvPr/>
        </p:nvSpPr>
        <p:spPr>
          <a:xfrm>
            <a:off x="467544" y="1340768"/>
            <a:ext cx="4464496" cy="1785104"/>
          </a:xfrm>
          <a:prstGeom prst="rect">
            <a:avLst/>
          </a:prstGeom>
          <a:noFill/>
        </p:spPr>
        <p:txBody>
          <a:bodyPr wrap="square" rtlCol="0">
            <a:spAutoFit/>
          </a:bodyPr>
          <a:lstStyle/>
          <a:p>
            <a:pPr marL="285750" indent="-285750">
              <a:spcAft>
                <a:spcPts val="600"/>
              </a:spcAft>
              <a:buFont typeface="Arial" panose="020B0604020202020204" pitchFamily="34" charset="0"/>
              <a:buChar char="•"/>
            </a:pPr>
            <a:endParaRPr lang="en-GB" dirty="0" smtClean="0"/>
          </a:p>
          <a:p>
            <a:pPr marL="285750" indent="-285750">
              <a:spcAft>
                <a:spcPts val="600"/>
              </a:spcAft>
              <a:buFont typeface="Arial" panose="020B0604020202020204" pitchFamily="34" charset="0"/>
              <a:buChar char="•"/>
            </a:pPr>
            <a:endParaRPr lang="en-GB" dirty="0"/>
          </a:p>
          <a:p>
            <a:pPr marL="285750" indent="-285750">
              <a:spcAft>
                <a:spcPts val="600"/>
              </a:spcAft>
              <a:buFont typeface="Arial" panose="020B0604020202020204" pitchFamily="34" charset="0"/>
              <a:buChar char="•"/>
            </a:pPr>
            <a:r>
              <a:rPr lang="en-GB" dirty="0" smtClean="0"/>
              <a:t>Are cultures homogenous?</a:t>
            </a:r>
          </a:p>
          <a:p>
            <a:pPr marL="285750" indent="-285750">
              <a:spcAft>
                <a:spcPts val="600"/>
              </a:spcAft>
              <a:buFont typeface="Arial" panose="020B0604020202020204" pitchFamily="34" charset="0"/>
              <a:buChar char="•"/>
            </a:pPr>
            <a:r>
              <a:rPr lang="en-GB" dirty="0" smtClean="0"/>
              <a:t>Are cultures interactive?</a:t>
            </a:r>
          </a:p>
          <a:p>
            <a:pPr marL="285750" indent="-285750">
              <a:spcAft>
                <a:spcPts val="600"/>
              </a:spcAft>
              <a:buFont typeface="Arial" panose="020B0604020202020204" pitchFamily="34" charset="0"/>
              <a:buChar char="•"/>
            </a:pPr>
            <a:r>
              <a:rPr lang="en-GB" dirty="0" smtClean="0"/>
              <a:t>What is stereotyping?</a:t>
            </a:r>
          </a:p>
        </p:txBody>
      </p:sp>
      <p:sp>
        <p:nvSpPr>
          <p:cNvPr id="5" name="Textfeld 4"/>
          <p:cNvSpPr txBox="1"/>
          <p:nvPr/>
        </p:nvSpPr>
        <p:spPr>
          <a:xfrm>
            <a:off x="347213" y="962164"/>
            <a:ext cx="4608512" cy="461665"/>
          </a:xfrm>
          <a:prstGeom prst="rect">
            <a:avLst/>
          </a:prstGeom>
          <a:noFill/>
        </p:spPr>
        <p:txBody>
          <a:bodyPr wrap="square" rtlCol="0">
            <a:spAutoFit/>
          </a:bodyPr>
          <a:lstStyle>
            <a:defPPr>
              <a:defRPr lang="de-DE"/>
            </a:defPPr>
            <a:lvl1pPr>
              <a:defRPr sz="2400" b="1">
                <a:solidFill>
                  <a:srgbClr val="EA4C19"/>
                </a:solidFill>
                <a:latin typeface="Arial Rounded MT Bold" panose="020F0704030504030204" pitchFamily="34" charset="0"/>
                <a:ea typeface="+mj-ea"/>
                <a:cs typeface="+mj-cs"/>
              </a:defRPr>
            </a:lvl1pPr>
          </a:lstStyle>
          <a:p>
            <a:r>
              <a:rPr lang="en-GB" dirty="0" smtClean="0"/>
              <a:t>What do you think?</a:t>
            </a:r>
            <a:endParaRPr lang="en-GB" dirty="0"/>
          </a:p>
        </p:txBody>
      </p:sp>
      <p:pic>
        <p:nvPicPr>
          <p:cNvPr id="2" name="Picture 2" descr="Puzzle, Last Part, Joining Together, Insert, Shar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436096" y="1772816"/>
            <a:ext cx="2771799" cy="1680404"/>
          </a:xfrm>
          <a:prstGeom prst="rect">
            <a:avLst/>
          </a:prstGeom>
          <a:noFill/>
          <a:extLst>
            <a:ext uri="{909E8E84-426E-40DD-AFC4-6F175D3DCCD1}">
              <a14:hiddenFill xmlns:a14="http://schemas.microsoft.com/office/drawing/2010/main">
                <a:solidFill>
                  <a:srgbClr val="FFFFFF"/>
                </a:solidFill>
              </a14:hiddenFill>
            </a:ext>
          </a:extLst>
        </p:spPr>
      </p:pic>
      <p:sp>
        <p:nvSpPr>
          <p:cNvPr id="7" name="Textfeld 6"/>
          <p:cNvSpPr txBox="1"/>
          <p:nvPr/>
        </p:nvSpPr>
        <p:spPr>
          <a:xfrm>
            <a:off x="4232519" y="3521631"/>
            <a:ext cx="3975376" cy="215444"/>
          </a:xfrm>
          <a:prstGeom prst="rect">
            <a:avLst/>
          </a:prstGeom>
          <a:noFill/>
        </p:spPr>
        <p:txBody>
          <a:bodyPr wrap="square" rtlCol="0">
            <a:spAutoFit/>
          </a:bodyPr>
          <a:lstStyle/>
          <a:p>
            <a:pPr algn="r"/>
            <a:r>
              <a:rPr lang="en-GB" sz="800" dirty="0" smtClean="0">
                <a:hlinkClick r:id="rId3"/>
              </a:rPr>
              <a:t>Picture</a:t>
            </a:r>
            <a:r>
              <a:rPr lang="en-GB" sz="800" dirty="0" smtClean="0"/>
              <a:t> by </a:t>
            </a:r>
            <a:r>
              <a:rPr lang="en-GB" sz="800" dirty="0" err="1" smtClean="0">
                <a:hlinkClick r:id="rId4"/>
              </a:rPr>
              <a:t>Alexas_Fotos</a:t>
            </a:r>
            <a:r>
              <a:rPr lang="en-GB" sz="800" dirty="0" smtClean="0"/>
              <a:t> / licensed </a:t>
            </a:r>
            <a:r>
              <a:rPr lang="en-GB" sz="800" dirty="0" smtClean="0">
                <a:hlinkClick r:id="rId5"/>
              </a:rPr>
              <a:t>CC0</a:t>
            </a:r>
            <a:endParaRPr lang="en-GB" sz="800" dirty="0"/>
          </a:p>
        </p:txBody>
      </p:sp>
    </p:spTree>
    <p:extLst>
      <p:ext uri="{BB962C8B-B14F-4D97-AF65-F5344CB8AC3E}">
        <p14:creationId xmlns:p14="http://schemas.microsoft.com/office/powerpoint/2010/main" val="80209535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395536" y="937683"/>
            <a:ext cx="5472608" cy="461665"/>
          </a:xfrm>
          <a:prstGeom prst="rect">
            <a:avLst/>
          </a:prstGeom>
          <a:noFill/>
        </p:spPr>
        <p:txBody>
          <a:bodyPr wrap="square" rtlCol="0">
            <a:spAutoFit/>
          </a:bodyPr>
          <a:lstStyle>
            <a:defPPr>
              <a:defRPr lang="de-DE"/>
            </a:defPPr>
            <a:lvl1pPr>
              <a:defRPr sz="2400" b="1">
                <a:solidFill>
                  <a:srgbClr val="EA4C19"/>
                </a:solidFill>
                <a:latin typeface="Arial Rounded MT Bold" panose="020F0704030504030204" pitchFamily="34" charset="0"/>
                <a:ea typeface="+mj-ea"/>
                <a:cs typeface="+mj-cs"/>
              </a:defRPr>
            </a:lvl1pPr>
          </a:lstStyle>
          <a:p>
            <a:r>
              <a:rPr lang="en-GB" dirty="0" smtClean="0"/>
              <a:t>The Dune Model by Jürgen Bolten</a:t>
            </a:r>
            <a:endParaRPr lang="en-GB" dirty="0"/>
          </a:p>
        </p:txBody>
      </p:sp>
      <p:sp>
        <p:nvSpPr>
          <p:cNvPr id="8" name="Textplatzhalter 7"/>
          <p:cNvSpPr>
            <a:spLocks noGrp="1"/>
          </p:cNvSpPr>
          <p:nvPr>
            <p:ph type="body" sz="half" idx="2"/>
          </p:nvPr>
        </p:nvSpPr>
        <p:spPr>
          <a:xfrm>
            <a:off x="395536" y="1700808"/>
            <a:ext cx="4752528" cy="4471392"/>
          </a:xfrm>
        </p:spPr>
        <p:txBody>
          <a:bodyPr/>
          <a:lstStyle/>
          <a:p>
            <a:pPr marL="285750" indent="-285750">
              <a:buFont typeface="Arial" panose="020B0604020202020204" pitchFamily="34" charset="0"/>
              <a:buChar char="•"/>
            </a:pPr>
            <a:r>
              <a:rPr lang="de-DE" sz="1800" dirty="0" smtClean="0"/>
              <a:t>Bolten </a:t>
            </a:r>
            <a:r>
              <a:rPr lang="de-DE" sz="1800" dirty="0" err="1" smtClean="0"/>
              <a:t>attempts</a:t>
            </a:r>
            <a:r>
              <a:rPr lang="de-DE" sz="1800" dirty="0" smtClean="0"/>
              <a:t> </a:t>
            </a:r>
            <a:r>
              <a:rPr lang="de-DE" sz="1800" dirty="0" err="1" smtClean="0"/>
              <a:t>to</a:t>
            </a:r>
            <a:r>
              <a:rPr lang="de-DE" sz="1800" dirty="0" smtClean="0"/>
              <a:t> </a:t>
            </a:r>
            <a:r>
              <a:rPr lang="de-DE" sz="1800" dirty="0" err="1" smtClean="0"/>
              <a:t>take</a:t>
            </a:r>
            <a:r>
              <a:rPr lang="de-DE" sz="1800" dirty="0" smtClean="0"/>
              <a:t> a </a:t>
            </a:r>
            <a:r>
              <a:rPr lang="de-DE" sz="1800" dirty="0" err="1" smtClean="0"/>
              <a:t>closer</a:t>
            </a:r>
            <a:r>
              <a:rPr lang="de-DE" sz="1800" dirty="0" smtClean="0"/>
              <a:t> </a:t>
            </a:r>
            <a:r>
              <a:rPr lang="de-DE" sz="1800" dirty="0" err="1" smtClean="0"/>
              <a:t>look</a:t>
            </a:r>
            <a:r>
              <a:rPr lang="de-DE" sz="1800" dirty="0" smtClean="0"/>
              <a:t> at </a:t>
            </a:r>
            <a:r>
              <a:rPr lang="de-DE" sz="1800" dirty="0" err="1" smtClean="0"/>
              <a:t>ways</a:t>
            </a:r>
            <a:r>
              <a:rPr lang="de-DE" sz="1800" dirty="0" smtClean="0"/>
              <a:t> </a:t>
            </a:r>
            <a:r>
              <a:rPr lang="de-DE" sz="1800" dirty="0" err="1" smtClean="0"/>
              <a:t>how</a:t>
            </a:r>
            <a:r>
              <a:rPr lang="de-DE" sz="1800" dirty="0" smtClean="0"/>
              <a:t> </a:t>
            </a:r>
            <a:r>
              <a:rPr lang="de-DE" sz="1800" dirty="0" err="1" smtClean="0"/>
              <a:t>one</a:t>
            </a:r>
            <a:r>
              <a:rPr lang="de-DE" sz="1800" dirty="0" smtClean="0"/>
              <a:t> </a:t>
            </a:r>
            <a:r>
              <a:rPr lang="de-DE" sz="1800" dirty="0" err="1" smtClean="0"/>
              <a:t>can</a:t>
            </a:r>
            <a:r>
              <a:rPr lang="de-DE" sz="1800" dirty="0" smtClean="0"/>
              <a:t> </a:t>
            </a:r>
            <a:r>
              <a:rPr lang="de-DE" sz="1800" dirty="0" err="1" smtClean="0"/>
              <a:t>define</a:t>
            </a:r>
            <a:r>
              <a:rPr lang="de-DE" sz="1800" dirty="0" smtClean="0"/>
              <a:t> </a:t>
            </a:r>
            <a:r>
              <a:rPr lang="de-DE" sz="1800" dirty="0" err="1" smtClean="0"/>
              <a:t>culture</a:t>
            </a:r>
            <a:r>
              <a:rPr lang="de-DE" sz="1800" dirty="0" smtClean="0"/>
              <a:t>.</a:t>
            </a:r>
          </a:p>
          <a:p>
            <a:endParaRPr lang="de-DE" sz="1800" dirty="0" smtClean="0"/>
          </a:p>
          <a:p>
            <a:pPr marL="285750" indent="-285750">
              <a:buFont typeface="Arial" panose="020B0604020202020204" pitchFamily="34" charset="0"/>
              <a:buChar char="•"/>
            </a:pPr>
            <a:r>
              <a:rPr lang="de-DE" sz="1800" dirty="0" smtClean="0"/>
              <a:t>His </a:t>
            </a:r>
            <a:r>
              <a:rPr lang="de-DE" sz="1800" dirty="0" err="1" smtClean="0"/>
              <a:t>argumentation</a:t>
            </a:r>
            <a:r>
              <a:rPr lang="de-DE" sz="1800" dirty="0" smtClean="0"/>
              <a:t> </a:t>
            </a:r>
            <a:r>
              <a:rPr lang="de-DE" sz="1800" dirty="0" err="1" smtClean="0"/>
              <a:t>is</a:t>
            </a:r>
            <a:r>
              <a:rPr lang="de-DE" sz="1800" dirty="0" smtClean="0"/>
              <a:t> </a:t>
            </a:r>
            <a:r>
              <a:rPr lang="de-DE" sz="1800" dirty="0" err="1" smtClean="0"/>
              <a:t>that</a:t>
            </a:r>
            <a:r>
              <a:rPr lang="de-DE" sz="1800" dirty="0"/>
              <a:t> </a:t>
            </a:r>
            <a:r>
              <a:rPr lang="de-DE" sz="1800" dirty="0" smtClean="0"/>
              <a:t>“</a:t>
            </a:r>
            <a:r>
              <a:rPr lang="en-US" sz="1800" dirty="0" smtClean="0"/>
              <a:t>perceptions </a:t>
            </a:r>
            <a:r>
              <a:rPr lang="en-US" sz="1800" dirty="0"/>
              <a:t>of cultural fields of agency are always </a:t>
            </a:r>
            <a:r>
              <a:rPr lang="en-US" sz="1800" dirty="0" smtClean="0"/>
              <a:t>perspective-dependent.”</a:t>
            </a:r>
            <a:endParaRPr lang="de-DE" sz="1800" dirty="0" smtClean="0"/>
          </a:p>
          <a:p>
            <a:endParaRPr lang="de-DE" sz="1800" dirty="0"/>
          </a:p>
        </p:txBody>
      </p:sp>
      <p:sp>
        <p:nvSpPr>
          <p:cNvPr id="7" name="Rechteck 6"/>
          <p:cNvSpPr/>
          <p:nvPr/>
        </p:nvSpPr>
        <p:spPr>
          <a:xfrm>
            <a:off x="323528" y="5517232"/>
            <a:ext cx="8923659" cy="215444"/>
          </a:xfrm>
          <a:prstGeom prst="rect">
            <a:avLst/>
          </a:prstGeom>
        </p:spPr>
        <p:txBody>
          <a:bodyPr wrap="square">
            <a:spAutoFit/>
          </a:bodyPr>
          <a:lstStyle/>
          <a:p>
            <a:r>
              <a:rPr lang="de-DE" sz="800" dirty="0" err="1" smtClean="0"/>
              <a:t>You</a:t>
            </a:r>
            <a:r>
              <a:rPr lang="de-DE" sz="800" dirty="0" smtClean="0"/>
              <a:t> </a:t>
            </a:r>
            <a:r>
              <a:rPr lang="de-DE" sz="800" dirty="0" err="1" smtClean="0"/>
              <a:t>can</a:t>
            </a:r>
            <a:r>
              <a:rPr lang="de-DE" sz="800" dirty="0" smtClean="0"/>
              <a:t> find </a:t>
            </a:r>
            <a:r>
              <a:rPr lang="de-DE" sz="800" dirty="0" err="1" smtClean="0"/>
              <a:t>the</a:t>
            </a:r>
            <a:r>
              <a:rPr lang="de-DE" sz="800" dirty="0" smtClean="0"/>
              <a:t> </a:t>
            </a:r>
            <a:r>
              <a:rPr lang="de-DE" sz="800" dirty="0" err="1" smtClean="0"/>
              <a:t>description</a:t>
            </a:r>
            <a:r>
              <a:rPr lang="de-DE" sz="800" dirty="0" smtClean="0"/>
              <a:t> </a:t>
            </a:r>
            <a:r>
              <a:rPr lang="de-DE" sz="800" dirty="0" err="1" smtClean="0"/>
              <a:t>of</a:t>
            </a:r>
            <a:r>
              <a:rPr lang="de-DE" sz="800" dirty="0" smtClean="0"/>
              <a:t> </a:t>
            </a:r>
            <a:r>
              <a:rPr lang="de-DE" sz="800" dirty="0" err="1" smtClean="0"/>
              <a:t>the</a:t>
            </a:r>
            <a:r>
              <a:rPr lang="de-DE" sz="800" dirty="0" smtClean="0"/>
              <a:t> </a:t>
            </a:r>
            <a:r>
              <a:rPr lang="de-DE" sz="800" dirty="0" err="1" smtClean="0"/>
              <a:t>model</a:t>
            </a:r>
            <a:r>
              <a:rPr lang="de-DE" sz="800" dirty="0" smtClean="0"/>
              <a:t> in AFS </a:t>
            </a:r>
            <a:r>
              <a:rPr lang="de-DE" sz="800" dirty="0" err="1" smtClean="0"/>
              <a:t>Intercultural</a:t>
            </a:r>
            <a:r>
              <a:rPr lang="de-DE" sz="800" dirty="0" smtClean="0"/>
              <a:t> Link Volume 5, </a:t>
            </a:r>
            <a:r>
              <a:rPr lang="de-DE" sz="800" dirty="0" err="1" smtClean="0"/>
              <a:t>Issue</a:t>
            </a:r>
            <a:r>
              <a:rPr lang="de-DE" sz="800" dirty="0" smtClean="0"/>
              <a:t> 2 on https</a:t>
            </a:r>
            <a:r>
              <a:rPr lang="de-DE" sz="800" dirty="0"/>
              <a:t>://</a:t>
            </a:r>
            <a:r>
              <a:rPr lang="de-DE" sz="800" dirty="0" smtClean="0"/>
              <a:t>issuu.com/afsinterculturalprograms/docs/afs_intercultural_link_news_magazin/21; p. 4-6</a:t>
            </a:r>
            <a:endParaRPr lang="de-DE" sz="800" dirty="0"/>
          </a:p>
        </p:txBody>
      </p:sp>
      <p:pic>
        <p:nvPicPr>
          <p:cNvPr id="4098" name="Picture 2" descr="Nordsee, Strand, Düne, Sturm, Wind, Urlaub, Küst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08103" y="1742214"/>
            <a:ext cx="3033142" cy="2022095"/>
          </a:xfrm>
          <a:prstGeom prst="rect">
            <a:avLst/>
          </a:prstGeom>
          <a:noFill/>
          <a:extLst>
            <a:ext uri="{909E8E84-426E-40DD-AFC4-6F175D3DCCD1}">
              <a14:hiddenFill xmlns:a14="http://schemas.microsoft.com/office/drawing/2010/main">
                <a:solidFill>
                  <a:srgbClr val="FFFFFF"/>
                </a:solidFill>
              </a14:hiddenFill>
            </a:ext>
          </a:extLst>
        </p:spPr>
      </p:pic>
      <p:sp>
        <p:nvSpPr>
          <p:cNvPr id="9" name="Textfeld 8"/>
          <p:cNvSpPr txBox="1"/>
          <p:nvPr/>
        </p:nvSpPr>
        <p:spPr>
          <a:xfrm>
            <a:off x="5884490" y="3933056"/>
            <a:ext cx="2306264" cy="215444"/>
          </a:xfrm>
          <a:prstGeom prst="rect">
            <a:avLst/>
          </a:prstGeom>
          <a:noFill/>
        </p:spPr>
        <p:txBody>
          <a:bodyPr wrap="square" rtlCol="0">
            <a:spAutoFit/>
          </a:bodyPr>
          <a:lstStyle/>
          <a:p>
            <a:pPr algn="r"/>
            <a:r>
              <a:rPr lang="en-GB" sz="800" dirty="0" smtClean="0">
                <a:hlinkClick r:id="rId3"/>
              </a:rPr>
              <a:t>Picture</a:t>
            </a:r>
            <a:r>
              <a:rPr lang="en-GB" sz="800" dirty="0" smtClean="0"/>
              <a:t> by </a:t>
            </a:r>
            <a:r>
              <a:rPr lang="en-GB" sz="800" dirty="0" err="1" smtClean="0">
                <a:hlinkClick r:id="rId4"/>
              </a:rPr>
              <a:t>fotoblend</a:t>
            </a:r>
            <a:r>
              <a:rPr lang="en-GB" sz="800" dirty="0" smtClean="0"/>
              <a:t> / </a:t>
            </a:r>
            <a:r>
              <a:rPr lang="en-GB" sz="800" dirty="0" smtClean="0"/>
              <a:t>licensed </a:t>
            </a:r>
            <a:r>
              <a:rPr lang="en-GB" sz="800" dirty="0" smtClean="0">
                <a:hlinkClick r:id="rId5"/>
              </a:rPr>
              <a:t>CC0</a:t>
            </a:r>
            <a:endParaRPr lang="en-GB" sz="800" dirty="0"/>
          </a:p>
        </p:txBody>
      </p:sp>
    </p:spTree>
    <p:extLst>
      <p:ext uri="{BB962C8B-B14F-4D97-AF65-F5344CB8AC3E}">
        <p14:creationId xmlns:p14="http://schemas.microsoft.com/office/powerpoint/2010/main" val="305601918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4283968" y="1556792"/>
            <a:ext cx="4007750" cy="3662541"/>
          </a:xfrm>
          <a:prstGeom prst="rect">
            <a:avLst/>
          </a:prstGeom>
          <a:noFill/>
        </p:spPr>
        <p:txBody>
          <a:bodyPr wrap="square" rtlCol="0">
            <a:spAutoFit/>
          </a:bodyPr>
          <a:lstStyle/>
          <a:p>
            <a:r>
              <a:rPr lang="en-GB" dirty="0" smtClean="0"/>
              <a:t>Bolten gives an example </a:t>
            </a:r>
            <a:r>
              <a:rPr lang="en-US" dirty="0" smtClean="0"/>
              <a:t>by </a:t>
            </a:r>
            <a:r>
              <a:rPr lang="en-US" dirty="0"/>
              <a:t>B. </a:t>
            </a:r>
            <a:r>
              <a:rPr lang="en-US" dirty="0" smtClean="0"/>
              <a:t>Mandelbrot concerning fractal geometry:</a:t>
            </a:r>
          </a:p>
          <a:p>
            <a:endParaRPr lang="en-US" dirty="0" smtClean="0"/>
          </a:p>
          <a:p>
            <a:r>
              <a:rPr lang="de-DE" dirty="0"/>
              <a:t>A </a:t>
            </a:r>
            <a:r>
              <a:rPr lang="de-DE" dirty="0" err="1"/>
              <a:t>Spanish</a:t>
            </a:r>
            <a:r>
              <a:rPr lang="de-DE" dirty="0"/>
              <a:t> </a:t>
            </a:r>
            <a:r>
              <a:rPr lang="de-DE" dirty="0" err="1"/>
              <a:t>encyclopedia</a:t>
            </a:r>
            <a:endParaRPr lang="de-DE" dirty="0"/>
          </a:p>
          <a:p>
            <a:r>
              <a:rPr lang="en-US" dirty="0"/>
              <a:t>once claimed that the length of the</a:t>
            </a:r>
          </a:p>
          <a:p>
            <a:r>
              <a:rPr lang="en-US" dirty="0"/>
              <a:t>common border between Spain and</a:t>
            </a:r>
          </a:p>
          <a:p>
            <a:r>
              <a:rPr lang="en-US" dirty="0"/>
              <a:t>Portugal was 616 miles, while a</a:t>
            </a:r>
          </a:p>
          <a:p>
            <a:r>
              <a:rPr lang="de-DE" dirty="0" err="1"/>
              <a:t>Portuguese</a:t>
            </a:r>
            <a:r>
              <a:rPr lang="de-DE" dirty="0"/>
              <a:t> </a:t>
            </a:r>
            <a:r>
              <a:rPr lang="de-DE" dirty="0" err="1"/>
              <a:t>encyclopedia</a:t>
            </a:r>
            <a:r>
              <a:rPr lang="de-DE" dirty="0"/>
              <a:t> </a:t>
            </a:r>
            <a:r>
              <a:rPr lang="de-DE" dirty="0" err="1"/>
              <a:t>believed</a:t>
            </a:r>
            <a:r>
              <a:rPr lang="de-DE" dirty="0"/>
              <a:t> </a:t>
            </a:r>
            <a:r>
              <a:rPr lang="de-DE" dirty="0" err="1"/>
              <a:t>it</a:t>
            </a:r>
            <a:endParaRPr lang="de-DE" dirty="0"/>
          </a:p>
          <a:p>
            <a:r>
              <a:rPr lang="de-DE" dirty="0" err="1"/>
              <a:t>to</a:t>
            </a:r>
            <a:r>
              <a:rPr lang="de-DE" dirty="0"/>
              <a:t> </a:t>
            </a:r>
            <a:r>
              <a:rPr lang="de-DE" dirty="0" err="1"/>
              <a:t>be</a:t>
            </a:r>
            <a:r>
              <a:rPr lang="de-DE" dirty="0"/>
              <a:t> 758 </a:t>
            </a:r>
            <a:r>
              <a:rPr lang="de-DE" dirty="0" err="1"/>
              <a:t>miles</a:t>
            </a:r>
            <a:r>
              <a:rPr lang="de-DE" dirty="0"/>
              <a:t>.</a:t>
            </a:r>
            <a:endParaRPr lang="en-US" dirty="0" smtClean="0"/>
          </a:p>
          <a:p>
            <a:pPr>
              <a:spcAft>
                <a:spcPts val="600"/>
              </a:spcAft>
            </a:pPr>
            <a:endParaRPr lang="en-US" sz="1400" dirty="0"/>
          </a:p>
          <a:p>
            <a:pPr>
              <a:spcAft>
                <a:spcPts val="600"/>
              </a:spcAft>
            </a:pPr>
            <a:endParaRPr lang="en-US" sz="1400" dirty="0"/>
          </a:p>
          <a:p>
            <a:pPr>
              <a:spcAft>
                <a:spcPts val="600"/>
              </a:spcAft>
            </a:pPr>
            <a:endParaRPr lang="en-US" sz="1400" dirty="0"/>
          </a:p>
        </p:txBody>
      </p:sp>
      <p:sp>
        <p:nvSpPr>
          <p:cNvPr id="3" name="Rechteck 2"/>
          <p:cNvSpPr/>
          <p:nvPr/>
        </p:nvSpPr>
        <p:spPr>
          <a:xfrm>
            <a:off x="467544" y="5291916"/>
            <a:ext cx="4621778" cy="369332"/>
          </a:xfrm>
          <a:prstGeom prst="rect">
            <a:avLst/>
          </a:prstGeom>
        </p:spPr>
        <p:txBody>
          <a:bodyPr wrap="none">
            <a:spAutoFit/>
          </a:bodyPr>
          <a:lstStyle/>
          <a:p>
            <a:pPr>
              <a:spcAft>
                <a:spcPts val="600"/>
              </a:spcAft>
            </a:pPr>
            <a:r>
              <a:rPr lang="en-US" dirty="0"/>
              <a:t>What does </a:t>
            </a:r>
            <a:r>
              <a:rPr lang="en-US" dirty="0" smtClean="0"/>
              <a:t>this </a:t>
            </a:r>
            <a:r>
              <a:rPr lang="en-US" dirty="0"/>
              <a:t>tell us about perspectives?</a:t>
            </a:r>
          </a:p>
        </p:txBody>
      </p:sp>
      <p:pic>
        <p:nvPicPr>
          <p:cNvPr id="5122" name="Picture 2" descr="Spain, Portugal, Mediterranean, Iberian Peninsula, Map"/>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 r="-439"/>
          <a:stretch/>
        </p:blipFill>
        <p:spPr bwMode="auto">
          <a:xfrm>
            <a:off x="683568" y="1556792"/>
            <a:ext cx="3507432" cy="2831456"/>
          </a:xfrm>
          <a:prstGeom prst="rect">
            <a:avLst/>
          </a:prstGeom>
          <a:noFill/>
          <a:extLst>
            <a:ext uri="{909E8E84-426E-40DD-AFC4-6F175D3DCCD1}">
              <a14:hiddenFill xmlns:a14="http://schemas.microsoft.com/office/drawing/2010/main">
                <a:solidFill>
                  <a:srgbClr val="FFFFFF"/>
                </a:solidFill>
              </a14:hiddenFill>
            </a:ext>
          </a:extLst>
        </p:spPr>
      </p:pic>
      <p:sp>
        <p:nvSpPr>
          <p:cNvPr id="7" name="Textfeld 6"/>
          <p:cNvSpPr txBox="1"/>
          <p:nvPr/>
        </p:nvSpPr>
        <p:spPr>
          <a:xfrm>
            <a:off x="197690" y="4401543"/>
            <a:ext cx="3975376" cy="215444"/>
          </a:xfrm>
          <a:prstGeom prst="rect">
            <a:avLst/>
          </a:prstGeom>
          <a:noFill/>
        </p:spPr>
        <p:txBody>
          <a:bodyPr wrap="square" rtlCol="0">
            <a:spAutoFit/>
          </a:bodyPr>
          <a:lstStyle/>
          <a:p>
            <a:pPr algn="r"/>
            <a:r>
              <a:rPr lang="en-GB" sz="800" dirty="0" smtClean="0">
                <a:hlinkClick r:id="rId3"/>
              </a:rPr>
              <a:t>Picture</a:t>
            </a:r>
            <a:r>
              <a:rPr lang="en-GB" sz="800" dirty="0" smtClean="0"/>
              <a:t> by </a:t>
            </a:r>
            <a:r>
              <a:rPr lang="en-GB" sz="800" dirty="0" err="1" smtClean="0">
                <a:hlinkClick r:id="rId4"/>
              </a:rPr>
              <a:t>WikiImages</a:t>
            </a:r>
            <a:r>
              <a:rPr lang="en-GB" sz="800" dirty="0" smtClean="0"/>
              <a:t> / licensed </a:t>
            </a:r>
            <a:r>
              <a:rPr lang="en-GB" sz="800" dirty="0" smtClean="0">
                <a:hlinkClick r:id="rId5"/>
              </a:rPr>
              <a:t>CC0</a:t>
            </a:r>
            <a:endParaRPr lang="en-GB" sz="800" dirty="0"/>
          </a:p>
        </p:txBody>
      </p:sp>
    </p:spTree>
    <p:extLst>
      <p:ext uri="{BB962C8B-B14F-4D97-AF65-F5344CB8AC3E}">
        <p14:creationId xmlns:p14="http://schemas.microsoft.com/office/powerpoint/2010/main" val="90947855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feld 4"/>
          <p:cNvSpPr txBox="1"/>
          <p:nvPr/>
        </p:nvSpPr>
        <p:spPr>
          <a:xfrm>
            <a:off x="4283968" y="1268760"/>
            <a:ext cx="4007750" cy="3493264"/>
          </a:xfrm>
          <a:prstGeom prst="rect">
            <a:avLst/>
          </a:prstGeom>
          <a:noFill/>
        </p:spPr>
        <p:txBody>
          <a:bodyPr wrap="square" rtlCol="0">
            <a:spAutoFit/>
          </a:bodyPr>
          <a:lstStyle/>
          <a:p>
            <a:r>
              <a:rPr lang="en-US" dirty="0"/>
              <a:t>According to Mandelbrot, </a:t>
            </a:r>
            <a:r>
              <a:rPr lang="en-US" dirty="0" smtClean="0"/>
              <a:t>the </a:t>
            </a:r>
            <a:r>
              <a:rPr lang="en-US" dirty="0" err="1"/>
              <a:t>unclarity</a:t>
            </a:r>
            <a:r>
              <a:rPr lang="en-US" dirty="0"/>
              <a:t> of </a:t>
            </a:r>
            <a:r>
              <a:rPr lang="en-US" dirty="0" smtClean="0"/>
              <a:t>the length of the border is </a:t>
            </a:r>
            <a:r>
              <a:rPr lang="en-US" dirty="0"/>
              <a:t>a useless </a:t>
            </a:r>
            <a:r>
              <a:rPr lang="en-US" dirty="0" smtClean="0"/>
              <a:t>question </a:t>
            </a:r>
            <a:r>
              <a:rPr lang="en-US" dirty="0"/>
              <a:t>considering </a:t>
            </a:r>
            <a:r>
              <a:rPr lang="en-US" dirty="0" smtClean="0"/>
              <a:t>the </a:t>
            </a:r>
            <a:r>
              <a:rPr lang="de-DE" dirty="0" err="1" smtClean="0"/>
              <a:t>inexhaustible</a:t>
            </a:r>
            <a:r>
              <a:rPr lang="de-DE" dirty="0" smtClean="0"/>
              <a:t> </a:t>
            </a:r>
            <a:r>
              <a:rPr lang="de-DE" dirty="0" err="1" smtClean="0"/>
              <a:t>array</a:t>
            </a:r>
            <a:r>
              <a:rPr lang="de-DE" dirty="0" smtClean="0"/>
              <a:t> </a:t>
            </a:r>
            <a:r>
              <a:rPr lang="de-DE" dirty="0" err="1"/>
              <a:t>of</a:t>
            </a:r>
            <a:r>
              <a:rPr lang="de-DE" dirty="0"/>
              <a:t> </a:t>
            </a:r>
            <a:r>
              <a:rPr lang="de-DE" dirty="0" err="1"/>
              <a:t>perspectives</a:t>
            </a:r>
            <a:r>
              <a:rPr lang="de-DE" dirty="0"/>
              <a:t> </a:t>
            </a:r>
            <a:r>
              <a:rPr lang="de-DE" dirty="0" smtClean="0"/>
              <a:t>and </a:t>
            </a:r>
            <a:r>
              <a:rPr lang="en-US" dirty="0" smtClean="0"/>
              <a:t>measurement </a:t>
            </a:r>
            <a:r>
              <a:rPr lang="en-US" dirty="0"/>
              <a:t>criteria </a:t>
            </a:r>
            <a:r>
              <a:rPr lang="en-US" dirty="0" smtClean="0"/>
              <a:t>that exist </a:t>
            </a:r>
            <a:r>
              <a:rPr lang="en-US" dirty="0"/>
              <a:t>that </a:t>
            </a:r>
            <a:r>
              <a:rPr lang="en-US" dirty="0" smtClean="0"/>
              <a:t>would lead </a:t>
            </a:r>
            <a:r>
              <a:rPr lang="en-US" dirty="0"/>
              <a:t>to a multicity of varying results</a:t>
            </a:r>
            <a:r>
              <a:rPr lang="en-US" dirty="0" smtClean="0"/>
              <a:t>.</a:t>
            </a:r>
            <a:endParaRPr lang="en-US" dirty="0"/>
          </a:p>
          <a:p>
            <a:pPr>
              <a:spcAft>
                <a:spcPts val="600"/>
              </a:spcAft>
            </a:pPr>
            <a:endParaRPr lang="en-US" dirty="0"/>
          </a:p>
          <a:p>
            <a:pPr>
              <a:spcAft>
                <a:spcPts val="600"/>
              </a:spcAft>
            </a:pPr>
            <a:r>
              <a:rPr lang="en-US" dirty="0" smtClean="0"/>
              <a:t>The result depends on tides (low and high tides) as well as cliff </a:t>
            </a:r>
            <a:r>
              <a:rPr lang="en-US" dirty="0"/>
              <a:t>faces or rock formations etc. </a:t>
            </a:r>
            <a:r>
              <a:rPr lang="en-US" dirty="0" smtClean="0"/>
              <a:t>and how those are </a:t>
            </a:r>
            <a:r>
              <a:rPr lang="en-US" dirty="0"/>
              <a:t>taken into account.</a:t>
            </a:r>
          </a:p>
        </p:txBody>
      </p:sp>
      <p:pic>
        <p:nvPicPr>
          <p:cNvPr id="7" name="Picture 2" descr="Spain, Portugal, Mediterranean, Iberian Peninsula, Map"/>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 r="-439"/>
          <a:stretch/>
        </p:blipFill>
        <p:spPr bwMode="auto">
          <a:xfrm>
            <a:off x="683568" y="1556792"/>
            <a:ext cx="3507432" cy="2831456"/>
          </a:xfrm>
          <a:prstGeom prst="rect">
            <a:avLst/>
          </a:prstGeom>
          <a:noFill/>
          <a:extLst>
            <a:ext uri="{909E8E84-426E-40DD-AFC4-6F175D3DCCD1}">
              <a14:hiddenFill xmlns:a14="http://schemas.microsoft.com/office/drawing/2010/main">
                <a:solidFill>
                  <a:srgbClr val="FFFFFF"/>
                </a:solidFill>
              </a14:hiddenFill>
            </a:ext>
          </a:extLst>
        </p:spPr>
      </p:pic>
      <p:sp>
        <p:nvSpPr>
          <p:cNvPr id="8" name="Textfeld 7"/>
          <p:cNvSpPr txBox="1"/>
          <p:nvPr/>
        </p:nvSpPr>
        <p:spPr>
          <a:xfrm>
            <a:off x="197690" y="4401543"/>
            <a:ext cx="3975376" cy="215444"/>
          </a:xfrm>
          <a:prstGeom prst="rect">
            <a:avLst/>
          </a:prstGeom>
          <a:noFill/>
        </p:spPr>
        <p:txBody>
          <a:bodyPr wrap="square" rtlCol="0">
            <a:spAutoFit/>
          </a:bodyPr>
          <a:lstStyle/>
          <a:p>
            <a:pPr algn="r"/>
            <a:r>
              <a:rPr lang="en-GB" sz="800" dirty="0" smtClean="0">
                <a:hlinkClick r:id="rId3"/>
              </a:rPr>
              <a:t>Picture</a:t>
            </a:r>
            <a:r>
              <a:rPr lang="en-GB" sz="800" dirty="0" smtClean="0"/>
              <a:t> by </a:t>
            </a:r>
            <a:r>
              <a:rPr lang="en-GB" sz="800" dirty="0" err="1" smtClean="0">
                <a:hlinkClick r:id="rId4"/>
              </a:rPr>
              <a:t>WikiImages</a:t>
            </a:r>
            <a:r>
              <a:rPr lang="en-GB" sz="800" dirty="0" smtClean="0"/>
              <a:t> / licensed </a:t>
            </a:r>
            <a:r>
              <a:rPr lang="en-GB" sz="800" dirty="0" smtClean="0">
                <a:hlinkClick r:id="rId5"/>
              </a:rPr>
              <a:t>CC0</a:t>
            </a:r>
            <a:endParaRPr lang="en-GB" sz="800" dirty="0"/>
          </a:p>
        </p:txBody>
      </p:sp>
    </p:spTree>
    <p:extLst>
      <p:ext uri="{BB962C8B-B14F-4D97-AF65-F5344CB8AC3E}">
        <p14:creationId xmlns:p14="http://schemas.microsoft.com/office/powerpoint/2010/main" val="301918056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Ruler, Angle, Centimetres, Length, Measuring, Too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2348880"/>
            <a:ext cx="7664152" cy="3832076"/>
          </a:xfrm>
          <a:prstGeom prst="rect">
            <a:avLst/>
          </a:prstGeom>
          <a:noFill/>
          <a:extLst>
            <a:ext uri="{909E8E84-426E-40DD-AFC4-6F175D3DCCD1}">
              <a14:hiddenFill xmlns:a14="http://schemas.microsoft.com/office/drawing/2010/main">
                <a:solidFill>
                  <a:srgbClr val="FFFFFF"/>
                </a:solidFill>
              </a14:hiddenFill>
            </a:ext>
          </a:extLst>
        </p:spPr>
      </p:pic>
      <p:sp>
        <p:nvSpPr>
          <p:cNvPr id="2" name="Textfeld 1"/>
          <p:cNvSpPr txBox="1"/>
          <p:nvPr/>
        </p:nvSpPr>
        <p:spPr>
          <a:xfrm>
            <a:off x="395536" y="937682"/>
            <a:ext cx="5256584" cy="461665"/>
          </a:xfrm>
          <a:prstGeom prst="rect">
            <a:avLst/>
          </a:prstGeom>
          <a:noFill/>
        </p:spPr>
        <p:txBody>
          <a:bodyPr wrap="square" rtlCol="0">
            <a:spAutoFit/>
          </a:bodyPr>
          <a:lstStyle/>
          <a:p>
            <a:endParaRPr lang="en-GB" sz="2400" b="1" dirty="0">
              <a:solidFill>
                <a:srgbClr val="EA4C19"/>
              </a:solidFill>
              <a:latin typeface="Arial"/>
              <a:ea typeface="+mj-ea"/>
              <a:cs typeface="+mj-cs"/>
            </a:endParaRPr>
          </a:p>
        </p:txBody>
      </p:sp>
      <p:sp>
        <p:nvSpPr>
          <p:cNvPr id="7" name="Rechteck 6"/>
          <p:cNvSpPr/>
          <p:nvPr/>
        </p:nvSpPr>
        <p:spPr>
          <a:xfrm>
            <a:off x="683568" y="1772816"/>
            <a:ext cx="7776864" cy="2585323"/>
          </a:xfrm>
          <a:prstGeom prst="rect">
            <a:avLst/>
          </a:prstGeom>
        </p:spPr>
        <p:txBody>
          <a:bodyPr wrap="square">
            <a:spAutoFit/>
          </a:bodyPr>
          <a:lstStyle/>
          <a:p>
            <a:pPr algn="r"/>
            <a:endParaRPr lang="en-US" dirty="0"/>
          </a:p>
          <a:p>
            <a:pPr algn="ctr"/>
            <a:r>
              <a:rPr lang="en-US" dirty="0"/>
              <a:t>D</a:t>
            </a:r>
            <a:r>
              <a:rPr lang="en-US" dirty="0" smtClean="0"/>
              <a:t>oes this </a:t>
            </a:r>
            <a:r>
              <a:rPr lang="en-US" dirty="0"/>
              <a:t>mean that one of the measurements is </a:t>
            </a:r>
            <a:r>
              <a:rPr lang="en-US" dirty="0" smtClean="0"/>
              <a:t>wrong?</a:t>
            </a:r>
          </a:p>
          <a:p>
            <a:pPr algn="r"/>
            <a:endParaRPr lang="en-US" dirty="0" smtClean="0"/>
          </a:p>
          <a:p>
            <a:pPr algn="r"/>
            <a:endParaRPr lang="en-US" dirty="0" smtClean="0"/>
          </a:p>
          <a:p>
            <a:pPr algn="r"/>
            <a:endParaRPr lang="en-US" dirty="0"/>
          </a:p>
          <a:p>
            <a:pPr algn="r"/>
            <a:endParaRPr lang="en-US" dirty="0" smtClean="0"/>
          </a:p>
          <a:p>
            <a:pPr algn="r"/>
            <a:endParaRPr lang="en-US" dirty="0"/>
          </a:p>
          <a:p>
            <a:pPr algn="r"/>
            <a:r>
              <a:rPr lang="en-US" dirty="0" smtClean="0"/>
              <a:t>Not necessarily.</a:t>
            </a:r>
            <a:endParaRPr lang="de-DE" dirty="0" smtClean="0"/>
          </a:p>
          <a:p>
            <a:pPr algn="r"/>
            <a:endParaRPr lang="de-DE" dirty="0"/>
          </a:p>
        </p:txBody>
      </p:sp>
      <p:sp>
        <p:nvSpPr>
          <p:cNvPr id="8" name="Textfeld 7"/>
          <p:cNvSpPr txBox="1"/>
          <p:nvPr/>
        </p:nvSpPr>
        <p:spPr>
          <a:xfrm>
            <a:off x="1475656" y="6353900"/>
            <a:ext cx="3975376" cy="215444"/>
          </a:xfrm>
          <a:prstGeom prst="rect">
            <a:avLst/>
          </a:prstGeom>
          <a:noFill/>
        </p:spPr>
        <p:txBody>
          <a:bodyPr wrap="square" rtlCol="0">
            <a:spAutoFit/>
          </a:bodyPr>
          <a:lstStyle/>
          <a:p>
            <a:pPr algn="r"/>
            <a:r>
              <a:rPr lang="en-GB" sz="800" dirty="0" smtClean="0">
                <a:hlinkClick r:id="rId3"/>
              </a:rPr>
              <a:t>Picture</a:t>
            </a:r>
            <a:r>
              <a:rPr lang="en-GB" sz="800" dirty="0" smtClean="0"/>
              <a:t> by </a:t>
            </a:r>
            <a:r>
              <a:rPr lang="en-GB" sz="800" dirty="0" err="1" smtClean="0">
                <a:hlinkClick r:id="rId4"/>
              </a:rPr>
              <a:t>OpenClipart-Vercors</a:t>
            </a:r>
            <a:r>
              <a:rPr lang="en-GB" sz="800" dirty="0" smtClean="0">
                <a:hlinkClick r:id="rId4"/>
              </a:rPr>
              <a:t> </a:t>
            </a:r>
            <a:r>
              <a:rPr lang="en-GB" sz="800" dirty="0" smtClean="0"/>
              <a:t>/ licensed </a:t>
            </a:r>
            <a:r>
              <a:rPr lang="en-GB" sz="800" dirty="0" smtClean="0">
                <a:hlinkClick r:id="rId5"/>
              </a:rPr>
              <a:t>CC0</a:t>
            </a:r>
            <a:endParaRPr lang="en-GB" sz="800" dirty="0"/>
          </a:p>
        </p:txBody>
      </p:sp>
    </p:spTree>
    <p:extLst>
      <p:ext uri="{BB962C8B-B14F-4D97-AF65-F5344CB8AC3E}">
        <p14:creationId xmlns:p14="http://schemas.microsoft.com/office/powerpoint/2010/main" val="1656239925"/>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plate_slides_f2f">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Klassisch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template_slides_f2f</Template>
  <TotalTime>0</TotalTime>
  <Words>949</Words>
  <Application>Microsoft Office PowerPoint</Application>
  <PresentationFormat>Bildschirmpräsentation (4:3)</PresentationFormat>
  <Paragraphs>96</Paragraphs>
  <Slides>19</Slides>
  <Notes>0</Notes>
  <HiddenSlides>0</HiddenSlides>
  <MMClips>0</MMClips>
  <ScaleCrop>false</ScaleCrop>
  <HeadingPairs>
    <vt:vector size="4" baseType="variant">
      <vt:variant>
        <vt:lpstr>Design</vt:lpstr>
      </vt:variant>
      <vt:variant>
        <vt:i4>1</vt:i4>
      </vt:variant>
      <vt:variant>
        <vt:lpstr>Folientitel</vt:lpstr>
      </vt:variant>
      <vt:variant>
        <vt:i4>19</vt:i4>
      </vt:variant>
    </vt:vector>
  </HeadingPairs>
  <TitlesOfParts>
    <vt:vector size="20" baseType="lpstr">
      <vt:lpstr>template_slides_f2f</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Francisco Javier Montiel Alafont</dc:creator>
  <cp:lastModifiedBy>Fridolin Weiner</cp:lastModifiedBy>
  <cp:revision>114</cp:revision>
  <dcterms:created xsi:type="dcterms:W3CDTF">2017-11-23T15:00:02Z</dcterms:created>
  <dcterms:modified xsi:type="dcterms:W3CDTF">2018-10-22T12:11:59Z</dcterms:modified>
</cp:coreProperties>
</file>