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8" r:id="rId2"/>
    <p:sldId id="260" r:id="rId3"/>
    <p:sldId id="261" r:id="rId4"/>
    <p:sldId id="262" r:id="rId5"/>
    <p:sldId id="263" r:id="rId6"/>
    <p:sldId id="310" r:id="rId7"/>
    <p:sldId id="311" r:id="rId8"/>
    <p:sldId id="312"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89"/>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howGuides="1">
      <p:cViewPr varScale="1">
        <p:scale>
          <a:sx n="102" d="100"/>
          <a:sy n="102" d="100"/>
        </p:scale>
        <p:origin x="-2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58129-0BDE-4566-B778-5791AF30182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8B9B27C-6BA0-4CA4-BFBE-F81F98316D2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4000" dirty="0"/>
            <a:t>Invitation</a:t>
          </a:r>
        </a:p>
      </dgm:t>
    </dgm:pt>
    <dgm:pt modelId="{C19250F9-4EEF-4788-8682-1D35DB7BC432}" type="parTrans" cxnId="{805FAFA7-124C-47F7-BDA8-04A0529B04C6}">
      <dgm:prSet/>
      <dgm:spPr/>
      <dgm:t>
        <a:bodyPr/>
        <a:lstStyle/>
        <a:p>
          <a:endParaRPr lang="en-US"/>
        </a:p>
      </dgm:t>
    </dgm:pt>
    <dgm:pt modelId="{43C9C4FE-F512-476D-AD48-1B6AB61A2D6F}" type="sibTrans" cxnId="{805FAFA7-124C-47F7-BDA8-04A0529B04C6}">
      <dgm:prSet/>
      <dgm:spPr/>
      <dgm:t>
        <a:bodyPr/>
        <a:lstStyle/>
        <a:p>
          <a:endParaRPr lang="en-US"/>
        </a:p>
      </dgm:t>
    </dgm:pt>
    <dgm:pt modelId="{9D2BA47D-B3DF-49B5-9C19-31CB9B4C8F1E}">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4000" dirty="0">
              <a:solidFill>
                <a:srgbClr val="00B050"/>
              </a:solidFill>
            </a:rPr>
            <a:t>Acceptance</a:t>
          </a:r>
        </a:p>
      </dgm:t>
    </dgm:pt>
    <dgm:pt modelId="{82621B22-6AAE-4CB5-A558-C7486B2CE43E}" type="parTrans" cxnId="{61887135-A817-4B4A-8044-C43DE58FA173}">
      <dgm:prSet/>
      <dgm:spPr/>
      <dgm:t>
        <a:bodyPr/>
        <a:lstStyle/>
        <a:p>
          <a:endParaRPr lang="en-US"/>
        </a:p>
      </dgm:t>
    </dgm:pt>
    <dgm:pt modelId="{2602F348-0FBD-4D46-9349-47EBCE8447E9}" type="sibTrans" cxnId="{61887135-A817-4B4A-8044-C43DE58FA173}">
      <dgm:prSet/>
      <dgm:spPr/>
      <dgm:t>
        <a:bodyPr/>
        <a:lstStyle/>
        <a:p>
          <a:endParaRPr lang="en-US"/>
        </a:p>
      </dgm:t>
    </dgm:pt>
    <dgm:pt modelId="{9CF6119A-DB96-4892-BB35-BC96A125A866}">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4000" dirty="0">
              <a:solidFill>
                <a:srgbClr val="C00000"/>
              </a:solidFill>
            </a:rPr>
            <a:t>Denial</a:t>
          </a:r>
        </a:p>
      </dgm:t>
    </dgm:pt>
    <dgm:pt modelId="{1AFBE149-93E5-48A5-9390-080033662A1C}" type="parTrans" cxnId="{1F3F5B49-ACF4-4015-A215-556E69DD0227}">
      <dgm:prSet/>
      <dgm:spPr/>
      <dgm:t>
        <a:bodyPr/>
        <a:lstStyle/>
        <a:p>
          <a:endParaRPr lang="en-US"/>
        </a:p>
      </dgm:t>
    </dgm:pt>
    <dgm:pt modelId="{4CC3F4A9-5455-47BD-BD3D-7D935FD004BD}" type="sibTrans" cxnId="{1F3F5B49-ACF4-4015-A215-556E69DD0227}">
      <dgm:prSet/>
      <dgm:spPr/>
      <dgm:t>
        <a:bodyPr/>
        <a:lstStyle/>
        <a:p>
          <a:endParaRPr lang="en-US"/>
        </a:p>
      </dgm:t>
    </dgm:pt>
    <dgm:pt modelId="{809F0E06-EFDB-4057-9A6B-DD94577E55D2}" type="pres">
      <dgm:prSet presAssocID="{90258129-0BDE-4566-B778-5791AF30182A}" presName="diagram" presStyleCnt="0">
        <dgm:presLayoutVars>
          <dgm:chPref val="1"/>
          <dgm:dir/>
          <dgm:animOne val="branch"/>
          <dgm:animLvl val="lvl"/>
          <dgm:resizeHandles val="exact"/>
        </dgm:presLayoutVars>
      </dgm:prSet>
      <dgm:spPr/>
      <dgm:t>
        <a:bodyPr/>
        <a:lstStyle/>
        <a:p>
          <a:endParaRPr lang="en-US"/>
        </a:p>
      </dgm:t>
    </dgm:pt>
    <dgm:pt modelId="{028A9AF0-994D-475B-BE0A-B4470C0F657D}" type="pres">
      <dgm:prSet presAssocID="{78B9B27C-6BA0-4CA4-BFBE-F81F98316D2C}" presName="root1" presStyleCnt="0"/>
      <dgm:spPr/>
    </dgm:pt>
    <dgm:pt modelId="{674D6CBB-E878-4E3C-BA78-2E8C714B299C}" type="pres">
      <dgm:prSet presAssocID="{78B9B27C-6BA0-4CA4-BFBE-F81F98316D2C}" presName="LevelOneTextNode" presStyleLbl="node0" presStyleIdx="0" presStyleCnt="1">
        <dgm:presLayoutVars>
          <dgm:chPref val="3"/>
        </dgm:presLayoutVars>
      </dgm:prSet>
      <dgm:spPr/>
      <dgm:t>
        <a:bodyPr/>
        <a:lstStyle/>
        <a:p>
          <a:endParaRPr lang="en-US"/>
        </a:p>
      </dgm:t>
    </dgm:pt>
    <dgm:pt modelId="{DA50870A-77C8-4E16-AD25-A78A6331DDAC}" type="pres">
      <dgm:prSet presAssocID="{78B9B27C-6BA0-4CA4-BFBE-F81F98316D2C}" presName="level2hierChild" presStyleCnt="0"/>
      <dgm:spPr/>
    </dgm:pt>
    <dgm:pt modelId="{7B7FEE3C-B1AC-4E5D-AE07-C27BA642ADA5}" type="pres">
      <dgm:prSet presAssocID="{82621B22-6AAE-4CB5-A558-C7486B2CE43E}" presName="conn2-1" presStyleLbl="parChTrans1D2" presStyleIdx="0" presStyleCnt="2"/>
      <dgm:spPr/>
      <dgm:t>
        <a:bodyPr/>
        <a:lstStyle/>
        <a:p>
          <a:endParaRPr lang="en-US"/>
        </a:p>
      </dgm:t>
    </dgm:pt>
    <dgm:pt modelId="{1095F1C2-CFD5-4416-AC18-5BB80CD95DF9}" type="pres">
      <dgm:prSet presAssocID="{82621B22-6AAE-4CB5-A558-C7486B2CE43E}" presName="connTx" presStyleLbl="parChTrans1D2" presStyleIdx="0" presStyleCnt="2"/>
      <dgm:spPr/>
      <dgm:t>
        <a:bodyPr/>
        <a:lstStyle/>
        <a:p>
          <a:endParaRPr lang="en-US"/>
        </a:p>
      </dgm:t>
    </dgm:pt>
    <dgm:pt modelId="{4BAC9718-3807-4D0D-86BD-AAC0BDF37B89}" type="pres">
      <dgm:prSet presAssocID="{9D2BA47D-B3DF-49B5-9C19-31CB9B4C8F1E}" presName="root2" presStyleCnt="0"/>
      <dgm:spPr/>
    </dgm:pt>
    <dgm:pt modelId="{6D0B08E6-911B-4240-B130-7DD889A5E4B8}" type="pres">
      <dgm:prSet presAssocID="{9D2BA47D-B3DF-49B5-9C19-31CB9B4C8F1E}" presName="LevelTwoTextNode" presStyleLbl="node2" presStyleIdx="0" presStyleCnt="2">
        <dgm:presLayoutVars>
          <dgm:chPref val="3"/>
        </dgm:presLayoutVars>
      </dgm:prSet>
      <dgm:spPr/>
      <dgm:t>
        <a:bodyPr/>
        <a:lstStyle/>
        <a:p>
          <a:endParaRPr lang="en-US"/>
        </a:p>
      </dgm:t>
    </dgm:pt>
    <dgm:pt modelId="{01B0A847-D151-4573-94B7-524A83876968}" type="pres">
      <dgm:prSet presAssocID="{9D2BA47D-B3DF-49B5-9C19-31CB9B4C8F1E}" presName="level3hierChild" presStyleCnt="0"/>
      <dgm:spPr/>
    </dgm:pt>
    <dgm:pt modelId="{1823CE60-E0E9-41A4-B220-85E47360CD6A}" type="pres">
      <dgm:prSet presAssocID="{1AFBE149-93E5-48A5-9390-080033662A1C}" presName="conn2-1" presStyleLbl="parChTrans1D2" presStyleIdx="1" presStyleCnt="2"/>
      <dgm:spPr/>
      <dgm:t>
        <a:bodyPr/>
        <a:lstStyle/>
        <a:p>
          <a:endParaRPr lang="en-US"/>
        </a:p>
      </dgm:t>
    </dgm:pt>
    <dgm:pt modelId="{54DAA7D3-E372-4D7F-B97A-04F24B132F7F}" type="pres">
      <dgm:prSet presAssocID="{1AFBE149-93E5-48A5-9390-080033662A1C}" presName="connTx" presStyleLbl="parChTrans1D2" presStyleIdx="1" presStyleCnt="2"/>
      <dgm:spPr/>
      <dgm:t>
        <a:bodyPr/>
        <a:lstStyle/>
        <a:p>
          <a:endParaRPr lang="en-US"/>
        </a:p>
      </dgm:t>
    </dgm:pt>
    <dgm:pt modelId="{59E37353-130A-4FDC-B5C6-206F2F23D7BE}" type="pres">
      <dgm:prSet presAssocID="{9CF6119A-DB96-4892-BB35-BC96A125A866}" presName="root2" presStyleCnt="0"/>
      <dgm:spPr/>
    </dgm:pt>
    <dgm:pt modelId="{EDEDB7E8-4E8F-41DA-9395-F7864C7D2C7C}" type="pres">
      <dgm:prSet presAssocID="{9CF6119A-DB96-4892-BB35-BC96A125A866}" presName="LevelTwoTextNode" presStyleLbl="node2" presStyleIdx="1" presStyleCnt="2" custLinFactNeighborX="199" custLinFactNeighborY="1005">
        <dgm:presLayoutVars>
          <dgm:chPref val="3"/>
        </dgm:presLayoutVars>
      </dgm:prSet>
      <dgm:spPr/>
      <dgm:t>
        <a:bodyPr/>
        <a:lstStyle/>
        <a:p>
          <a:endParaRPr lang="en-US"/>
        </a:p>
      </dgm:t>
    </dgm:pt>
    <dgm:pt modelId="{7ABC2A50-F18A-42E3-BCE6-4913E260059D}" type="pres">
      <dgm:prSet presAssocID="{9CF6119A-DB96-4892-BB35-BC96A125A866}" presName="level3hierChild" presStyleCnt="0"/>
      <dgm:spPr/>
    </dgm:pt>
  </dgm:ptLst>
  <dgm:cxnLst>
    <dgm:cxn modelId="{FFC0673D-C170-4101-8535-4DF229BBC141}" type="presOf" srcId="{78B9B27C-6BA0-4CA4-BFBE-F81F98316D2C}" destId="{674D6CBB-E878-4E3C-BA78-2E8C714B299C}" srcOrd="0" destOrd="0" presId="urn:microsoft.com/office/officeart/2005/8/layout/hierarchy2"/>
    <dgm:cxn modelId="{0076081B-C168-4F25-A420-3D7BFE14B3C4}" type="presOf" srcId="{9D2BA47D-B3DF-49B5-9C19-31CB9B4C8F1E}" destId="{6D0B08E6-911B-4240-B130-7DD889A5E4B8}" srcOrd="0" destOrd="0" presId="urn:microsoft.com/office/officeart/2005/8/layout/hierarchy2"/>
    <dgm:cxn modelId="{CF0CAE4F-D51D-4DF0-B803-76EFA6B0704C}" type="presOf" srcId="{82621B22-6AAE-4CB5-A558-C7486B2CE43E}" destId="{7B7FEE3C-B1AC-4E5D-AE07-C27BA642ADA5}" srcOrd="0" destOrd="0" presId="urn:microsoft.com/office/officeart/2005/8/layout/hierarchy2"/>
    <dgm:cxn modelId="{55106AC7-EB5D-439C-ADFC-57BD0E0F102D}" type="presOf" srcId="{90258129-0BDE-4566-B778-5791AF30182A}" destId="{809F0E06-EFDB-4057-9A6B-DD94577E55D2}" srcOrd="0" destOrd="0" presId="urn:microsoft.com/office/officeart/2005/8/layout/hierarchy2"/>
    <dgm:cxn modelId="{1F3F5B49-ACF4-4015-A215-556E69DD0227}" srcId="{78B9B27C-6BA0-4CA4-BFBE-F81F98316D2C}" destId="{9CF6119A-DB96-4892-BB35-BC96A125A866}" srcOrd="1" destOrd="0" parTransId="{1AFBE149-93E5-48A5-9390-080033662A1C}" sibTransId="{4CC3F4A9-5455-47BD-BD3D-7D935FD004BD}"/>
    <dgm:cxn modelId="{A8C080FF-0FF2-4424-A818-429E51D6576C}" type="presOf" srcId="{1AFBE149-93E5-48A5-9390-080033662A1C}" destId="{1823CE60-E0E9-41A4-B220-85E47360CD6A}" srcOrd="0" destOrd="0" presId="urn:microsoft.com/office/officeart/2005/8/layout/hierarchy2"/>
    <dgm:cxn modelId="{61887135-A817-4B4A-8044-C43DE58FA173}" srcId="{78B9B27C-6BA0-4CA4-BFBE-F81F98316D2C}" destId="{9D2BA47D-B3DF-49B5-9C19-31CB9B4C8F1E}" srcOrd="0" destOrd="0" parTransId="{82621B22-6AAE-4CB5-A558-C7486B2CE43E}" sibTransId="{2602F348-0FBD-4D46-9349-47EBCE8447E9}"/>
    <dgm:cxn modelId="{20279DE1-6DC1-45F6-B7E5-EDB8B0F5E27B}" type="presOf" srcId="{1AFBE149-93E5-48A5-9390-080033662A1C}" destId="{54DAA7D3-E372-4D7F-B97A-04F24B132F7F}" srcOrd="1" destOrd="0" presId="urn:microsoft.com/office/officeart/2005/8/layout/hierarchy2"/>
    <dgm:cxn modelId="{E63F0B33-DF83-47B4-97F1-963A54D2047F}" type="presOf" srcId="{9CF6119A-DB96-4892-BB35-BC96A125A866}" destId="{EDEDB7E8-4E8F-41DA-9395-F7864C7D2C7C}" srcOrd="0" destOrd="0" presId="urn:microsoft.com/office/officeart/2005/8/layout/hierarchy2"/>
    <dgm:cxn modelId="{805FAFA7-124C-47F7-BDA8-04A0529B04C6}" srcId="{90258129-0BDE-4566-B778-5791AF30182A}" destId="{78B9B27C-6BA0-4CA4-BFBE-F81F98316D2C}" srcOrd="0" destOrd="0" parTransId="{C19250F9-4EEF-4788-8682-1D35DB7BC432}" sibTransId="{43C9C4FE-F512-476D-AD48-1B6AB61A2D6F}"/>
    <dgm:cxn modelId="{2EF1F3BD-DE56-44D1-BA78-71F7963CEA07}" type="presOf" srcId="{82621B22-6AAE-4CB5-A558-C7486B2CE43E}" destId="{1095F1C2-CFD5-4416-AC18-5BB80CD95DF9}" srcOrd="1" destOrd="0" presId="urn:microsoft.com/office/officeart/2005/8/layout/hierarchy2"/>
    <dgm:cxn modelId="{BC956292-E0FC-4962-94FB-BF3025F7C14E}" type="presParOf" srcId="{809F0E06-EFDB-4057-9A6B-DD94577E55D2}" destId="{028A9AF0-994D-475B-BE0A-B4470C0F657D}" srcOrd="0" destOrd="0" presId="urn:microsoft.com/office/officeart/2005/8/layout/hierarchy2"/>
    <dgm:cxn modelId="{AD1D5AB0-39E5-482D-8016-1C97D2CDCEAB}" type="presParOf" srcId="{028A9AF0-994D-475B-BE0A-B4470C0F657D}" destId="{674D6CBB-E878-4E3C-BA78-2E8C714B299C}" srcOrd="0" destOrd="0" presId="urn:microsoft.com/office/officeart/2005/8/layout/hierarchy2"/>
    <dgm:cxn modelId="{E295C8CE-1D6F-47BC-BEBE-C80FC7BE6EF1}" type="presParOf" srcId="{028A9AF0-994D-475B-BE0A-B4470C0F657D}" destId="{DA50870A-77C8-4E16-AD25-A78A6331DDAC}" srcOrd="1" destOrd="0" presId="urn:microsoft.com/office/officeart/2005/8/layout/hierarchy2"/>
    <dgm:cxn modelId="{886B37A9-FB65-43BC-A6FB-4EC2A3E1D0F8}" type="presParOf" srcId="{DA50870A-77C8-4E16-AD25-A78A6331DDAC}" destId="{7B7FEE3C-B1AC-4E5D-AE07-C27BA642ADA5}" srcOrd="0" destOrd="0" presId="urn:microsoft.com/office/officeart/2005/8/layout/hierarchy2"/>
    <dgm:cxn modelId="{56A0F567-D274-4D6C-8659-9055AF5818E1}" type="presParOf" srcId="{7B7FEE3C-B1AC-4E5D-AE07-C27BA642ADA5}" destId="{1095F1C2-CFD5-4416-AC18-5BB80CD95DF9}" srcOrd="0" destOrd="0" presId="urn:microsoft.com/office/officeart/2005/8/layout/hierarchy2"/>
    <dgm:cxn modelId="{CA278526-4B09-4862-A7CD-56D1F8C4DF0C}" type="presParOf" srcId="{DA50870A-77C8-4E16-AD25-A78A6331DDAC}" destId="{4BAC9718-3807-4D0D-86BD-AAC0BDF37B89}" srcOrd="1" destOrd="0" presId="urn:microsoft.com/office/officeart/2005/8/layout/hierarchy2"/>
    <dgm:cxn modelId="{180DACE1-2086-435D-A767-BA3D9FB62E00}" type="presParOf" srcId="{4BAC9718-3807-4D0D-86BD-AAC0BDF37B89}" destId="{6D0B08E6-911B-4240-B130-7DD889A5E4B8}" srcOrd="0" destOrd="0" presId="urn:microsoft.com/office/officeart/2005/8/layout/hierarchy2"/>
    <dgm:cxn modelId="{187DB7E4-E7C7-4949-AEF5-EA135CE2001F}" type="presParOf" srcId="{4BAC9718-3807-4D0D-86BD-AAC0BDF37B89}" destId="{01B0A847-D151-4573-94B7-524A83876968}" srcOrd="1" destOrd="0" presId="urn:microsoft.com/office/officeart/2005/8/layout/hierarchy2"/>
    <dgm:cxn modelId="{757DB553-6AF0-444B-B894-3421B0C07B22}" type="presParOf" srcId="{DA50870A-77C8-4E16-AD25-A78A6331DDAC}" destId="{1823CE60-E0E9-41A4-B220-85E47360CD6A}" srcOrd="2" destOrd="0" presId="urn:microsoft.com/office/officeart/2005/8/layout/hierarchy2"/>
    <dgm:cxn modelId="{6D1C00B6-0B21-48E2-9BDD-A94D80B647D1}" type="presParOf" srcId="{1823CE60-E0E9-41A4-B220-85E47360CD6A}" destId="{54DAA7D3-E372-4D7F-B97A-04F24B132F7F}" srcOrd="0" destOrd="0" presId="urn:microsoft.com/office/officeart/2005/8/layout/hierarchy2"/>
    <dgm:cxn modelId="{E35E2C27-E9A6-43E7-A1E5-671B2CCBC9BD}" type="presParOf" srcId="{DA50870A-77C8-4E16-AD25-A78A6331DDAC}" destId="{59E37353-130A-4FDC-B5C6-206F2F23D7BE}" srcOrd="3" destOrd="0" presId="urn:microsoft.com/office/officeart/2005/8/layout/hierarchy2"/>
    <dgm:cxn modelId="{A0757692-6589-4D5C-93E7-5A387947D7E1}" type="presParOf" srcId="{59E37353-130A-4FDC-B5C6-206F2F23D7BE}" destId="{EDEDB7E8-4E8F-41DA-9395-F7864C7D2C7C}" srcOrd="0" destOrd="0" presId="urn:microsoft.com/office/officeart/2005/8/layout/hierarchy2"/>
    <dgm:cxn modelId="{38A80142-EFEB-44C5-9B07-E23F051F8A74}" type="presParOf" srcId="{59E37353-130A-4FDC-B5C6-206F2F23D7BE}" destId="{7ABC2A50-F18A-42E3-BCE6-4913E260059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D6CBB-E878-4E3C-BA78-2E8C714B299C}">
      <dsp:nvSpPr>
        <dsp:cNvPr id="0" name=""/>
        <dsp:cNvSpPr/>
      </dsp:nvSpPr>
      <dsp:spPr>
        <a:xfrm>
          <a:off x="3205" y="1183001"/>
          <a:ext cx="3237688" cy="161884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t>Invitation</a:t>
          </a:r>
        </a:p>
      </dsp:txBody>
      <dsp:txXfrm>
        <a:off x="50619" y="1230415"/>
        <a:ext cx="3142860" cy="1524016"/>
      </dsp:txXfrm>
    </dsp:sp>
    <dsp:sp modelId="{7B7FEE3C-B1AC-4E5D-AE07-C27BA642ADA5}">
      <dsp:nvSpPr>
        <dsp:cNvPr id="0" name=""/>
        <dsp:cNvSpPr/>
      </dsp:nvSpPr>
      <dsp:spPr>
        <a:xfrm rot="19457599">
          <a:off x="3090986" y="1490443"/>
          <a:ext cx="1594890" cy="73125"/>
        </a:xfrm>
        <a:custGeom>
          <a:avLst/>
          <a:gdLst/>
          <a:ahLst/>
          <a:cxnLst/>
          <a:rect l="0" t="0" r="0" b="0"/>
          <a:pathLst>
            <a:path>
              <a:moveTo>
                <a:pt x="0" y="36562"/>
              </a:moveTo>
              <a:lnTo>
                <a:pt x="1594890" y="365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848559" y="1487133"/>
        <a:ext cx="79744" cy="79744"/>
      </dsp:txXfrm>
    </dsp:sp>
    <dsp:sp modelId="{6D0B08E6-911B-4240-B130-7DD889A5E4B8}">
      <dsp:nvSpPr>
        <dsp:cNvPr id="0" name=""/>
        <dsp:cNvSpPr/>
      </dsp:nvSpPr>
      <dsp:spPr>
        <a:xfrm>
          <a:off x="4535969" y="252166"/>
          <a:ext cx="3237688" cy="1618844"/>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solidFill>
                <a:srgbClr val="00B050"/>
              </a:solidFill>
            </a:rPr>
            <a:t>Acceptance</a:t>
          </a:r>
        </a:p>
      </dsp:txBody>
      <dsp:txXfrm>
        <a:off x="4583383" y="299580"/>
        <a:ext cx="3142860" cy="1524016"/>
      </dsp:txXfrm>
    </dsp:sp>
    <dsp:sp modelId="{1823CE60-E0E9-41A4-B220-85E47360CD6A}">
      <dsp:nvSpPr>
        <dsp:cNvPr id="0" name=""/>
        <dsp:cNvSpPr/>
      </dsp:nvSpPr>
      <dsp:spPr>
        <a:xfrm rot="2166661">
          <a:off x="3086520" y="2429413"/>
          <a:ext cx="1607028" cy="73125"/>
        </a:xfrm>
        <a:custGeom>
          <a:avLst/>
          <a:gdLst/>
          <a:ahLst/>
          <a:cxnLst/>
          <a:rect l="0" t="0" r="0" b="0"/>
          <a:pathLst>
            <a:path>
              <a:moveTo>
                <a:pt x="0" y="36562"/>
              </a:moveTo>
              <a:lnTo>
                <a:pt x="1607028" y="365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849858" y="2425800"/>
        <a:ext cx="80351" cy="80351"/>
      </dsp:txXfrm>
    </dsp:sp>
    <dsp:sp modelId="{EDEDB7E8-4E8F-41DA-9395-F7864C7D2C7C}">
      <dsp:nvSpPr>
        <dsp:cNvPr id="0" name=""/>
        <dsp:cNvSpPr/>
      </dsp:nvSpPr>
      <dsp:spPr>
        <a:xfrm>
          <a:off x="4539175" y="2130106"/>
          <a:ext cx="3237688" cy="1618844"/>
        </a:xfrm>
        <a:prstGeom prst="roundRect">
          <a:avLst>
            <a:gd name="adj" fmla="val 10000"/>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solidFill>
                <a:srgbClr val="C00000"/>
              </a:solidFill>
            </a:rPr>
            <a:t>Denial</a:t>
          </a:r>
        </a:p>
      </dsp:txBody>
      <dsp:txXfrm>
        <a:off x="4586589" y="2177520"/>
        <a:ext cx="3142860" cy="15240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D9D09-CE03-4D17-AE0E-A510B302322D}" type="datetimeFigureOut">
              <a:rPr lang="de-DE" smtClean="0"/>
              <a:t>29.08.2018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BE7CCF-DA08-488E-A9BE-D2A228F0E76F}" type="slidenum">
              <a:rPr lang="de-DE" smtClean="0"/>
              <a:t>‹Nr.›</a:t>
            </a:fld>
            <a:endParaRPr lang="de-DE"/>
          </a:p>
        </p:txBody>
      </p:sp>
    </p:spTree>
    <p:extLst>
      <p:ext uri="{BB962C8B-B14F-4D97-AF65-F5344CB8AC3E}">
        <p14:creationId xmlns:p14="http://schemas.microsoft.com/office/powerpoint/2010/main" val="95030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Wierzbicka</a:t>
            </a:r>
            <a:r>
              <a:rPr lang="en-US" baseline="0" dirty="0"/>
              <a:t> says about her work that it is rooted in her own experiences as a “language migrant” from a Polish to an English-speaking context (Australia). She has been living in Australia for almost 40 years now, but in many publications she talks about her first years in Australia as a time when she had to learn new cultural scripts of communication: for example: when she called her mum she used to shout a lot on the phone (expressing excitement), and her Australian husband used to signal to her that she should talk lower; or: she used to use the phrase ‘of course’ a lot, and her husband pointed out that this sounds very foreign and may be related to the Polish cultural ways of speaking.</a:t>
            </a:r>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5</a:t>
            </a:fld>
            <a:endParaRPr lang="en-US"/>
          </a:p>
        </p:txBody>
      </p:sp>
    </p:spTree>
    <p:extLst>
      <p:ext uri="{BB962C8B-B14F-4D97-AF65-F5344CB8AC3E}">
        <p14:creationId xmlns:p14="http://schemas.microsoft.com/office/powerpoint/2010/main" val="68408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Advisors: Different social norms inherent in different languages: ask students for examples (e.g. formal/informal</a:t>
            </a:r>
            <a:r>
              <a:rPr lang="en-US" sz="1200" baseline="0" dirty="0"/>
              <a:t> pronouns and ways of addressing people, honorifics, conventional use of modal verbs, ‘could I..’ ‘would you please..’, passive voice: some languages use them more or less, etc.</a:t>
            </a:r>
            <a:endParaRPr lang="en-US" sz="1200" dirty="0"/>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17</a:t>
            </a:fld>
            <a:endParaRPr lang="en-US"/>
          </a:p>
        </p:txBody>
      </p:sp>
    </p:spTree>
    <p:extLst>
      <p:ext uri="{BB962C8B-B14F-4D97-AF65-F5344CB8AC3E}">
        <p14:creationId xmlns:p14="http://schemas.microsoft.com/office/powerpoint/2010/main" val="121405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DEF8D-B77B-6540-8968-ECC93BEDC681}" type="slidenum">
              <a:rPr lang="en-US" smtClean="0"/>
              <a:t>18</a:t>
            </a:fld>
            <a:endParaRPr lang="en-US"/>
          </a:p>
        </p:txBody>
      </p:sp>
    </p:spTree>
    <p:extLst>
      <p:ext uri="{BB962C8B-B14F-4D97-AF65-F5344CB8AC3E}">
        <p14:creationId xmlns:p14="http://schemas.microsoft.com/office/powerpoint/2010/main" val="314223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0D176-4C54-3D47-9FB5-8441BCA1E67E}" type="slidenum">
              <a:rPr lang="en-US" smtClean="0"/>
              <a:t>19</a:t>
            </a:fld>
            <a:endParaRPr lang="en-US"/>
          </a:p>
        </p:txBody>
      </p:sp>
    </p:spTree>
    <p:extLst>
      <p:ext uri="{BB962C8B-B14F-4D97-AF65-F5344CB8AC3E}">
        <p14:creationId xmlns:p14="http://schemas.microsoft.com/office/powerpoint/2010/main" val="206491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IE" sz="1200" dirty="0">
              <a:latin typeface="Verdana" charset="0"/>
            </a:endParaRPr>
          </a:p>
          <a:p>
            <a:endParaRPr lang="en-US" dirty="0"/>
          </a:p>
        </p:txBody>
      </p:sp>
      <p:sp>
        <p:nvSpPr>
          <p:cNvPr id="4" name="Slide Number Placeholder 3"/>
          <p:cNvSpPr>
            <a:spLocks noGrp="1"/>
          </p:cNvSpPr>
          <p:nvPr>
            <p:ph type="sldNum" sz="quarter" idx="10"/>
          </p:nvPr>
        </p:nvSpPr>
        <p:spPr/>
        <p:txBody>
          <a:bodyPr/>
          <a:lstStyle/>
          <a:p>
            <a:fld id="{8650D176-4C54-3D47-9FB5-8441BCA1E67E}" type="slidenum">
              <a:rPr lang="en-US" smtClean="0"/>
              <a:t>20</a:t>
            </a:fld>
            <a:endParaRPr lang="en-US"/>
          </a:p>
        </p:txBody>
      </p:sp>
    </p:spTree>
    <p:extLst>
      <p:ext uri="{BB962C8B-B14F-4D97-AF65-F5344CB8AC3E}">
        <p14:creationId xmlns:p14="http://schemas.microsoft.com/office/powerpoint/2010/main" val="557414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0D176-4C54-3D47-9FB5-8441BCA1E67E}" type="slidenum">
              <a:rPr lang="en-US" smtClean="0"/>
              <a:t>21</a:t>
            </a:fld>
            <a:endParaRPr lang="en-US"/>
          </a:p>
        </p:txBody>
      </p:sp>
    </p:spTree>
    <p:extLst>
      <p:ext uri="{BB962C8B-B14F-4D97-AF65-F5344CB8AC3E}">
        <p14:creationId xmlns:p14="http://schemas.microsoft.com/office/powerpoint/2010/main" val="127242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50D176-4C54-3D47-9FB5-8441BCA1E67E}" type="slidenum">
              <a:rPr lang="en-US" smtClean="0"/>
              <a:t>22</a:t>
            </a:fld>
            <a:endParaRPr lang="en-US"/>
          </a:p>
        </p:txBody>
      </p:sp>
    </p:spTree>
    <p:extLst>
      <p:ext uri="{BB962C8B-B14F-4D97-AF65-F5344CB8AC3E}">
        <p14:creationId xmlns:p14="http://schemas.microsoft.com/office/powerpoint/2010/main" val="2544554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examples (for advisers)</a:t>
            </a:r>
          </a:p>
          <a:p>
            <a:endParaRPr lang="en-US" baseline="0" dirty="0"/>
          </a:p>
        </p:txBody>
      </p:sp>
      <p:sp>
        <p:nvSpPr>
          <p:cNvPr id="4" name="Slide Number Placeholder 3"/>
          <p:cNvSpPr>
            <a:spLocks noGrp="1"/>
          </p:cNvSpPr>
          <p:nvPr>
            <p:ph type="sldNum" sz="quarter" idx="10"/>
          </p:nvPr>
        </p:nvSpPr>
        <p:spPr/>
        <p:txBody>
          <a:bodyPr/>
          <a:lstStyle/>
          <a:p>
            <a:fld id="{8650D176-4C54-3D47-9FB5-8441BCA1E67E}" type="slidenum">
              <a:rPr lang="en-US" smtClean="0"/>
              <a:t>23</a:t>
            </a:fld>
            <a:endParaRPr lang="en-US"/>
          </a:p>
        </p:txBody>
      </p:sp>
    </p:spTree>
    <p:extLst>
      <p:ext uri="{BB962C8B-B14F-4D97-AF65-F5344CB8AC3E}">
        <p14:creationId xmlns:p14="http://schemas.microsoft.com/office/powerpoint/2010/main" val="346919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0D176-4C54-3D47-9FB5-8441BCA1E67E}" type="slidenum">
              <a:rPr lang="en-US" smtClean="0"/>
              <a:t>24</a:t>
            </a:fld>
            <a:endParaRPr lang="en-US"/>
          </a:p>
        </p:txBody>
      </p:sp>
    </p:spTree>
    <p:extLst>
      <p:ext uri="{BB962C8B-B14F-4D97-AF65-F5344CB8AC3E}">
        <p14:creationId xmlns:p14="http://schemas.microsoft.com/office/powerpoint/2010/main" val="1880081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examples (for advisers)</a:t>
            </a:r>
          </a:p>
        </p:txBody>
      </p:sp>
      <p:sp>
        <p:nvSpPr>
          <p:cNvPr id="4" name="Slide Number Placeholder 3"/>
          <p:cNvSpPr>
            <a:spLocks noGrp="1"/>
          </p:cNvSpPr>
          <p:nvPr>
            <p:ph type="sldNum" sz="quarter" idx="10"/>
          </p:nvPr>
        </p:nvSpPr>
        <p:spPr/>
        <p:txBody>
          <a:bodyPr/>
          <a:lstStyle/>
          <a:p>
            <a:fld id="{8650D176-4C54-3D47-9FB5-8441BCA1E67E}" type="slidenum">
              <a:rPr lang="en-US" smtClean="0"/>
              <a:t>25</a:t>
            </a:fld>
            <a:endParaRPr lang="en-US"/>
          </a:p>
        </p:txBody>
      </p:sp>
    </p:spTree>
    <p:extLst>
      <p:ext uri="{BB962C8B-B14F-4D97-AF65-F5344CB8AC3E}">
        <p14:creationId xmlns:p14="http://schemas.microsoft.com/office/powerpoint/2010/main" val="242709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Advisers: adapt to your language situation</a:t>
            </a:r>
          </a:p>
        </p:txBody>
      </p:sp>
      <p:sp>
        <p:nvSpPr>
          <p:cNvPr id="4" name="Slide Number Placeholder 3"/>
          <p:cNvSpPr>
            <a:spLocks noGrp="1"/>
          </p:cNvSpPr>
          <p:nvPr>
            <p:ph type="sldNum" sz="quarter" idx="10"/>
          </p:nvPr>
        </p:nvSpPr>
        <p:spPr/>
        <p:txBody>
          <a:bodyPr/>
          <a:lstStyle/>
          <a:p>
            <a:fld id="{8650D176-4C54-3D47-9FB5-8441BCA1E67E}" type="slidenum">
              <a:rPr lang="en-US" smtClean="0"/>
              <a:t>26</a:t>
            </a:fld>
            <a:endParaRPr lang="en-US"/>
          </a:p>
        </p:txBody>
      </p:sp>
    </p:spTree>
    <p:extLst>
      <p:ext uri="{BB962C8B-B14F-4D97-AF65-F5344CB8AC3E}">
        <p14:creationId xmlns:p14="http://schemas.microsoft.com/office/powerpoint/2010/main" val="69299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3718A-F098-8242-B751-7E5BF8BD6A7E}" type="slidenum">
              <a:rPr lang="fr-FR"/>
              <a:pPr/>
              <a:t>6</a:t>
            </a:fld>
            <a:endParaRPr lang="fr-FR"/>
          </a:p>
        </p:txBody>
      </p:sp>
      <p:sp>
        <p:nvSpPr>
          <p:cNvPr id="177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7155" name="Rectangle 3"/>
          <p:cNvSpPr>
            <a:spLocks noGrp="1" noChangeArrowheads="1"/>
          </p:cNvSpPr>
          <p:nvPr>
            <p:ph type="body" idx="1"/>
          </p:nvPr>
        </p:nvSpPr>
        <p:spPr/>
        <p:txBody>
          <a:bodyPr/>
          <a:lstStyle/>
          <a:p>
            <a:r>
              <a:rPr lang="fr-FR" dirty="0" err="1"/>
              <a:t>Advisers</a:t>
            </a:r>
            <a:r>
              <a:rPr lang="fr-FR" dirty="0"/>
              <a:t>: </a:t>
            </a:r>
            <a:r>
              <a:rPr lang="fr-FR" dirty="0" err="1"/>
              <a:t>make</a:t>
            </a:r>
            <a:r>
              <a:rPr lang="fr-FR" dirty="0"/>
              <a:t> sure </a:t>
            </a:r>
            <a:r>
              <a:rPr lang="fr-FR" dirty="0" err="1"/>
              <a:t>you</a:t>
            </a:r>
            <a:r>
              <a:rPr lang="fr-FR" dirty="0"/>
              <a:t> tell the </a:t>
            </a:r>
            <a:r>
              <a:rPr lang="fr-FR" dirty="0" err="1"/>
              <a:t>students</a:t>
            </a:r>
            <a:r>
              <a:rPr lang="fr-FR" dirty="0"/>
              <a:t> </a:t>
            </a:r>
            <a:r>
              <a:rPr lang="fr-FR" dirty="0" err="1"/>
              <a:t>that</a:t>
            </a:r>
            <a:r>
              <a:rPr lang="fr-FR" dirty="0"/>
              <a:t> </a:t>
            </a:r>
            <a:r>
              <a:rPr lang="fr-FR" dirty="0" err="1"/>
              <a:t>this</a:t>
            </a:r>
            <a:r>
              <a:rPr lang="fr-FR" dirty="0"/>
              <a:t> </a:t>
            </a:r>
            <a:r>
              <a:rPr lang="fr-FR" dirty="0" err="1"/>
              <a:t>is</a:t>
            </a:r>
            <a:r>
              <a:rPr lang="fr-FR" dirty="0"/>
              <a:t> </a:t>
            </a:r>
            <a:r>
              <a:rPr lang="fr-FR" dirty="0" err="1"/>
              <a:t>only</a:t>
            </a:r>
            <a:r>
              <a:rPr lang="fr-FR" baseline="0" dirty="0"/>
              <a:t> one </a:t>
            </a:r>
            <a:r>
              <a:rPr lang="fr-FR" baseline="0" dirty="0" err="1"/>
              <a:t>way</a:t>
            </a:r>
            <a:r>
              <a:rPr lang="fr-FR" baseline="0" dirty="0"/>
              <a:t> to look at </a:t>
            </a:r>
            <a:r>
              <a:rPr lang="fr-FR" baseline="0" dirty="0" err="1"/>
              <a:t>it</a:t>
            </a:r>
            <a:endParaRPr lang="fr-FR" dirty="0"/>
          </a:p>
        </p:txBody>
      </p:sp>
    </p:spTree>
    <p:extLst>
      <p:ext uri="{BB962C8B-B14F-4D97-AF65-F5344CB8AC3E}">
        <p14:creationId xmlns:p14="http://schemas.microsoft.com/office/powerpoint/2010/main" val="1320843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u="none" dirty="0">
                <a:latin typeface="Verdana" charset="0"/>
              </a:rPr>
              <a:t>Optional for advisors, can also be communicated without</a:t>
            </a:r>
            <a:r>
              <a:rPr lang="en-GB" b="0" u="none" baseline="0" dirty="0">
                <a:latin typeface="Verdana" charset="0"/>
              </a:rPr>
              <a:t> the slides</a:t>
            </a:r>
            <a:endParaRPr lang="en-GB" b="0" u="none" dirty="0">
              <a:latin typeface="Verdana"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1" u="sng" dirty="0">
                <a:latin typeface="Verdana" charset="0"/>
              </a:rPr>
              <a:t>Before</a:t>
            </a:r>
            <a:r>
              <a:rPr lang="en-GB" dirty="0">
                <a:latin typeface="Verdana" charset="0"/>
              </a:rPr>
              <a:t>: Some speech acts are able to damage another person</a:t>
            </a:r>
            <a:r>
              <a:rPr lang="ja-JP" altLang="en-GB" dirty="0">
                <a:latin typeface="Verdana" charset="0"/>
              </a:rPr>
              <a:t>’</a:t>
            </a:r>
            <a:r>
              <a:rPr lang="en-GB" dirty="0">
                <a:latin typeface="Verdana" charset="0"/>
              </a:rPr>
              <a:t>s reputation/ threaten other people</a:t>
            </a:r>
            <a:r>
              <a:rPr lang="ja-JP" altLang="en-GB" dirty="0">
                <a:latin typeface="Verdana" charset="0"/>
              </a:rPr>
              <a:t>’</a:t>
            </a:r>
            <a:r>
              <a:rPr lang="en-GB" dirty="0">
                <a:latin typeface="Verdana" charset="0"/>
              </a:rPr>
              <a:t>s face. </a:t>
            </a:r>
          </a:p>
          <a:p>
            <a:pPr eaLnBrk="1" hangingPunct="1"/>
            <a:r>
              <a:rPr lang="en-IE" dirty="0">
                <a:latin typeface="Verdana" charset="0"/>
              </a:rPr>
              <a:t>Two kinds of FTAs:</a:t>
            </a:r>
          </a:p>
          <a:p>
            <a:pPr eaLnBrk="1" hangingPunct="1">
              <a:buFont typeface="Wingdings" charset="0"/>
              <a:buNone/>
            </a:pPr>
            <a:r>
              <a:rPr lang="en-IE" dirty="0">
                <a:latin typeface="Verdana" charset="0"/>
              </a:rPr>
              <a:t>	</a:t>
            </a:r>
            <a:r>
              <a:rPr lang="en-US" dirty="0">
                <a:latin typeface="Verdana" charset="0"/>
              </a:rPr>
              <a:t>» threatening your negative face</a:t>
            </a:r>
          </a:p>
          <a:p>
            <a:pPr eaLnBrk="1" hangingPunct="1">
              <a:buFont typeface="Wingdings" charset="0"/>
              <a:buNone/>
            </a:pPr>
            <a:r>
              <a:rPr lang="en-US" dirty="0">
                <a:latin typeface="Verdana" charset="0"/>
              </a:rPr>
              <a:t>	» threatening your positive face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latin typeface="Verdana" charset="0"/>
            </a:endParaRPr>
          </a:p>
          <a:p>
            <a:endParaRPr lang="en-US" dirty="0"/>
          </a:p>
        </p:txBody>
      </p:sp>
      <p:sp>
        <p:nvSpPr>
          <p:cNvPr id="4" name="Slide Number Placeholder 3"/>
          <p:cNvSpPr>
            <a:spLocks noGrp="1"/>
          </p:cNvSpPr>
          <p:nvPr>
            <p:ph type="sldNum" sz="quarter" idx="10"/>
          </p:nvPr>
        </p:nvSpPr>
        <p:spPr/>
        <p:txBody>
          <a:bodyPr/>
          <a:lstStyle/>
          <a:p>
            <a:fld id="{8650D176-4C54-3D47-9FB5-8441BCA1E67E}" type="slidenum">
              <a:rPr lang="en-US" smtClean="0"/>
              <a:t>27</a:t>
            </a:fld>
            <a:endParaRPr lang="en-US"/>
          </a:p>
        </p:txBody>
      </p:sp>
    </p:spTree>
    <p:extLst>
      <p:ext uri="{BB962C8B-B14F-4D97-AF65-F5344CB8AC3E}">
        <p14:creationId xmlns:p14="http://schemas.microsoft.com/office/powerpoint/2010/main" val="406920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u="none" dirty="0">
                <a:latin typeface="Verdana" charset="0"/>
              </a:rPr>
              <a:t>Optional (for advisors, can also be communicated without</a:t>
            </a:r>
            <a:r>
              <a:rPr lang="en-GB" b="0" u="none" baseline="0" dirty="0">
                <a:latin typeface="Verdana" charset="0"/>
              </a:rPr>
              <a:t> the slides)</a:t>
            </a:r>
            <a:endParaRPr lang="en-GB" b="0" u="none" dirty="0">
              <a:latin typeface="Verdana" charset="0"/>
            </a:endParaRPr>
          </a:p>
          <a:p>
            <a:endParaRPr lang="en-US" dirty="0"/>
          </a:p>
        </p:txBody>
      </p:sp>
      <p:sp>
        <p:nvSpPr>
          <p:cNvPr id="4" name="Slide Number Placeholder 3"/>
          <p:cNvSpPr>
            <a:spLocks noGrp="1"/>
          </p:cNvSpPr>
          <p:nvPr>
            <p:ph type="sldNum" sz="quarter" idx="10"/>
          </p:nvPr>
        </p:nvSpPr>
        <p:spPr/>
        <p:txBody>
          <a:bodyPr/>
          <a:lstStyle/>
          <a:p>
            <a:fld id="{8650D176-4C54-3D47-9FB5-8441BCA1E67E}" type="slidenum">
              <a:rPr lang="en-US" smtClean="0"/>
              <a:t>28</a:t>
            </a:fld>
            <a:endParaRPr lang="en-US"/>
          </a:p>
        </p:txBody>
      </p:sp>
    </p:spTree>
    <p:extLst>
      <p:ext uri="{BB962C8B-B14F-4D97-AF65-F5344CB8AC3E}">
        <p14:creationId xmlns:p14="http://schemas.microsoft.com/office/powerpoint/2010/main" val="374324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u="none" dirty="0">
                <a:latin typeface="Verdana" charset="0"/>
              </a:rPr>
              <a:t>Optional (for advisors, can also be communicated without</a:t>
            </a:r>
            <a:r>
              <a:rPr lang="en-GB" b="0" u="none" baseline="0" dirty="0">
                <a:latin typeface="Verdana" charset="0"/>
              </a:rPr>
              <a:t> the slides)</a:t>
            </a:r>
            <a:endParaRPr lang="en-GB" b="0" u="none" dirty="0">
              <a:latin typeface="Verdana" charset="0"/>
            </a:endParaRPr>
          </a:p>
          <a:p>
            <a:endParaRPr lang="en-US" dirty="0"/>
          </a:p>
        </p:txBody>
      </p:sp>
      <p:sp>
        <p:nvSpPr>
          <p:cNvPr id="4" name="Slide Number Placeholder 3"/>
          <p:cNvSpPr>
            <a:spLocks noGrp="1"/>
          </p:cNvSpPr>
          <p:nvPr>
            <p:ph type="sldNum" sz="quarter" idx="10"/>
          </p:nvPr>
        </p:nvSpPr>
        <p:spPr/>
        <p:txBody>
          <a:bodyPr/>
          <a:lstStyle/>
          <a:p>
            <a:fld id="{8650D176-4C54-3D47-9FB5-8441BCA1E67E}" type="slidenum">
              <a:rPr lang="en-US" smtClean="0"/>
              <a:t>29</a:t>
            </a:fld>
            <a:endParaRPr lang="en-US"/>
          </a:p>
        </p:txBody>
      </p:sp>
    </p:spTree>
    <p:extLst>
      <p:ext uri="{BB962C8B-B14F-4D97-AF65-F5344CB8AC3E}">
        <p14:creationId xmlns:p14="http://schemas.microsoft.com/office/powerpoint/2010/main" val="2413838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31</a:t>
            </a:fld>
            <a:endParaRPr lang="en-US"/>
          </a:p>
        </p:txBody>
      </p:sp>
    </p:spTree>
    <p:extLst>
      <p:ext uri="{BB962C8B-B14F-4D97-AF65-F5344CB8AC3E}">
        <p14:creationId xmlns:p14="http://schemas.microsoft.com/office/powerpoint/2010/main" val="718748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32</a:t>
            </a:fld>
            <a:endParaRPr lang="en-US"/>
          </a:p>
        </p:txBody>
      </p:sp>
    </p:spTree>
    <p:extLst>
      <p:ext uri="{BB962C8B-B14F-4D97-AF65-F5344CB8AC3E}">
        <p14:creationId xmlns:p14="http://schemas.microsoft.com/office/powerpoint/2010/main" val="1366475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Advisers: make students think, for example, about different cultural ways to react in an appropriate way to an invitation using the scales on the previous slide; similarly: offers, permissions, requests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33</a:t>
            </a:fld>
            <a:endParaRPr lang="en-US"/>
          </a:p>
        </p:txBody>
      </p:sp>
    </p:spTree>
    <p:extLst>
      <p:ext uri="{BB962C8B-B14F-4D97-AF65-F5344CB8AC3E}">
        <p14:creationId xmlns:p14="http://schemas.microsoft.com/office/powerpoint/2010/main" val="1892458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 think</a:t>
            </a:r>
            <a:r>
              <a:rPr lang="en-US" baseline="0" dirty="0"/>
              <a:t> about other, cultural ways of declining an invitation, how do they come across?</a:t>
            </a:r>
            <a:endParaRPr lang="en-US" dirty="0"/>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34</a:t>
            </a:fld>
            <a:endParaRPr lang="en-US"/>
          </a:p>
        </p:txBody>
      </p:sp>
    </p:spTree>
    <p:extLst>
      <p:ext uri="{BB962C8B-B14F-4D97-AF65-F5344CB8AC3E}">
        <p14:creationId xmlns:p14="http://schemas.microsoft.com/office/powerpoint/2010/main" val="1158500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intends to make students think</a:t>
            </a:r>
            <a:r>
              <a:rPr lang="en-US" baseline="0" dirty="0"/>
              <a:t> about and make them sensitive for how different aspects of language are handled differently indifferent cultures</a:t>
            </a:r>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35</a:t>
            </a:fld>
            <a:endParaRPr lang="en-US"/>
          </a:p>
        </p:txBody>
      </p:sp>
    </p:spTree>
    <p:extLst>
      <p:ext uri="{BB962C8B-B14F-4D97-AF65-F5344CB8AC3E}">
        <p14:creationId xmlns:p14="http://schemas.microsoft.com/office/powerpoint/2010/main" val="1209401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Advisers: find a intercultural meeting clip that can get students to think about different</a:t>
            </a:r>
            <a:r>
              <a:rPr lang="en-US" baseline="0" dirty="0"/>
              <a:t> aspects of communication in the conversation that are handled differently in different cultures; if more ideas are needed, use the following slides</a:t>
            </a:r>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37</a:t>
            </a:fld>
            <a:endParaRPr lang="en-US"/>
          </a:p>
        </p:txBody>
      </p:sp>
    </p:spTree>
    <p:extLst>
      <p:ext uri="{BB962C8B-B14F-4D97-AF65-F5344CB8AC3E}">
        <p14:creationId xmlns:p14="http://schemas.microsoft.com/office/powerpoint/2010/main" val="606771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38</a:t>
            </a:fld>
            <a:endParaRPr lang="en-US"/>
          </a:p>
        </p:txBody>
      </p:sp>
    </p:spTree>
    <p:extLst>
      <p:ext uri="{BB962C8B-B14F-4D97-AF65-F5344CB8AC3E}">
        <p14:creationId xmlns:p14="http://schemas.microsoft.com/office/powerpoint/2010/main" val="133294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5E172C-E95F-8D45-92C6-826631B4ABD5}" type="slidenum">
              <a:rPr lang="en-US" sz="1200"/>
              <a:pPr/>
              <a:t>7</a:t>
            </a:fld>
            <a:endParaRPr lang="en-US" sz="1200"/>
          </a:p>
        </p:txBody>
      </p:sp>
    </p:spTree>
    <p:extLst>
      <p:ext uri="{BB962C8B-B14F-4D97-AF65-F5344CB8AC3E}">
        <p14:creationId xmlns:p14="http://schemas.microsoft.com/office/powerpoint/2010/main" val="1267583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39</a:t>
            </a:fld>
            <a:endParaRPr lang="en-US"/>
          </a:p>
        </p:txBody>
      </p:sp>
    </p:spTree>
    <p:extLst>
      <p:ext uri="{BB962C8B-B14F-4D97-AF65-F5344CB8AC3E}">
        <p14:creationId xmlns:p14="http://schemas.microsoft.com/office/powerpoint/2010/main" val="249579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40</a:t>
            </a:fld>
            <a:endParaRPr lang="en-US"/>
          </a:p>
        </p:txBody>
      </p:sp>
    </p:spTree>
    <p:extLst>
      <p:ext uri="{BB962C8B-B14F-4D97-AF65-F5344CB8AC3E}">
        <p14:creationId xmlns:p14="http://schemas.microsoft.com/office/powerpoint/2010/main" val="1867327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41</a:t>
            </a:fld>
            <a:endParaRPr lang="en-US"/>
          </a:p>
        </p:txBody>
      </p:sp>
    </p:spTree>
    <p:extLst>
      <p:ext uri="{BB962C8B-B14F-4D97-AF65-F5344CB8AC3E}">
        <p14:creationId xmlns:p14="http://schemas.microsoft.com/office/powerpoint/2010/main" val="1780847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42</a:t>
            </a:fld>
            <a:endParaRPr lang="en-US"/>
          </a:p>
        </p:txBody>
      </p:sp>
    </p:spTree>
    <p:extLst>
      <p:ext uri="{BB962C8B-B14F-4D97-AF65-F5344CB8AC3E}">
        <p14:creationId xmlns:p14="http://schemas.microsoft.com/office/powerpoint/2010/main" val="539204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43</a:t>
            </a:fld>
            <a:endParaRPr lang="en-US"/>
          </a:p>
        </p:txBody>
      </p:sp>
    </p:spTree>
    <p:extLst>
      <p:ext uri="{BB962C8B-B14F-4D97-AF65-F5344CB8AC3E}">
        <p14:creationId xmlns:p14="http://schemas.microsoft.com/office/powerpoint/2010/main" val="1831464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44</a:t>
            </a:fld>
            <a:endParaRPr lang="en-US"/>
          </a:p>
        </p:txBody>
      </p:sp>
    </p:spTree>
    <p:extLst>
      <p:ext uri="{BB962C8B-B14F-4D97-AF65-F5344CB8AC3E}">
        <p14:creationId xmlns:p14="http://schemas.microsoft.com/office/powerpoint/2010/main" val="122448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Optional (for advisers)</a:t>
            </a:r>
          </a:p>
          <a:p>
            <a:endParaRPr lang="en-US" dirty="0"/>
          </a:p>
        </p:txBody>
      </p:sp>
      <p:sp>
        <p:nvSpPr>
          <p:cNvPr id="4" name="Slide Number Placeholder 3"/>
          <p:cNvSpPr>
            <a:spLocks noGrp="1"/>
          </p:cNvSpPr>
          <p:nvPr>
            <p:ph type="sldNum" sz="quarter" idx="10"/>
          </p:nvPr>
        </p:nvSpPr>
        <p:spPr/>
        <p:txBody>
          <a:bodyPr/>
          <a:lstStyle/>
          <a:p>
            <a:fld id="{AE5DA07E-34A3-7446-88F3-6DA77A43C886}" type="slidenum">
              <a:rPr lang="en-US" smtClean="0"/>
              <a:t>45</a:t>
            </a:fld>
            <a:endParaRPr lang="en-US"/>
          </a:p>
        </p:txBody>
      </p:sp>
    </p:spTree>
    <p:extLst>
      <p:ext uri="{BB962C8B-B14F-4D97-AF65-F5344CB8AC3E}">
        <p14:creationId xmlns:p14="http://schemas.microsoft.com/office/powerpoint/2010/main" val="11269520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AAEAAA8-E363-2B4A-A7C6-9051E79FF6F3}" type="slidenum">
              <a:rPr lang="en-US" sz="1200"/>
              <a:pPr/>
              <a:t>47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4EC09BE-FE7B-DF42-B10B-E811AE7ED0BC}" type="slidenum">
              <a:rPr lang="en-US" sz="1200"/>
              <a:pPr/>
              <a:t>8</a:t>
            </a:fld>
            <a:endParaRPr lang="en-US" sz="1200"/>
          </a:p>
        </p:txBody>
      </p:sp>
    </p:spTree>
    <p:extLst>
      <p:ext uri="{BB962C8B-B14F-4D97-AF65-F5344CB8AC3E}">
        <p14:creationId xmlns:p14="http://schemas.microsoft.com/office/powerpoint/2010/main" val="188643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DEF8D-B77B-6540-8968-ECC93BEDC681}" type="slidenum">
              <a:rPr lang="en-US" smtClean="0"/>
              <a:t>9</a:t>
            </a:fld>
            <a:endParaRPr lang="en-US"/>
          </a:p>
        </p:txBody>
      </p:sp>
    </p:spTree>
    <p:extLst>
      <p:ext uri="{BB962C8B-B14F-4D97-AF65-F5344CB8AC3E}">
        <p14:creationId xmlns:p14="http://schemas.microsoft.com/office/powerpoint/2010/main" val="425066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6DEF8D-B77B-6540-8968-ECC93BEDC681}" type="slidenum">
              <a:rPr lang="en-US" smtClean="0"/>
              <a:t>10</a:t>
            </a:fld>
            <a:endParaRPr lang="en-US"/>
          </a:p>
        </p:txBody>
      </p:sp>
    </p:spTree>
    <p:extLst>
      <p:ext uri="{BB962C8B-B14F-4D97-AF65-F5344CB8AC3E}">
        <p14:creationId xmlns:p14="http://schemas.microsoft.com/office/powerpoint/2010/main" val="365029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charset="0"/>
              <a:buNone/>
            </a:pPr>
            <a:endParaRPr lang="en-US" dirty="0"/>
          </a:p>
        </p:txBody>
      </p:sp>
      <p:sp>
        <p:nvSpPr>
          <p:cNvPr id="4" name="Slide Number Placeholder 3"/>
          <p:cNvSpPr>
            <a:spLocks noGrp="1"/>
          </p:cNvSpPr>
          <p:nvPr>
            <p:ph type="sldNum" sz="quarter" idx="10"/>
          </p:nvPr>
        </p:nvSpPr>
        <p:spPr/>
        <p:txBody>
          <a:bodyPr/>
          <a:lstStyle/>
          <a:p>
            <a:fld id="{316DEF8D-B77B-6540-8968-ECC93BEDC681}" type="slidenum">
              <a:rPr lang="en-US" smtClean="0"/>
              <a:t>11</a:t>
            </a:fld>
            <a:endParaRPr lang="en-US"/>
          </a:p>
        </p:txBody>
      </p:sp>
    </p:spTree>
    <p:extLst>
      <p:ext uri="{BB962C8B-B14F-4D97-AF65-F5344CB8AC3E}">
        <p14:creationId xmlns:p14="http://schemas.microsoft.com/office/powerpoint/2010/main" val="376961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14DC0-68E7-4042-9A85-8126C0575776}" type="slidenum">
              <a:rPr lang="fr-FR"/>
              <a:pPr/>
              <a:t>12</a:t>
            </a:fld>
            <a:endParaRPr lang="fr-FR"/>
          </a:p>
        </p:txBody>
      </p:sp>
      <p:sp>
        <p:nvSpPr>
          <p:cNvPr id="385026" name="Rectangle 2"/>
          <p:cNvSpPr>
            <a:spLocks noGrp="1" noRot="1" noChangeAspect="1" noChangeArrowheads="1" noTextEdit="1"/>
          </p:cNvSpPr>
          <p:nvPr>
            <p:ph type="sldImg"/>
          </p:nvPr>
        </p:nvSpPr>
        <p:spPr>
          <a:xfrm>
            <a:off x="1144588" y="685800"/>
            <a:ext cx="4568825" cy="3427413"/>
          </a:xfrm>
          <a:ln w="12700" cap="flat"/>
          <a:extLst>
            <a:ext uri="{FAA26D3D-D897-4be2-8F04-BA451C77F1D7}">
              <ma14:placeholderFlag xmlns:ma14="http://schemas.microsoft.com/office/mac/drawingml/2011/main" xmlns="" val="1"/>
            </a:ext>
          </a:extLst>
        </p:spPr>
      </p:sp>
      <p:sp>
        <p:nvSpPr>
          <p:cNvPr id="385027" name="Rectangle 3"/>
          <p:cNvSpPr>
            <a:spLocks noGrp="1" noChangeArrowheads="1"/>
          </p:cNvSpPr>
          <p:nvPr>
            <p:ph type="body" idx="1"/>
          </p:nvPr>
        </p:nvSpPr>
        <p:spPr>
          <a:ln/>
        </p:spPr>
        <p:txBody>
          <a:bodyPr lIns="92075" tIns="46038" rIns="92075" bIns="46038"/>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CF2395-F18E-8841-B03D-61EC427CDF5F}" type="slidenum">
              <a:rPr lang="fr-FR"/>
              <a:pPr/>
              <a:t>13</a:t>
            </a:fld>
            <a:endParaRPr lang="fr-FR"/>
          </a:p>
        </p:txBody>
      </p:sp>
      <p:sp>
        <p:nvSpPr>
          <p:cNvPr id="387074" name="Rectangle 2"/>
          <p:cNvSpPr>
            <a:spLocks noGrp="1" noRot="1" noChangeAspect="1" noChangeArrowheads="1" noTextEdit="1"/>
          </p:cNvSpPr>
          <p:nvPr>
            <p:ph type="sldImg"/>
          </p:nvPr>
        </p:nvSpPr>
        <p:spPr>
          <a:xfrm>
            <a:off x="1144588" y="685800"/>
            <a:ext cx="4568825" cy="3427413"/>
          </a:xfrm>
          <a:ln w="12700" cap="flat"/>
          <a:extLst>
            <a:ext uri="{FAA26D3D-D897-4be2-8F04-BA451C77F1D7}">
              <ma14:placeholderFlag xmlns:ma14="http://schemas.microsoft.com/office/mac/drawingml/2011/main" xmlns="" val="1"/>
            </a:ext>
          </a:extLst>
        </p:spPr>
      </p:sp>
      <p:sp>
        <p:nvSpPr>
          <p:cNvPr id="387075" name="Rectangle 3"/>
          <p:cNvSpPr>
            <a:spLocks noGrp="1" noChangeArrowheads="1"/>
          </p:cNvSpPr>
          <p:nvPr>
            <p:ph type="body" idx="1"/>
          </p:nvPr>
        </p:nvSpPr>
        <p:spPr>
          <a:ln/>
        </p:spPr>
        <p:txBody>
          <a:bodyPr lIns="92075" tIns="46038" rIns="92075" bIns="46038"/>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endParaRPr lang="en-GB"/>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86627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3538675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382375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423213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99637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261664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290287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endParaRPr lang="en-GB"/>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195752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173272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132289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GB"/>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70F6B656-F9D4-4276-8B0E-B2956D584B70}" type="datetimeFigureOut">
              <a:rPr lang="en-GB" smtClean="0"/>
              <a:t>29/08/2018</a:t>
            </a:fld>
            <a:endParaRPr lang="en-GB"/>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AB12E223-F6D2-4C39-A42B-96384D240B9C}" type="slidenum">
              <a:rPr lang="en-GB" smtClean="0"/>
              <a:t>‹Nr.›</a:t>
            </a:fld>
            <a:endParaRPr lang="en-GB"/>
          </a:p>
        </p:txBody>
      </p:sp>
    </p:spTree>
    <p:extLst>
      <p:ext uri="{BB962C8B-B14F-4D97-AF65-F5344CB8AC3E}">
        <p14:creationId xmlns:p14="http://schemas.microsoft.com/office/powerpoint/2010/main" val="722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Gerade Verbindung 6"/>
          <p:cNvCxnSpPr/>
          <p:nvPr/>
        </p:nvCxnSpPr>
        <p:spPr bwMode="gray">
          <a:xfrm>
            <a:off x="-4708" y="660443"/>
            <a:ext cx="9144000" cy="0"/>
          </a:xfrm>
          <a:prstGeom prst="line">
            <a:avLst/>
          </a:prstGeom>
          <a:ln w="25400">
            <a:solidFill>
              <a:srgbClr val="4E7C89"/>
            </a:solidFill>
            <a:bevel/>
          </a:ln>
        </p:spPr>
        <p:style>
          <a:lnRef idx="1">
            <a:schemeClr val="accent1"/>
          </a:lnRef>
          <a:fillRef idx="0">
            <a:schemeClr val="accent1"/>
          </a:fillRef>
          <a:effectRef idx="0">
            <a:schemeClr val="accent1"/>
          </a:effectRef>
          <a:fontRef idx="minor">
            <a:schemeClr val="tx1"/>
          </a:fontRef>
        </p:style>
      </p:cxnSp>
      <p:pic>
        <p:nvPicPr>
          <p:cNvPr id="8" name="Grafik 7" descr="EU flag-Erasmus+_vect_POS.png"/>
          <p:cNvPicPr>
            <a:picLocks noChangeAspect="1"/>
          </p:cNvPicPr>
          <p:nvPr/>
        </p:nvPicPr>
        <p:blipFill>
          <a:blip r:embed="rId13" cstate="print"/>
          <a:stretch>
            <a:fillRect/>
          </a:stretch>
        </p:blipFill>
        <p:spPr>
          <a:xfrm>
            <a:off x="7164288" y="428517"/>
            <a:ext cx="1962324" cy="559772"/>
          </a:xfrm>
          <a:prstGeom prst="rect">
            <a:avLst/>
          </a:prstGeom>
        </p:spPr>
      </p:pic>
      <p:sp>
        <p:nvSpPr>
          <p:cNvPr id="9" name="Fußzeilenplatzhalter 4"/>
          <p:cNvSpPr txBox="1">
            <a:spLocks/>
          </p:cNvSpPr>
          <p:nvPr/>
        </p:nvSpPr>
        <p:spPr bwMode="gray">
          <a:xfrm>
            <a:off x="450851" y="432259"/>
            <a:ext cx="6155990" cy="200149"/>
          </a:xfrm>
          <a:prstGeom prst="rect">
            <a:avLst/>
          </a:prstGeom>
        </p:spPr>
        <p:txBody>
          <a:bodyPr vert="horz" wrap="none" lIns="0" tIns="0" rIns="0" bIns="0" rtlCol="0" anchor="b" anchorCtr="0">
            <a:noAutofit/>
          </a:bodyPr>
          <a:lstStyle>
            <a:defPPr>
              <a:defRPr lang="de-DE"/>
            </a:defPPr>
            <a:lvl1pPr marL="0" algn="l" defTabSz="1043056" rtl="0" eaLnBrk="1" latinLnBrk="0" hangingPunct="1">
              <a:lnSpc>
                <a:spcPct val="100000"/>
              </a:lnSpc>
              <a:spcBef>
                <a:spcPts val="0"/>
              </a:spcBef>
              <a:defRPr sz="1000" kern="1200">
                <a:solidFill>
                  <a:srgbClr val="0071BB"/>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E7C89"/>
                </a:solidFill>
                <a:effectLst/>
                <a:uLnTx/>
                <a:uFillTx/>
                <a:latin typeface="Arial"/>
                <a:ea typeface="+mn-ea"/>
                <a:cs typeface="+mn-cs"/>
              </a:rPr>
              <a:t>Connect – Intercultural Learning Network • Pre-departure training</a:t>
            </a:r>
            <a:endParaRPr kumimoji="0" lang="de-DE" sz="1000" b="0" i="0" u="none" strike="noStrike" kern="1200" cap="none" spc="0" normalizeH="0" baseline="0" noProof="0" dirty="0">
              <a:ln>
                <a:noFill/>
              </a:ln>
              <a:solidFill>
                <a:srgbClr val="4E7C89"/>
              </a:solidFill>
              <a:effectLst/>
              <a:uLnTx/>
              <a:uFillTx/>
              <a:latin typeface="Arial"/>
              <a:ea typeface="+mn-ea"/>
              <a:cs typeface="+mn-cs"/>
            </a:endParaRPr>
          </a:p>
        </p:txBody>
      </p:sp>
      <p:pic>
        <p:nvPicPr>
          <p:cNvPr id="10" name="Grafik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56176" y="72196"/>
            <a:ext cx="1040002" cy="892630"/>
          </a:xfrm>
          <a:prstGeom prst="rect">
            <a:avLst/>
          </a:prstGeom>
        </p:spPr>
      </p:pic>
      <p:sp>
        <p:nvSpPr>
          <p:cNvPr id="11" name="Fußzeilenplatzhalter 11"/>
          <p:cNvSpPr txBox="1">
            <a:spLocks/>
          </p:cNvSpPr>
          <p:nvPr/>
        </p:nvSpPr>
        <p:spPr bwMode="gray">
          <a:xfrm>
            <a:off x="6012160" y="6525344"/>
            <a:ext cx="3019627" cy="216024"/>
          </a:xfrm>
          <a:prstGeom prst="rect">
            <a:avLst/>
          </a:prstGeom>
        </p:spPr>
        <p:txBody>
          <a:bodyPr vert="horz" wrap="none" lIns="0" tIns="0" rIns="0" bIns="0" rtlCol="0" anchor="b" anchorCtr="0">
            <a:noAutofit/>
          </a:bodyPr>
          <a:lstStyle/>
          <a:p>
            <a:pPr marL="0" marR="0" lvl="0" indent="0" algn="l" defTabSz="1043056"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4E7C89"/>
                </a:solidFill>
                <a:effectLst/>
                <a:uLnTx/>
                <a:uFillTx/>
                <a:latin typeface="+mn-lt"/>
                <a:ea typeface="+mn-ea"/>
                <a:cs typeface="+mn-cs"/>
              </a:rPr>
              <a:t>www.weconnecteurope.eu </a:t>
            </a:r>
            <a:r>
              <a:rPr kumimoji="0" lang="en-US" sz="1000" b="0" i="0" u="none" strike="noStrike" kern="1200" cap="none" spc="0" normalizeH="0" baseline="0" noProof="0" dirty="0">
                <a:ln>
                  <a:noFill/>
                </a:ln>
                <a:solidFill>
                  <a:srgbClr val="4E7C89"/>
                </a:solidFill>
                <a:effectLst/>
                <a:uLnTx/>
                <a:uFillTx/>
                <a:latin typeface="+mn-lt"/>
                <a:ea typeface="+mn-ea"/>
                <a:cs typeface="+mn-cs"/>
              </a:rPr>
              <a:t>•  </a:t>
            </a:r>
            <a:r>
              <a:rPr kumimoji="0" lang="de-DE" sz="1000" b="0" i="0" u="none" strike="noStrike" kern="1200" cap="none" spc="0" normalizeH="0" baseline="0" noProof="0" dirty="0">
                <a:ln>
                  <a:noFill/>
                </a:ln>
                <a:solidFill>
                  <a:srgbClr val="4E7C89"/>
                </a:solidFill>
                <a:effectLst/>
                <a:uLnTx/>
                <a:uFillTx/>
                <a:latin typeface="+mn-lt"/>
                <a:ea typeface="+mn-ea"/>
                <a:cs typeface="+mn-cs"/>
              </a:rPr>
              <a:t>www.experience-map.org</a:t>
            </a:r>
          </a:p>
        </p:txBody>
      </p:sp>
    </p:spTree>
    <p:extLst>
      <p:ext uri="{BB962C8B-B14F-4D97-AF65-F5344CB8AC3E}">
        <p14:creationId xmlns:p14="http://schemas.microsoft.com/office/powerpoint/2010/main" val="147358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de/foto/afro-afroamerikaner-antworten-asiatisch-1162964"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creativecommons.org/publicdomain/zero/1.0/" TargetMode="External"/><Relationship Id="rId4" Type="http://schemas.openxmlformats.org/officeDocument/2006/relationships/hyperlink" Target="https://www.pexels.com/de/@rawpixe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MyofREc5Jk&amp;spfreload=10"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commons.wikimedia.org/wiki/File:IceBergModell.jpg" TargetMode="External"/><Relationship Id="rId5" Type="http://schemas.openxmlformats.org/officeDocument/2006/relationships/hyperlink" Target="https://pixabay.com/en/users/905513-905513/" TargetMode="External"/><Relationship Id="rId4" Type="http://schemas.openxmlformats.org/officeDocument/2006/relationships/hyperlink" Target="https://pixabay.com/en/hello-bonjour-hi-greeting-foreign-150236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commons.wikimedia.org/wiki/File:IceBergModell.jpg" TargetMode="External"/><Relationship Id="rId5" Type="http://schemas.openxmlformats.org/officeDocument/2006/relationships/hyperlink" Target="https://pixabay.com/en/users/coffeebeanworks-558718/" TargetMode="External"/><Relationship Id="rId4" Type="http://schemas.openxmlformats.org/officeDocument/2006/relationships/hyperlink" Target="https://pixabay.com/en/avatar-clients-customers-icons-219193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de/users/Free-Photos-242387/" TargetMode="External"/><Relationship Id="rId3" Type="http://schemas.openxmlformats.org/officeDocument/2006/relationships/hyperlink" Target="https://pixabay.com/en/windsurfing-water-sports-wind-84615/" TargetMode="External"/><Relationship Id="rId7" Type="http://schemas.openxmlformats.org/officeDocument/2006/relationships/hyperlink" Target="https://pixabay.com/de/arbeitsplatz-team-gesch%C3%A4ftstreffen-124577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commons.wikimedia.org/wiki/File:IceBergModell.jpg" TargetMode="External"/><Relationship Id="rId4" Type="http://schemas.openxmlformats.org/officeDocument/2006/relationships/hyperlink" Target="https://pixabay.com/en/users/PublicDomainPictures-14/" TargetMode="External"/><Relationship Id="rId9"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de/gesch%C3%A4ft-angebot-l%C3%A4cheln-fr%C3%B6hlich-270316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commons.wikimedia.org/wiki/File:IceBergModell.jpg" TargetMode="External"/><Relationship Id="rId4" Type="http://schemas.openxmlformats.org/officeDocument/2006/relationships/hyperlink" Target="https://pixabay.com/de/users/rawpixel-428398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ixabay.com/en/startup-meeting-brainstorming-59409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commons.wikimedia.org/wiki/File:IceBergModell.jpg" TargetMode="External"/><Relationship Id="rId4" Type="http://schemas.openxmlformats.org/officeDocument/2006/relationships/hyperlink" Target="https://pixabay.com/en/users/StartupStockPhotos-690514/"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ebRQQwzRo1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commons.wikimedia.org/wiki/File:IceBergModell.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wenty20.com/legal" TargetMode="External"/><Relationship Id="rId5" Type="http://schemas.openxmlformats.org/officeDocument/2006/relationships/hyperlink" Target="https://www.twenty20.com/JBL/photos" TargetMode="External"/><Relationship Id="rId4" Type="http://schemas.openxmlformats.org/officeDocument/2006/relationships/hyperlink" Target="https://www.twenty20.com/photos/7c4b6048-1cea-4d26-932e-3e9f0a3c202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ivecommons.org/publicdomain/zero/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en/users/MoteOo-466065/" TargetMode="External"/><Relationship Id="rId5" Type="http://schemas.openxmlformats.org/officeDocument/2006/relationships/hyperlink" Target="https://www.pexels.com/de/foto/afro-afroamerikaner-antworten-asiatisch-1162964" TargetMode="External"/><Relationship Id="rId4" Type="http://schemas.openxmlformats.org/officeDocument/2006/relationships/hyperlink" Target="https://pixabay.com/en/i-m-right-my-way-your-way-couple-145841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0143048-F766-DB4E-94EB-940E388C8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786" y="1628800"/>
            <a:ext cx="8020655" cy="4748228"/>
          </a:xfrm>
          <a:prstGeom prst="rect">
            <a:avLst/>
          </a:prstGeom>
        </p:spPr>
      </p:pic>
      <p:sp>
        <p:nvSpPr>
          <p:cNvPr id="5" name="Titel 6"/>
          <p:cNvSpPr txBox="1">
            <a:spLocks/>
          </p:cNvSpPr>
          <p:nvPr/>
        </p:nvSpPr>
        <p:spPr bwMode="gray">
          <a:xfrm>
            <a:off x="450850" y="4375737"/>
            <a:ext cx="5489302" cy="2168650"/>
          </a:xfrm>
          <a:prstGeom prst="rect">
            <a:avLst/>
          </a:prstGeom>
          <a:solidFill>
            <a:schemeClr val="bg1">
              <a:alpha val="79000"/>
            </a:schemeClr>
          </a:solidFill>
        </p:spPr>
        <p:txBody>
          <a:bodyPr vert="horz" lIns="0" tIns="0" rIns="0" bIns="0" rtlCol="0" anchor="t" anchorCtr="0">
            <a:noAutofit/>
          </a:bodyPr>
          <a:lstStyle>
            <a:lvl1pPr algn="l" defTabSz="1043056" rtl="0" eaLnBrk="1" latinLnBrk="0" hangingPunct="1">
              <a:lnSpc>
                <a:spcPct val="90000"/>
              </a:lnSpc>
              <a:spcBef>
                <a:spcPts val="0"/>
              </a:spcBef>
              <a:buNone/>
              <a:defRPr sz="4000" b="1" kern="1200" cap="all" baseline="0">
                <a:solidFill>
                  <a:schemeClr val="accent2"/>
                </a:solidFill>
                <a:latin typeface="+mj-lt"/>
                <a:ea typeface="+mj-ea"/>
                <a:cs typeface="+mj-cs"/>
              </a:defRPr>
            </a:lvl1pPr>
          </a:lstStyle>
          <a:p>
            <a:pPr marL="0" marR="0" lvl="0" indent="0" algn="l" defTabSz="1043056" rtl="0" eaLnBrk="1" fontAlgn="auto" latinLnBrk="0" hangingPunct="1">
              <a:lnSpc>
                <a:spcPct val="90000"/>
              </a:lnSpc>
              <a:spcBef>
                <a:spcPts val="0"/>
              </a:spcBef>
              <a:spcAft>
                <a:spcPts val="0"/>
              </a:spcAft>
              <a:buClrTx/>
              <a:buSzTx/>
              <a:buFontTx/>
              <a:buNone/>
              <a:tabLst/>
              <a:defRPr/>
            </a:pPr>
            <a:endParaRPr kumimoji="0" lang="en-GB" sz="4000" b="1" i="0" u="none" strike="noStrike" kern="1200" cap="small" spc="0" normalizeH="0" noProof="0" dirty="0">
              <a:ln>
                <a:noFill/>
              </a:ln>
              <a:solidFill>
                <a:srgbClr val="EA4C19"/>
              </a:solidFill>
              <a:effectLst/>
              <a:uLnTx/>
              <a:uFillTx/>
              <a:latin typeface="Arial Rounded MT Bold" panose="020F0704030504030204" pitchFamily="34" charset="0"/>
            </a:endParaRPr>
          </a:p>
          <a:p>
            <a:pPr marL="0" marR="0" lvl="0" indent="0" algn="l" defTabSz="1043056" rtl="0" eaLnBrk="1" fontAlgn="auto" latinLnBrk="0" hangingPunct="1">
              <a:lnSpc>
                <a:spcPct val="90000"/>
              </a:lnSpc>
              <a:spcBef>
                <a:spcPts val="0"/>
              </a:spcBef>
              <a:spcAft>
                <a:spcPts val="0"/>
              </a:spcAft>
              <a:buClrTx/>
              <a:buSzTx/>
              <a:buFontTx/>
              <a:buNone/>
              <a:tabLst/>
              <a:defRPr/>
            </a:pPr>
            <a:endParaRPr lang="en-GB" cap="small" dirty="0">
              <a:solidFill>
                <a:srgbClr val="EA4C19"/>
              </a:solidFill>
              <a:latin typeface="Arial Rounded MT Bold" panose="020F0704030504030204" pitchFamily="34" charset="0"/>
            </a:endParaRPr>
          </a:p>
          <a:p>
            <a:pPr marL="0" marR="0" lvl="0" indent="0" algn="l" defTabSz="1043056" rtl="0" eaLnBrk="1" fontAlgn="auto" latinLnBrk="0" hangingPunct="1">
              <a:lnSpc>
                <a:spcPct val="90000"/>
              </a:lnSpc>
              <a:spcBef>
                <a:spcPts val="0"/>
              </a:spcBef>
              <a:spcAft>
                <a:spcPts val="0"/>
              </a:spcAft>
              <a:buClrTx/>
              <a:buSzTx/>
              <a:buFontTx/>
              <a:buNone/>
              <a:tabLst/>
              <a:defRPr/>
            </a:pPr>
            <a:r>
              <a:rPr lang="en-GB" cap="small" dirty="0">
                <a:solidFill>
                  <a:srgbClr val="EA4C19"/>
                </a:solidFill>
                <a:latin typeface="Arial Rounded MT Bold" panose="020F0704030504030204" pitchFamily="34" charset="0"/>
              </a:rPr>
              <a:t>Intercultural Acting</a:t>
            </a:r>
          </a:p>
          <a:p>
            <a:pPr marL="0" marR="0" lvl="0" indent="0" algn="l" defTabSz="1043056" rtl="0" eaLnBrk="1" fontAlgn="auto" latinLnBrk="0" hangingPunct="1">
              <a:lnSpc>
                <a:spcPct val="90000"/>
              </a:lnSpc>
              <a:spcBef>
                <a:spcPts val="0"/>
              </a:spcBef>
              <a:spcAft>
                <a:spcPts val="0"/>
              </a:spcAft>
              <a:buClrTx/>
              <a:buSzTx/>
              <a:buFontTx/>
              <a:buNone/>
              <a:tabLst/>
              <a:defRPr/>
            </a:pPr>
            <a:r>
              <a:rPr kumimoji="0" lang="en-GB" sz="4000" b="1" i="0" u="none" strike="noStrike" kern="1200" cap="small" spc="0" normalizeH="0" noProof="0" dirty="0">
                <a:ln>
                  <a:noFill/>
                </a:ln>
                <a:solidFill>
                  <a:srgbClr val="EA4C19"/>
                </a:solidFill>
                <a:effectLst/>
                <a:uLnTx/>
                <a:uFillTx/>
                <a:latin typeface="Arial"/>
              </a:rPr>
              <a:t/>
            </a:r>
            <a:br>
              <a:rPr kumimoji="0" lang="en-GB" sz="4000" b="1" i="0" u="none" strike="noStrike" kern="1200" cap="small" spc="0" normalizeH="0" noProof="0" dirty="0">
                <a:ln>
                  <a:noFill/>
                </a:ln>
                <a:solidFill>
                  <a:srgbClr val="EA4C19"/>
                </a:solidFill>
                <a:effectLst/>
                <a:uLnTx/>
                <a:uFillTx/>
                <a:latin typeface="Arial"/>
              </a:rPr>
            </a:br>
            <a:endParaRPr kumimoji="0" lang="en-GB" sz="4000" b="1" i="0" u="none" strike="noStrike" kern="1200" cap="small" spc="0" normalizeH="0" noProof="0" dirty="0">
              <a:ln>
                <a:noFill/>
              </a:ln>
              <a:solidFill>
                <a:srgbClr val="EA4C19"/>
              </a:solidFill>
              <a:effectLst/>
              <a:uLnTx/>
              <a:uFillTx/>
              <a:latin typeface="Arial"/>
            </a:endParaRPr>
          </a:p>
        </p:txBody>
      </p:sp>
      <p:sp>
        <p:nvSpPr>
          <p:cNvPr id="7" name="TextBox 6">
            <a:extLst>
              <a:ext uri="{FF2B5EF4-FFF2-40B4-BE49-F238E27FC236}">
                <a16:creationId xmlns:a16="http://schemas.microsoft.com/office/drawing/2014/main" xmlns="" id="{77B58728-EAE0-B146-A423-70CEDE31DDD9}"/>
              </a:ext>
            </a:extLst>
          </p:cNvPr>
          <p:cNvSpPr txBox="1"/>
          <p:nvPr/>
        </p:nvSpPr>
        <p:spPr>
          <a:xfrm rot="16200000">
            <a:off x="6389875" y="3782759"/>
            <a:ext cx="4769585" cy="461665"/>
          </a:xfrm>
          <a:prstGeom prst="rect">
            <a:avLst/>
          </a:prstGeom>
          <a:noFill/>
        </p:spPr>
        <p:txBody>
          <a:bodyPr wrap="square" rtlCol="0">
            <a:spAutoFit/>
          </a:bodyPr>
          <a:lstStyle/>
          <a:p>
            <a:r>
              <a:rPr lang="en-IE" sz="1200" dirty="0">
                <a:hlinkClick r:id="rId3"/>
              </a:rPr>
              <a:t>Afro </a:t>
            </a:r>
            <a:r>
              <a:rPr lang="en-IE" sz="1200" dirty="0" err="1">
                <a:hlinkClick r:id="rId3"/>
              </a:rPr>
              <a:t>Afroamerikaner</a:t>
            </a:r>
            <a:r>
              <a:rPr lang="en-IE" sz="1200" dirty="0">
                <a:hlinkClick r:id="rId3"/>
              </a:rPr>
              <a:t> </a:t>
            </a:r>
            <a:r>
              <a:rPr lang="en-IE" sz="1200" dirty="0" err="1">
                <a:hlinkClick r:id="rId3"/>
              </a:rPr>
              <a:t>antworten</a:t>
            </a:r>
            <a:r>
              <a:rPr lang="en-IE" sz="1200" dirty="0">
                <a:hlinkClick r:id="rId3"/>
              </a:rPr>
              <a:t> </a:t>
            </a:r>
            <a:r>
              <a:rPr lang="en-IE" sz="1200" dirty="0" err="1">
                <a:hlinkClick r:id="rId3"/>
              </a:rPr>
              <a:t>asiatisch</a:t>
            </a:r>
            <a:r>
              <a:rPr lang="en-IE" sz="1200" dirty="0">
                <a:hlinkClick r:id="rId3"/>
              </a:rPr>
              <a:t> </a:t>
            </a:r>
            <a:r>
              <a:rPr lang="en-IE" sz="1200" dirty="0" smtClean="0"/>
              <a:t>by </a:t>
            </a:r>
            <a:r>
              <a:rPr lang="en-IE" sz="1200" dirty="0" smtClean="0">
                <a:hlinkClick r:id="rId4"/>
              </a:rPr>
              <a:t>rawpixel.com</a:t>
            </a:r>
            <a:r>
              <a:rPr lang="en-IE" sz="1200" dirty="0" smtClean="0"/>
              <a:t> / </a:t>
            </a:r>
            <a:r>
              <a:rPr lang="en-IE" sz="1200" dirty="0"/>
              <a:t>licensed </a:t>
            </a:r>
            <a:r>
              <a:rPr lang="en-IE" sz="1200" dirty="0" smtClean="0">
                <a:hlinkClick r:id="rId5"/>
              </a:rPr>
              <a:t>CC0</a:t>
            </a:r>
            <a:endParaRPr lang="en-US" sz="1200" dirty="0"/>
          </a:p>
        </p:txBody>
      </p:sp>
    </p:spTree>
    <p:extLst>
      <p:ext uri="{BB962C8B-B14F-4D97-AF65-F5344CB8AC3E}">
        <p14:creationId xmlns:p14="http://schemas.microsoft.com/office/powerpoint/2010/main" val="205175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980728"/>
            <a:ext cx="8229600" cy="1143000"/>
          </a:xfrm>
        </p:spPr>
        <p:txBody>
          <a:bodyPr/>
          <a:lstStyle/>
          <a:p>
            <a:pPr algn="l"/>
            <a:r>
              <a:rPr lang="en-US" sz="2400" b="1" dirty="0">
                <a:solidFill>
                  <a:srgbClr val="EA4C19"/>
                </a:solidFill>
                <a:latin typeface="Arial Rounded MT Bold" panose="020F0704030504030204" pitchFamily="34" charset="0"/>
              </a:rPr>
              <a:t>Defining intercultural communication</a:t>
            </a:r>
          </a:p>
        </p:txBody>
      </p:sp>
      <p:sp>
        <p:nvSpPr>
          <p:cNvPr id="3" name="Content Placeholder 2"/>
          <p:cNvSpPr>
            <a:spLocks noGrp="1"/>
          </p:cNvSpPr>
          <p:nvPr>
            <p:ph idx="1"/>
          </p:nvPr>
        </p:nvSpPr>
        <p:spPr>
          <a:xfrm>
            <a:off x="348336" y="1772816"/>
            <a:ext cx="7691719" cy="4571999"/>
          </a:xfrm>
        </p:spPr>
        <p:txBody>
          <a:bodyPr>
            <a:normAutofit/>
          </a:bodyPr>
          <a:lstStyle/>
          <a:p>
            <a:pPr marL="0" indent="0">
              <a:buNone/>
            </a:pPr>
            <a:r>
              <a:rPr lang="en-US" sz="1800" dirty="0"/>
              <a:t>Intercultural communication aims at understanding the extent to which </a:t>
            </a:r>
            <a:r>
              <a:rPr lang="en-US" sz="1800" u="sng" dirty="0"/>
              <a:t>non-shared knowledge</a:t>
            </a:r>
            <a:r>
              <a:rPr lang="en-US" sz="1800" dirty="0"/>
              <a:t> affects and modifies the retrieval of </a:t>
            </a:r>
            <a:r>
              <a:rPr lang="en-US" sz="1800" u="sng" dirty="0"/>
              <a:t>intended meaning</a:t>
            </a:r>
          </a:p>
          <a:p>
            <a:pPr marL="0" indent="0">
              <a:buNone/>
            </a:pPr>
            <a:endParaRPr lang="en-US" sz="1800" dirty="0"/>
          </a:p>
          <a:p>
            <a:r>
              <a:rPr lang="en-US" sz="1800" dirty="0"/>
              <a:t>Mismatches</a:t>
            </a:r>
          </a:p>
          <a:p>
            <a:pPr lvl="1"/>
            <a:r>
              <a:rPr lang="en-US" sz="1800" dirty="0"/>
              <a:t>Intention and interpretation</a:t>
            </a:r>
          </a:p>
          <a:p>
            <a:pPr lvl="1"/>
            <a:r>
              <a:rPr lang="en-US" sz="1800" dirty="0"/>
              <a:t>Limited mutual understandings</a:t>
            </a:r>
          </a:p>
          <a:p>
            <a:pPr lvl="1"/>
            <a:r>
              <a:rPr lang="en-US" sz="1800" dirty="0"/>
              <a:t>Cultural biases</a:t>
            </a:r>
          </a:p>
          <a:p>
            <a:pPr lvl="1"/>
            <a:endParaRPr lang="en-US" dirty="0"/>
          </a:p>
        </p:txBody>
      </p:sp>
    </p:spTree>
    <p:extLst>
      <p:ext uri="{BB962C8B-B14F-4D97-AF65-F5344CB8AC3E}">
        <p14:creationId xmlns:p14="http://schemas.microsoft.com/office/powerpoint/2010/main" val="21047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7772400" cy="685800"/>
          </a:xfrm>
        </p:spPr>
        <p:txBody>
          <a:bodyPr/>
          <a:lstStyle/>
          <a:p>
            <a:pPr algn="l"/>
            <a:r>
              <a:rPr lang="en-US" sz="2400" b="1" dirty="0">
                <a:solidFill>
                  <a:srgbClr val="EA4C19"/>
                </a:solidFill>
                <a:latin typeface="Arial Rounded MT Bold" panose="020F0704030504030204" pitchFamily="34" charset="0"/>
              </a:rPr>
              <a:t>Why do we need to study Intercultural Communication?</a:t>
            </a:r>
          </a:p>
        </p:txBody>
      </p:sp>
      <p:sp>
        <p:nvSpPr>
          <p:cNvPr id="4" name="Content Placeholder 3"/>
          <p:cNvSpPr>
            <a:spLocks noGrp="1"/>
          </p:cNvSpPr>
          <p:nvPr>
            <p:ph sz="half" idx="2"/>
          </p:nvPr>
        </p:nvSpPr>
        <p:spPr>
          <a:xfrm>
            <a:off x="395536" y="1988840"/>
            <a:ext cx="8219256" cy="4444602"/>
          </a:xfrm>
        </p:spPr>
        <p:txBody>
          <a:bodyPr>
            <a:normAutofit/>
          </a:bodyPr>
          <a:lstStyle/>
          <a:p>
            <a:pPr marL="0" indent="0">
              <a:buNone/>
            </a:pPr>
            <a:r>
              <a:rPr lang="en-US" sz="1900" dirty="0"/>
              <a:t>Watch this </a:t>
            </a:r>
            <a:r>
              <a:rPr lang="en-US" sz="1900" dirty="0" err="1"/>
              <a:t>TedX</a:t>
            </a:r>
            <a:r>
              <a:rPr lang="en-US" sz="1900" dirty="0"/>
              <a:t> Talk by Pellegrino </a:t>
            </a:r>
            <a:r>
              <a:rPr lang="en-US" sz="1900" dirty="0" err="1"/>
              <a:t>Riccardi</a:t>
            </a:r>
            <a:r>
              <a:rPr lang="en-US" sz="1900" dirty="0"/>
              <a:t> on Cross-cultural Communication: </a:t>
            </a:r>
          </a:p>
          <a:p>
            <a:pPr marL="0" indent="0">
              <a:buNone/>
            </a:pPr>
            <a:r>
              <a:rPr lang="en-US" sz="1900" dirty="0">
                <a:hlinkClick r:id="rId3"/>
              </a:rPr>
              <a:t>https://www.youtube.com/watch?v=YMyofREc5Jk&amp;spfreload=10</a:t>
            </a:r>
            <a:endParaRPr lang="en-US" sz="1900" dirty="0"/>
          </a:p>
          <a:p>
            <a:pPr marL="0" indent="0">
              <a:buNone/>
            </a:pPr>
            <a:endParaRPr lang="en-US" sz="1900" dirty="0"/>
          </a:p>
          <a:p>
            <a:pPr marL="0" indent="0" algn="ctr">
              <a:buNone/>
            </a:pPr>
            <a:r>
              <a:rPr lang="en-US" sz="1900" dirty="0"/>
              <a:t>“…individuals from different societies or communities carry out their interactions (whether spoken or written) according to </a:t>
            </a:r>
            <a:r>
              <a:rPr lang="en-US" sz="1900" u="sng" dirty="0"/>
              <a:t>their own rules or norms</a:t>
            </a:r>
            <a:r>
              <a:rPr lang="en-US" sz="1900" dirty="0"/>
              <a:t>, often resulting in a </a:t>
            </a:r>
            <a:r>
              <a:rPr lang="en-US" sz="1900" u="sng" dirty="0"/>
              <a:t>clash</a:t>
            </a:r>
            <a:r>
              <a:rPr lang="en-US" sz="1900" dirty="0"/>
              <a:t> of expectations and, ultimately, </a:t>
            </a:r>
            <a:r>
              <a:rPr lang="en-US" sz="1900" u="sng" dirty="0"/>
              <a:t>misperceptions</a:t>
            </a:r>
            <a:r>
              <a:rPr lang="en-US" sz="1900" dirty="0"/>
              <a:t> about the other group. The misperceptions are typically </a:t>
            </a:r>
            <a:r>
              <a:rPr lang="en-US" sz="1900" u="sng" dirty="0"/>
              <a:t>two-way</a:t>
            </a:r>
            <a:r>
              <a:rPr lang="en-US" sz="1900" dirty="0"/>
              <a:t>; that is, each group misperceives the other.” (Boxer 2002: 151)</a:t>
            </a:r>
          </a:p>
          <a:p>
            <a:pPr marL="0" indent="0" algn="ctr">
              <a:buNone/>
            </a:pPr>
            <a:endParaRPr lang="en-US" sz="1900" dirty="0"/>
          </a:p>
          <a:p>
            <a:pPr>
              <a:buFont typeface="Symbol" charset="0"/>
              <a:buChar char=""/>
            </a:pPr>
            <a:r>
              <a:rPr lang="en-US" sz="1900" dirty="0"/>
              <a:t>Different rules of speaking have the potential to cause stereotypes, prejudices, discrimination against entire groups of people</a:t>
            </a:r>
          </a:p>
          <a:p>
            <a:pPr>
              <a:buFont typeface="Symbol" charset="0"/>
              <a:buChar char=""/>
            </a:pPr>
            <a:r>
              <a:rPr lang="en-US" sz="1900" dirty="0"/>
              <a:t>Cross-cultural interaction is the norm across societies and within them</a:t>
            </a:r>
          </a:p>
          <a:p>
            <a:pPr marL="0" indent="0">
              <a:buNone/>
            </a:pPr>
            <a:endParaRPr lang="en-US" dirty="0"/>
          </a:p>
        </p:txBody>
      </p:sp>
    </p:spTree>
    <p:extLst>
      <p:ext uri="{BB962C8B-B14F-4D97-AF65-F5344CB8AC3E}">
        <p14:creationId xmlns:p14="http://schemas.microsoft.com/office/powerpoint/2010/main" val="293870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89539" y="1060194"/>
            <a:ext cx="6990773" cy="672353"/>
          </a:xfrm>
          <a:noFill/>
          <a:ln/>
        </p:spPr>
        <p:txBody>
          <a:bodyPr lIns="82628" tIns="41315" rIns="82628" bIns="41315"/>
          <a:lstStyle/>
          <a:p>
            <a:pPr algn="l"/>
            <a:r>
              <a:rPr lang="en-US" sz="2400" b="1" dirty="0">
                <a:solidFill>
                  <a:srgbClr val="EA4C19"/>
                </a:solidFill>
                <a:latin typeface="Arial Rounded MT Bold" panose="020F0704030504030204" pitchFamily="34" charset="0"/>
              </a:rPr>
              <a:t>Discomfort</a:t>
            </a:r>
            <a:r>
              <a:rPr lang="en-US" sz="2400" b="1" dirty="0">
                <a:solidFill>
                  <a:srgbClr val="FF6600"/>
                </a:solidFill>
              </a:rPr>
              <a:t> </a:t>
            </a:r>
            <a:r>
              <a:rPr lang="en-US" sz="2400" b="1" dirty="0">
                <a:solidFill>
                  <a:srgbClr val="EA4C19"/>
                </a:solidFill>
                <a:latin typeface="Arial Rounded MT Bold" panose="020F0704030504030204" pitchFamily="34" charset="0"/>
              </a:rPr>
              <a:t>&amp;</a:t>
            </a:r>
            <a:r>
              <a:rPr lang="en-US" sz="2400" b="1" dirty="0">
                <a:solidFill>
                  <a:srgbClr val="FF6600"/>
                </a:solidFill>
              </a:rPr>
              <a:t> </a:t>
            </a:r>
            <a:r>
              <a:rPr lang="en-US" sz="2400" b="1" dirty="0">
                <a:solidFill>
                  <a:srgbClr val="EA4C19"/>
                </a:solidFill>
                <a:latin typeface="Arial Rounded MT Bold" panose="020F0704030504030204" pitchFamily="34" charset="0"/>
              </a:rPr>
              <a:t>cultural</a:t>
            </a:r>
            <a:r>
              <a:rPr lang="en-US" sz="2400" b="1" dirty="0">
                <a:solidFill>
                  <a:srgbClr val="FF6600"/>
                </a:solidFill>
              </a:rPr>
              <a:t> </a:t>
            </a:r>
            <a:r>
              <a:rPr lang="en-US" sz="2400" b="1" dirty="0">
                <a:solidFill>
                  <a:srgbClr val="EA4C19"/>
                </a:solidFill>
                <a:latin typeface="Arial Rounded MT Bold" panose="020F0704030504030204" pitchFamily="34" charset="0"/>
              </a:rPr>
              <a:t>differences (1)</a:t>
            </a:r>
          </a:p>
        </p:txBody>
      </p:sp>
      <p:sp>
        <p:nvSpPr>
          <p:cNvPr id="384003" name="Rectangle 3"/>
          <p:cNvSpPr>
            <a:spLocks noGrp="1" noChangeArrowheads="1"/>
          </p:cNvSpPr>
          <p:nvPr>
            <p:ph type="body" idx="1"/>
          </p:nvPr>
        </p:nvSpPr>
        <p:spPr>
          <a:xfrm>
            <a:off x="611560" y="1789354"/>
            <a:ext cx="7848872" cy="4489195"/>
          </a:xfrm>
          <a:noFill/>
          <a:ln/>
        </p:spPr>
        <p:txBody>
          <a:bodyPr lIns="82628" tIns="41315" rIns="82628" bIns="41315">
            <a:normAutofit/>
          </a:bodyPr>
          <a:lstStyle/>
          <a:p>
            <a:r>
              <a:rPr lang="en-US" sz="1800" i="1" dirty="0"/>
              <a:t>Why </a:t>
            </a:r>
            <a:r>
              <a:rPr lang="en-US" sz="1800" i="1" dirty="0" err="1"/>
              <a:t>doesn</a:t>
            </a:r>
            <a:r>
              <a:rPr lang="ja-JP" altLang="en-US" sz="1800" i="1" dirty="0">
                <a:latin typeface="Arial"/>
              </a:rPr>
              <a:t>’</a:t>
            </a:r>
            <a:r>
              <a:rPr lang="en-US" sz="1800" i="1" dirty="0"/>
              <a:t>t he/she just say yes or no? </a:t>
            </a:r>
          </a:p>
          <a:p>
            <a:pPr lvl="1"/>
            <a:r>
              <a:rPr lang="en-US" sz="1800" dirty="0"/>
              <a:t>In one culture, an indirect signal may signal indecisiveness, while in another culture it signals deference &amp; respect.</a:t>
            </a:r>
          </a:p>
          <a:p>
            <a:r>
              <a:rPr lang="en-US" sz="1800" i="1" dirty="0"/>
              <a:t>Why is he/she always staring at me?</a:t>
            </a:r>
          </a:p>
          <a:p>
            <a:pPr lvl="1"/>
            <a:r>
              <a:rPr lang="en-US" sz="1800" dirty="0"/>
              <a:t>In one culture staring can signal aggressiveness or intimidation, while in another culture direct eye contact shows attention &amp; esteem.</a:t>
            </a:r>
          </a:p>
          <a:p>
            <a:pPr>
              <a:buFont typeface="Arial"/>
              <a:buChar char="•"/>
            </a:pPr>
            <a:r>
              <a:rPr lang="en-US" sz="1800" i="1" dirty="0"/>
              <a:t>Why does he/she have to be right in my face whenever he/she talks to me?</a:t>
            </a:r>
          </a:p>
          <a:p>
            <a:pPr lvl="1"/>
            <a:r>
              <a:rPr lang="en-US" sz="1800" dirty="0"/>
              <a:t>In one culture the range of personal space can be much smaller than in another culture.</a:t>
            </a:r>
          </a:p>
        </p:txBody>
      </p:sp>
      <p:sp>
        <p:nvSpPr>
          <p:cNvPr id="384004" name="Rectangle 4"/>
          <p:cNvSpPr>
            <a:spLocks noChangeArrowheads="1"/>
          </p:cNvSpPr>
          <p:nvPr/>
        </p:nvSpPr>
        <p:spPr bwMode="auto">
          <a:xfrm>
            <a:off x="6788727" y="6252882"/>
            <a:ext cx="944313" cy="19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176" tIns="45588" rIns="91176" bIns="45588">
            <a:spAutoFit/>
          </a:bodyPr>
          <a:lstStyle/>
          <a:p>
            <a:pPr>
              <a:buClrTx/>
              <a:buSzTx/>
              <a:buFontTx/>
              <a:buNone/>
            </a:pPr>
            <a:r>
              <a:rPr lang="en-US" sz="700" i="1">
                <a:latin typeface="Tahoma" charset="0"/>
              </a:rPr>
              <a:t>Source: CCL, 2002</a:t>
            </a:r>
          </a:p>
        </p:txBody>
      </p:sp>
    </p:spTree>
    <p:extLst>
      <p:ext uri="{BB962C8B-B14F-4D97-AF65-F5344CB8AC3E}">
        <p14:creationId xmlns:p14="http://schemas.microsoft.com/office/powerpoint/2010/main" val="402041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395536" y="980728"/>
            <a:ext cx="6990773" cy="874059"/>
          </a:xfrm>
          <a:noFill/>
          <a:ln/>
        </p:spPr>
        <p:txBody>
          <a:bodyPr lIns="82628" tIns="41315" rIns="82628" bIns="41315"/>
          <a:lstStyle/>
          <a:p>
            <a:pPr algn="l"/>
            <a:r>
              <a:rPr lang="en-US" sz="2400" b="1" dirty="0">
                <a:solidFill>
                  <a:srgbClr val="EA4C19"/>
                </a:solidFill>
                <a:latin typeface="Arial Rounded MT Bold" panose="020F0704030504030204" pitchFamily="34" charset="0"/>
              </a:rPr>
              <a:t>Discomfort &amp; cultural differences (2)</a:t>
            </a:r>
          </a:p>
        </p:txBody>
      </p:sp>
      <p:sp>
        <p:nvSpPr>
          <p:cNvPr id="386051" name="Rectangle 3"/>
          <p:cNvSpPr>
            <a:spLocks noGrp="1" noChangeArrowheads="1"/>
          </p:cNvSpPr>
          <p:nvPr>
            <p:ph type="body" idx="1"/>
          </p:nvPr>
        </p:nvSpPr>
        <p:spPr>
          <a:xfrm>
            <a:off x="422240" y="1713541"/>
            <a:ext cx="8208912" cy="4639235"/>
          </a:xfrm>
          <a:noFill/>
          <a:ln/>
        </p:spPr>
        <p:txBody>
          <a:bodyPr lIns="82628" tIns="41315" rIns="82628" bIns="41315">
            <a:normAutofit/>
          </a:bodyPr>
          <a:lstStyle/>
          <a:p>
            <a:r>
              <a:rPr lang="en-US" sz="1800" i="1" dirty="0"/>
              <a:t>Why </a:t>
            </a:r>
            <a:r>
              <a:rPr lang="en-US" sz="1800" i="1" dirty="0" err="1"/>
              <a:t>doesn</a:t>
            </a:r>
            <a:r>
              <a:rPr lang="ja-JP" altLang="en-US" sz="1800" i="1" dirty="0"/>
              <a:t>’</a:t>
            </a:r>
            <a:r>
              <a:rPr lang="en-US" sz="1800" i="1" dirty="0"/>
              <a:t>t he/she tell me if he/she </a:t>
            </a:r>
            <a:r>
              <a:rPr lang="en-US" sz="1800" i="1" dirty="0" err="1"/>
              <a:t>doesn</a:t>
            </a:r>
            <a:r>
              <a:rPr lang="ja-JP" altLang="en-US" sz="1800" i="1" dirty="0"/>
              <a:t>’</a:t>
            </a:r>
            <a:r>
              <a:rPr lang="en-US" sz="1800" i="1" dirty="0"/>
              <a:t>t understand something?</a:t>
            </a:r>
          </a:p>
          <a:p>
            <a:pPr lvl="1"/>
            <a:r>
              <a:rPr lang="en-US" sz="1800" dirty="0"/>
              <a:t>In one culture, asking questions is accepted as an effective tool for communication, while in other cultures questioning superiors may signal insolence.</a:t>
            </a:r>
          </a:p>
          <a:p>
            <a:r>
              <a:rPr lang="en-US" sz="1800" i="1" dirty="0"/>
              <a:t>Why does he/she sit there smiling while I am talking about his/her performance problems?</a:t>
            </a:r>
          </a:p>
          <a:p>
            <a:pPr lvl="1"/>
            <a:r>
              <a:rPr lang="en-US" sz="1800" dirty="0"/>
              <a:t>In one culture, smiling during a discussion about performance problems may signal contempt and disinterest, while in another culture a smile may reflect sincerity and attention.</a:t>
            </a:r>
          </a:p>
          <a:p>
            <a:r>
              <a:rPr lang="en-US" sz="1800" i="1" dirty="0"/>
              <a:t>Why does he/she make a joke about everything?</a:t>
            </a:r>
          </a:p>
          <a:p>
            <a:pPr lvl="1"/>
            <a:r>
              <a:rPr lang="en-US" sz="1800" dirty="0"/>
              <a:t>In one culture, a joke can signal lack of confidence or seriousness, while in some others it's a sign of deference.</a:t>
            </a:r>
          </a:p>
        </p:txBody>
      </p:sp>
      <p:sp>
        <p:nvSpPr>
          <p:cNvPr id="386052" name="Rectangle 4"/>
          <p:cNvSpPr>
            <a:spLocks noChangeArrowheads="1"/>
          </p:cNvSpPr>
          <p:nvPr/>
        </p:nvSpPr>
        <p:spPr bwMode="auto">
          <a:xfrm>
            <a:off x="6788727" y="6252882"/>
            <a:ext cx="944313" cy="19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176" tIns="45588" rIns="91176" bIns="45588">
            <a:spAutoFit/>
          </a:bodyPr>
          <a:lstStyle/>
          <a:p>
            <a:pPr>
              <a:buClrTx/>
              <a:buSzTx/>
              <a:buFontTx/>
              <a:buNone/>
            </a:pPr>
            <a:r>
              <a:rPr lang="en-US" sz="700" i="1">
                <a:latin typeface="Tahoma" charset="0"/>
              </a:rPr>
              <a:t>Source: CCL, 2002</a:t>
            </a:r>
          </a:p>
        </p:txBody>
      </p:sp>
    </p:spTree>
    <p:extLst>
      <p:ext uri="{BB962C8B-B14F-4D97-AF65-F5344CB8AC3E}">
        <p14:creationId xmlns:p14="http://schemas.microsoft.com/office/powerpoint/2010/main" val="1459711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792088"/>
          </a:xfrm>
        </p:spPr>
        <p:txBody>
          <a:bodyPr/>
          <a:lstStyle/>
          <a:p>
            <a:pPr algn="l"/>
            <a:r>
              <a:rPr lang="en-US" sz="2400" b="1" dirty="0">
                <a:solidFill>
                  <a:srgbClr val="EA4C19"/>
                </a:solidFill>
                <a:latin typeface="Arial Rounded MT Bold" panose="020F0704030504030204" pitchFamily="34" charset="0"/>
              </a:rPr>
              <a:t>Cultural</a:t>
            </a:r>
            <a:r>
              <a:rPr lang="en-US" sz="24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Schemata</a:t>
            </a:r>
          </a:p>
        </p:txBody>
      </p:sp>
      <p:sp>
        <p:nvSpPr>
          <p:cNvPr id="3" name="Content Placeholder 2"/>
          <p:cNvSpPr>
            <a:spLocks noGrp="1"/>
          </p:cNvSpPr>
          <p:nvPr>
            <p:ph idx="1"/>
          </p:nvPr>
        </p:nvSpPr>
        <p:spPr>
          <a:xfrm>
            <a:off x="323528" y="1916832"/>
            <a:ext cx="8229600" cy="3921299"/>
          </a:xfrm>
        </p:spPr>
        <p:txBody>
          <a:bodyPr>
            <a:normAutofit/>
          </a:bodyPr>
          <a:lstStyle/>
          <a:p>
            <a:pPr marL="0" indent="0">
              <a:buNone/>
            </a:pPr>
            <a:r>
              <a:rPr lang="en-US" sz="1800" b="1" dirty="0"/>
              <a:t>Schema(ta):</a:t>
            </a:r>
          </a:p>
          <a:p>
            <a:pPr marL="0" indent="0">
              <a:buNone/>
            </a:pPr>
            <a:r>
              <a:rPr lang="en-US" sz="1800" dirty="0"/>
              <a:t>Pre-existing knowledge structures in memory that “function like familiar patterns from previous experience that we use to interpret new experiences” (Yule 1996: 85) </a:t>
            </a:r>
          </a:p>
          <a:p>
            <a:pPr marL="0" indent="0">
              <a:buNone/>
            </a:pPr>
            <a:endParaRPr lang="en-US" sz="1800" dirty="0"/>
          </a:p>
          <a:p>
            <a:pPr marL="0" indent="0">
              <a:buNone/>
            </a:pPr>
            <a:r>
              <a:rPr lang="en-US" sz="1800" b="1" dirty="0"/>
              <a:t>Cultural schemata:</a:t>
            </a:r>
          </a:p>
          <a:p>
            <a:r>
              <a:rPr lang="en-US" sz="1800" dirty="0"/>
              <a:t>Developed on the basis of our experiences in our culture </a:t>
            </a:r>
          </a:p>
          <a:p>
            <a:r>
              <a:rPr lang="en-US" sz="1800" dirty="0"/>
              <a:t>People from different cultures might have different scripts, which might lead to misinterpretations or incorrect expectations </a:t>
            </a:r>
          </a:p>
          <a:p>
            <a:r>
              <a:rPr lang="en-US" sz="1800" dirty="0"/>
              <a:t>E.g. eating your food in a restaurant with your hands </a:t>
            </a:r>
          </a:p>
          <a:p>
            <a:r>
              <a:rPr lang="en-US" sz="1800" dirty="0"/>
              <a:t>Asking: 'How are you?' Answer: 'Fine, thanks.' (Not a real question but a greeting.)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002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29600" cy="1143000"/>
          </a:xfrm>
        </p:spPr>
        <p:txBody>
          <a:bodyPr/>
          <a:lstStyle/>
          <a:p>
            <a:pPr algn="l"/>
            <a:r>
              <a:rPr lang="en-US" sz="2400" b="1" dirty="0">
                <a:solidFill>
                  <a:srgbClr val="EA4C19"/>
                </a:solidFill>
                <a:latin typeface="Arial Rounded MT Bold" panose="020F0704030504030204" pitchFamily="34" charset="0"/>
              </a:rPr>
              <a:t>Keep</a:t>
            </a:r>
            <a:r>
              <a:rPr lang="en-US" sz="24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in</a:t>
            </a:r>
            <a:r>
              <a:rPr lang="en-US" sz="24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mind</a:t>
            </a:r>
            <a:r>
              <a:rPr lang="en-US" sz="2400" b="1" dirty="0">
                <a:solidFill>
                  <a:srgbClr val="FF6600"/>
                </a:solidFill>
                <a:latin typeface="Arial Rounded MT Bold"/>
                <a:cs typeface="Arial Rounded MT Bold"/>
              </a:rPr>
              <a:t>..</a:t>
            </a:r>
          </a:p>
        </p:txBody>
      </p:sp>
      <p:sp>
        <p:nvSpPr>
          <p:cNvPr id="3" name="Content Placeholder 2"/>
          <p:cNvSpPr>
            <a:spLocks noGrp="1"/>
          </p:cNvSpPr>
          <p:nvPr>
            <p:ph idx="1"/>
          </p:nvPr>
        </p:nvSpPr>
        <p:spPr>
          <a:xfrm>
            <a:off x="395536" y="1700808"/>
            <a:ext cx="8610600" cy="4724400"/>
          </a:xfrm>
        </p:spPr>
        <p:txBody>
          <a:bodyPr>
            <a:normAutofit/>
          </a:bodyPr>
          <a:lstStyle/>
          <a:p>
            <a:pPr marL="514350" indent="-514350">
              <a:buFont typeface="+mj-lt"/>
              <a:buAutoNum type="arabicPeriod"/>
            </a:pPr>
            <a:r>
              <a:rPr lang="en-US" sz="1800" dirty="0"/>
              <a:t>People reply from the background of their own </a:t>
            </a:r>
            <a:r>
              <a:rPr lang="en-US" sz="1800" u="sng" dirty="0"/>
              <a:t>culture</a:t>
            </a:r>
            <a:r>
              <a:rPr lang="en-US" sz="1800" dirty="0"/>
              <a:t> when </a:t>
            </a:r>
            <a:r>
              <a:rPr lang="en-US" sz="1800" u="sng" dirty="0"/>
              <a:t>communicating</a:t>
            </a:r>
            <a:r>
              <a:rPr lang="en-US" sz="1800" dirty="0"/>
              <a:t> and when </a:t>
            </a:r>
            <a:r>
              <a:rPr lang="en-US" sz="1800" u="sng" dirty="0"/>
              <a:t>interpreting</a:t>
            </a:r>
            <a:r>
              <a:rPr lang="en-US" sz="1800" dirty="0"/>
              <a:t> what is communicated by others.</a:t>
            </a:r>
          </a:p>
          <a:p>
            <a:pPr marL="514350" indent="-514350">
              <a:buFont typeface="+mj-lt"/>
              <a:buAutoNum type="arabicPeriod"/>
            </a:pPr>
            <a:r>
              <a:rPr lang="en-US" sz="1800" dirty="0"/>
              <a:t>Unsuccessful communication results from a lack/a lesser degree of shared cultural elements and background. </a:t>
            </a:r>
          </a:p>
          <a:p>
            <a:pPr>
              <a:buFont typeface="Symbol" charset="0"/>
              <a:buChar char=""/>
            </a:pPr>
            <a:r>
              <a:rPr lang="en-US" sz="1800" dirty="0"/>
              <a:t>the more open you are and the more relationships you build the more you will share and the more your intercultural acting will improve</a:t>
            </a:r>
          </a:p>
          <a:p>
            <a:pPr>
              <a:buFont typeface="Symbol" charset="0"/>
              <a:buChar char=""/>
            </a:pPr>
            <a:endParaRPr lang="en-US" sz="2800" dirty="0"/>
          </a:p>
          <a:p>
            <a:pPr marL="0" indent="0">
              <a:buNone/>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358780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lstStyle/>
          <a:p>
            <a:pPr algn="l"/>
            <a:r>
              <a:rPr lang="en-US" sz="2400" b="1" dirty="0">
                <a:solidFill>
                  <a:srgbClr val="EA4C19"/>
                </a:solidFill>
                <a:latin typeface="Arial Rounded MT Bold" panose="020F0704030504030204" pitchFamily="34" charset="0"/>
              </a:rPr>
              <a:t>4. Approaches to Intercultural Communication</a:t>
            </a:r>
          </a:p>
        </p:txBody>
      </p:sp>
      <p:sp>
        <p:nvSpPr>
          <p:cNvPr id="3" name="Content Placeholder 2"/>
          <p:cNvSpPr>
            <a:spLocks noGrp="1"/>
          </p:cNvSpPr>
          <p:nvPr>
            <p:ph idx="1"/>
          </p:nvPr>
        </p:nvSpPr>
        <p:spPr>
          <a:xfrm>
            <a:off x="685800" y="1988840"/>
            <a:ext cx="8229600" cy="4107160"/>
          </a:xfrm>
        </p:spPr>
        <p:txBody>
          <a:bodyPr/>
          <a:lstStyle/>
          <a:p>
            <a:pPr lvl="1" indent="-342900">
              <a:buFont typeface="+mj-lt"/>
              <a:buAutoNum type="alphaLcParenR"/>
            </a:pPr>
            <a:r>
              <a:rPr lang="en-US" sz="1800" dirty="0"/>
              <a:t>Working on your language skills</a:t>
            </a:r>
          </a:p>
          <a:p>
            <a:pPr lvl="1" indent="-342900">
              <a:buFont typeface="+mj-lt"/>
              <a:buAutoNum type="alphaLcParenR"/>
            </a:pPr>
            <a:r>
              <a:rPr lang="en-US" sz="1800" dirty="0"/>
              <a:t>Politeness Theories</a:t>
            </a:r>
          </a:p>
          <a:p>
            <a:pPr lvl="1" indent="-342900">
              <a:buFont typeface="+mj-lt"/>
              <a:buAutoNum type="alphaLcParenR"/>
            </a:pPr>
            <a:r>
              <a:rPr lang="en-US" sz="1800" dirty="0"/>
              <a:t>Interactional Approaches</a:t>
            </a:r>
          </a:p>
        </p:txBody>
      </p:sp>
    </p:spTree>
    <p:extLst>
      <p:ext uri="{BB962C8B-B14F-4D97-AF65-F5344CB8AC3E}">
        <p14:creationId xmlns:p14="http://schemas.microsoft.com/office/powerpoint/2010/main" val="306051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1864"/>
            <a:ext cx="8686800" cy="1143000"/>
          </a:xfrm>
        </p:spPr>
        <p:txBody>
          <a:bodyPr/>
          <a:lstStyle/>
          <a:p>
            <a:pPr lvl="1" algn="l" rtl="0">
              <a:spcBef>
                <a:spcPct val="0"/>
              </a:spcBef>
            </a:pPr>
            <a:r>
              <a:rPr lang="en-US" sz="2400" b="1" kern="1200" dirty="0">
                <a:solidFill>
                  <a:srgbClr val="EA4C19"/>
                </a:solidFill>
                <a:latin typeface="Arial Rounded MT Bold" panose="020F0704030504030204" pitchFamily="34" charset="0"/>
                <a:ea typeface="+mj-ea"/>
                <a:cs typeface="+mj-cs"/>
              </a:rPr>
              <a:t>a) Language</a:t>
            </a:r>
          </a:p>
        </p:txBody>
      </p:sp>
      <p:sp>
        <p:nvSpPr>
          <p:cNvPr id="4" name="Content Placeholder 3"/>
          <p:cNvSpPr>
            <a:spLocks noGrp="1"/>
          </p:cNvSpPr>
          <p:nvPr>
            <p:ph sz="half" idx="2"/>
          </p:nvPr>
        </p:nvSpPr>
        <p:spPr>
          <a:xfrm>
            <a:off x="4724400" y="1981200"/>
            <a:ext cx="4267200" cy="4601764"/>
          </a:xfrm>
        </p:spPr>
        <p:txBody>
          <a:bodyPr>
            <a:normAutofit/>
          </a:bodyPr>
          <a:lstStyle/>
          <a:p>
            <a:r>
              <a:rPr lang="en-US" sz="1800" dirty="0"/>
              <a:t>“Language proficiency”</a:t>
            </a:r>
          </a:p>
          <a:p>
            <a:r>
              <a:rPr lang="en-US" sz="1800" dirty="0"/>
              <a:t>“Semantics”</a:t>
            </a:r>
          </a:p>
          <a:p>
            <a:r>
              <a:rPr lang="en-US" sz="1800" dirty="0"/>
              <a:t>“Metaphor”</a:t>
            </a:r>
          </a:p>
          <a:p>
            <a:r>
              <a:rPr lang="en-US" sz="1800" dirty="0"/>
              <a:t>“Culture-dependent language use”</a:t>
            </a:r>
          </a:p>
          <a:p>
            <a:r>
              <a:rPr lang="en-US" sz="1800" dirty="0"/>
              <a:t>There are different social and cultural norms inherent in different languages</a:t>
            </a:r>
          </a:p>
          <a:p>
            <a:endParaRPr lang="en-US" sz="1800" dirty="0"/>
          </a:p>
          <a:p>
            <a:pPr>
              <a:buFont typeface="Symbol" charset="0"/>
              <a:buChar char=""/>
            </a:pPr>
            <a:r>
              <a:rPr lang="en-US" sz="1800" dirty="0"/>
              <a:t>get a good grip on the language!</a:t>
            </a:r>
          </a:p>
          <a:p>
            <a:pPr marL="0" indent="0">
              <a:buNone/>
            </a:pP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350" y="2204864"/>
            <a:ext cx="4511340" cy="3096344"/>
          </a:xfrm>
        </p:spPr>
      </p:pic>
      <p:sp>
        <p:nvSpPr>
          <p:cNvPr id="5" name="TextBox 4"/>
          <p:cNvSpPr txBox="1"/>
          <p:nvPr/>
        </p:nvSpPr>
        <p:spPr>
          <a:xfrm>
            <a:off x="934616" y="5517232"/>
            <a:ext cx="1981200" cy="215444"/>
          </a:xfrm>
          <a:prstGeom prst="rect">
            <a:avLst/>
          </a:prstGeom>
          <a:noFill/>
        </p:spPr>
        <p:txBody>
          <a:bodyPr wrap="square" rtlCol="0">
            <a:spAutoFit/>
          </a:bodyPr>
          <a:lstStyle/>
          <a:p>
            <a:r>
              <a:rPr lang="fi-FI" sz="800" dirty="0" smtClean="0">
                <a:hlinkClick r:id="rId4"/>
              </a:rPr>
              <a:t>Photo</a:t>
            </a:r>
            <a:r>
              <a:rPr lang="fi-FI" sz="800" dirty="0" smtClean="0"/>
              <a:t> by  </a:t>
            </a:r>
            <a:r>
              <a:rPr lang="fi-FI" sz="800" dirty="0" smtClean="0">
                <a:hlinkClick r:id="rId5"/>
              </a:rPr>
              <a:t>905530</a:t>
            </a:r>
            <a:r>
              <a:rPr lang="fi-FI" sz="800" dirty="0" smtClean="0"/>
              <a:t> / </a:t>
            </a:r>
            <a:r>
              <a:rPr lang="fi-FI" sz="800" dirty="0"/>
              <a:t>licensed </a:t>
            </a:r>
            <a:r>
              <a:rPr lang="fi-FI" sz="800" dirty="0" smtClean="0">
                <a:hlinkClick r:id="rId6"/>
              </a:rPr>
              <a:t>CC0</a:t>
            </a:r>
            <a:endParaRPr lang="fi-FI" sz="800" dirty="0"/>
          </a:p>
        </p:txBody>
      </p:sp>
    </p:spTree>
    <p:extLst>
      <p:ext uri="{BB962C8B-B14F-4D97-AF65-F5344CB8AC3E}">
        <p14:creationId xmlns:p14="http://schemas.microsoft.com/office/powerpoint/2010/main" val="332135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08" y="991580"/>
            <a:ext cx="8915400" cy="914400"/>
          </a:xfrm>
        </p:spPr>
        <p:txBody>
          <a:bodyPr/>
          <a:lstStyle/>
          <a:p>
            <a:pPr lvl="1" algn="l" rtl="0">
              <a:spcBef>
                <a:spcPct val="0"/>
              </a:spcBef>
            </a:pPr>
            <a:r>
              <a:rPr lang="en-US" sz="2400" b="1" kern="1200" dirty="0">
                <a:solidFill>
                  <a:srgbClr val="EA4C19"/>
                </a:solidFill>
                <a:latin typeface="Arial Rounded MT Bold" panose="020F0704030504030204" pitchFamily="34" charset="0"/>
                <a:ea typeface="+mj-ea"/>
                <a:cs typeface="+mj-cs"/>
              </a:rPr>
              <a:t>b) Politeness in Different Cultures</a:t>
            </a:r>
          </a:p>
        </p:txBody>
      </p:sp>
      <p:sp>
        <p:nvSpPr>
          <p:cNvPr id="4" name="Content Placeholder 3"/>
          <p:cNvSpPr>
            <a:spLocks noGrp="1"/>
          </p:cNvSpPr>
          <p:nvPr>
            <p:ph sz="half" idx="2"/>
          </p:nvPr>
        </p:nvSpPr>
        <p:spPr>
          <a:xfrm>
            <a:off x="4644008" y="1988840"/>
            <a:ext cx="4648200" cy="4495800"/>
          </a:xfrm>
        </p:spPr>
        <p:txBody>
          <a:bodyPr>
            <a:normAutofit/>
          </a:bodyPr>
          <a:lstStyle/>
          <a:p>
            <a:pPr marL="914400" lvl="1" indent="-457200">
              <a:buFont typeface="+mj-lt"/>
              <a:buAutoNum type="romanLcPeriod"/>
            </a:pPr>
            <a:r>
              <a:rPr lang="en-US" sz="1800" dirty="0"/>
              <a:t>Brown &amp; Levinson 1987: Face; Positive face and negative face; Face Threatening Acts</a:t>
            </a:r>
          </a:p>
          <a:p>
            <a:pPr marL="914400" lvl="1" indent="-457200">
              <a:buFont typeface="+mj-lt"/>
              <a:buAutoNum type="romanLcPeriod"/>
            </a:pPr>
            <a:r>
              <a:rPr lang="en-US" sz="1800" dirty="0"/>
              <a:t>Other Politeness Theories</a:t>
            </a:r>
          </a:p>
          <a:p>
            <a:pPr marL="457200" lvl="1" indent="0">
              <a:buNone/>
            </a:pPr>
            <a:endParaRPr lang="en-US" dirty="0"/>
          </a:p>
          <a:p>
            <a:pPr marL="914400" lvl="1" indent="-514350">
              <a:buFont typeface="+mj-lt"/>
              <a:buAutoNum type="alphaLcParenR"/>
            </a:pP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528" y="3068960"/>
            <a:ext cx="4629086" cy="2592288"/>
          </a:xfrm>
        </p:spPr>
      </p:pic>
      <p:sp>
        <p:nvSpPr>
          <p:cNvPr id="8" name="TextBox 7"/>
          <p:cNvSpPr txBox="1"/>
          <p:nvPr/>
        </p:nvSpPr>
        <p:spPr>
          <a:xfrm>
            <a:off x="5215813" y="5229200"/>
            <a:ext cx="2304256" cy="215444"/>
          </a:xfrm>
          <a:prstGeom prst="rect">
            <a:avLst/>
          </a:prstGeom>
          <a:noFill/>
        </p:spPr>
        <p:txBody>
          <a:bodyPr wrap="square" rtlCol="0">
            <a:spAutoFit/>
          </a:bodyPr>
          <a:lstStyle/>
          <a:p>
            <a:r>
              <a:rPr lang="fi-FI" sz="800" dirty="0">
                <a:hlinkClick r:id="rId4"/>
              </a:rPr>
              <a:t>Photo </a:t>
            </a:r>
            <a:r>
              <a:rPr lang="fi-FI" sz="800" dirty="0"/>
              <a:t>by  </a:t>
            </a:r>
            <a:r>
              <a:rPr lang="fi-FI" sz="800" dirty="0" smtClean="0">
                <a:hlinkClick r:id="rId5"/>
              </a:rPr>
              <a:t>coffeebeanworks</a:t>
            </a:r>
            <a:r>
              <a:rPr lang="fi-FI" sz="800" dirty="0" smtClean="0"/>
              <a:t> / </a:t>
            </a:r>
            <a:r>
              <a:rPr lang="fi-FI" sz="800" dirty="0"/>
              <a:t>licensed </a:t>
            </a:r>
            <a:r>
              <a:rPr lang="fi-FI" sz="800" dirty="0">
                <a:hlinkClick r:id="rId6"/>
              </a:rPr>
              <a:t>CC0</a:t>
            </a:r>
            <a:endParaRPr lang="fi-FI" sz="800" dirty="0"/>
          </a:p>
        </p:txBody>
      </p:sp>
    </p:spTree>
    <p:extLst>
      <p:ext uri="{BB962C8B-B14F-4D97-AF65-F5344CB8AC3E}">
        <p14:creationId xmlns:p14="http://schemas.microsoft.com/office/powerpoint/2010/main" val="31495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496944" cy="2736304"/>
          </a:xfrm>
        </p:spPr>
        <p:txBody>
          <a:bodyPr>
            <a:normAutofit/>
          </a:bodyPr>
          <a:lstStyle/>
          <a:p>
            <a:pPr marL="0" indent="0">
              <a:lnSpc>
                <a:spcPct val="110000"/>
              </a:lnSpc>
              <a:spcBef>
                <a:spcPct val="0"/>
              </a:spcBef>
              <a:buNone/>
            </a:pPr>
            <a:r>
              <a:rPr lang="en-IE" sz="2400" b="1" dirty="0">
                <a:solidFill>
                  <a:srgbClr val="EA4C19"/>
                </a:solidFill>
                <a:latin typeface="Arial Rounded MT Bold" panose="020F0704030504030204" pitchFamily="34" charset="0"/>
                <a:ea typeface="+mj-ea"/>
                <a:cs typeface="+mj-cs"/>
              </a:rPr>
              <a:t>i) Brown &amp; Levinson (1987): Face Negotiation Theory</a:t>
            </a:r>
          </a:p>
          <a:p>
            <a:pPr marL="0" indent="0">
              <a:lnSpc>
                <a:spcPct val="110000"/>
              </a:lnSpc>
              <a:spcBef>
                <a:spcPct val="0"/>
              </a:spcBef>
              <a:buNone/>
            </a:pPr>
            <a:r>
              <a:rPr lang="en-IE" sz="2400" b="1" dirty="0">
                <a:solidFill>
                  <a:srgbClr val="EA4C19"/>
                </a:solidFill>
                <a:latin typeface="Arial Rounded MT Bold" panose="020F0704030504030204" pitchFamily="34" charset="0"/>
                <a:ea typeface="+mj-ea"/>
                <a:cs typeface="+mj-cs"/>
              </a:rPr>
              <a:t>Face =</a:t>
            </a:r>
            <a:endParaRPr lang="en-US" sz="2400" b="1" dirty="0">
              <a:solidFill>
                <a:srgbClr val="EA4C19"/>
              </a:solidFill>
              <a:latin typeface="Arial Rounded MT Bold" panose="020F0704030504030204" pitchFamily="34" charset="0"/>
              <a:ea typeface="+mj-ea"/>
              <a:cs typeface="+mj-cs"/>
            </a:endParaRPr>
          </a:p>
          <a:p>
            <a:pPr>
              <a:lnSpc>
                <a:spcPct val="140000"/>
              </a:lnSpc>
              <a:spcBef>
                <a:spcPts val="0"/>
              </a:spcBef>
              <a:buFont typeface="Arial"/>
              <a:buChar char="•"/>
            </a:pPr>
            <a:r>
              <a:rPr lang="en-US" sz="1800" dirty="0"/>
              <a:t>The public self-image of a person (emotional and social sense of self one has and expects everyone else to </a:t>
            </a:r>
            <a:r>
              <a:rPr lang="en-US" sz="1800" dirty="0" err="1"/>
              <a:t>recognise</a:t>
            </a:r>
            <a:r>
              <a:rPr lang="en-US" sz="1800" dirty="0"/>
              <a:t>) (Yule 1996: 60)</a:t>
            </a:r>
            <a:endParaRPr lang="en-IE" sz="1800" dirty="0"/>
          </a:p>
          <a:p>
            <a:pPr>
              <a:lnSpc>
                <a:spcPct val="140000"/>
              </a:lnSpc>
              <a:spcBef>
                <a:spcPts val="0"/>
              </a:spcBef>
              <a:buFont typeface="Arial"/>
              <a:buChar char="•"/>
            </a:pPr>
            <a:r>
              <a:rPr lang="en-IE" sz="1800" b="1" dirty="0"/>
              <a:t>‘Face’ is the image we want to portray to others </a:t>
            </a:r>
          </a:p>
          <a:p>
            <a:pPr>
              <a:lnSpc>
                <a:spcPct val="140000"/>
              </a:lnSpc>
              <a:spcBef>
                <a:spcPts val="0"/>
              </a:spcBef>
              <a:buFont typeface="Arial"/>
              <a:buChar char="•"/>
            </a:pPr>
            <a:r>
              <a:rPr lang="en-IE" sz="1800" b="1" dirty="0"/>
              <a:t>Depending on the situation, ‘Face’ changes </a:t>
            </a:r>
          </a:p>
        </p:txBody>
      </p:sp>
    </p:spTree>
    <p:extLst>
      <p:ext uri="{BB962C8B-B14F-4D97-AF65-F5344CB8AC3E}">
        <p14:creationId xmlns:p14="http://schemas.microsoft.com/office/powerpoint/2010/main" val="4237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p>
            <a:r>
              <a:rPr lang="en-GB" sz="2400" b="1" dirty="0">
                <a:solidFill>
                  <a:srgbClr val="EA4C19"/>
                </a:solidFill>
                <a:latin typeface="Arial Rounded MT Bold" panose="020F0704030504030204" pitchFamily="34" charset="0"/>
                <a:ea typeface="+mj-ea"/>
                <a:cs typeface="+mj-cs"/>
              </a:rPr>
              <a:t>Agenda</a:t>
            </a:r>
          </a:p>
        </p:txBody>
      </p:sp>
      <p:sp>
        <p:nvSpPr>
          <p:cNvPr id="4" name="Textfeld 3"/>
          <p:cNvSpPr txBox="1"/>
          <p:nvPr/>
        </p:nvSpPr>
        <p:spPr>
          <a:xfrm>
            <a:off x="539552" y="1988840"/>
            <a:ext cx="4464496" cy="2585323"/>
          </a:xfrm>
          <a:prstGeom prst="rect">
            <a:avLst/>
          </a:prstGeom>
          <a:noFill/>
        </p:spPr>
        <p:txBody>
          <a:bodyPr wrap="square" rtlCol="0">
            <a:spAutoFit/>
          </a:bodyPr>
          <a:lstStyle/>
          <a:p>
            <a:pPr marL="342900" indent="-342900">
              <a:buFont typeface="+mj-lt"/>
              <a:buAutoNum type="arabicPeriod"/>
            </a:pPr>
            <a:r>
              <a:rPr lang="en-US" dirty="0"/>
              <a:t>Learning Goals</a:t>
            </a:r>
          </a:p>
          <a:p>
            <a:pPr marL="342900" indent="-342900">
              <a:buFont typeface="+mj-lt"/>
              <a:buAutoNum type="arabicPeriod"/>
            </a:pPr>
            <a:r>
              <a:rPr lang="en-US" dirty="0"/>
              <a:t>Warm-up: What is Intercultural Acting and why do we need to study it?</a:t>
            </a:r>
          </a:p>
          <a:p>
            <a:pPr marL="342900" indent="-342900">
              <a:buFont typeface="+mj-lt"/>
              <a:buAutoNum type="arabicPeriod"/>
            </a:pPr>
            <a:r>
              <a:rPr lang="en-US" dirty="0"/>
              <a:t>Culture and Communication</a:t>
            </a:r>
          </a:p>
          <a:p>
            <a:pPr marL="342900" indent="-342900">
              <a:buFont typeface="+mj-lt"/>
              <a:buAutoNum type="arabicPeriod"/>
            </a:pPr>
            <a:r>
              <a:rPr lang="en-US" dirty="0"/>
              <a:t>Approaches to Intercultural Communication</a:t>
            </a:r>
          </a:p>
          <a:p>
            <a:pPr marL="800100" lvl="1" indent="-342900">
              <a:buFont typeface="+mj-lt"/>
              <a:buAutoNum type="alphaLcParenR"/>
            </a:pPr>
            <a:r>
              <a:rPr lang="en-US" dirty="0"/>
              <a:t>Get a Grip on the Language</a:t>
            </a:r>
          </a:p>
          <a:p>
            <a:pPr marL="800100" lvl="1" indent="-342900">
              <a:buFont typeface="+mj-lt"/>
              <a:buAutoNum type="alphaLcParenR"/>
            </a:pPr>
            <a:r>
              <a:rPr lang="en-US" dirty="0"/>
              <a:t>Politeness in Different Cultures</a:t>
            </a:r>
          </a:p>
          <a:p>
            <a:pPr marL="800100" lvl="1" indent="-342900">
              <a:buFont typeface="+mj-lt"/>
              <a:buAutoNum type="alphaLcParenR"/>
            </a:pPr>
            <a:r>
              <a:rPr lang="en-US" dirty="0"/>
              <a:t>Language and Politeness</a:t>
            </a:r>
          </a:p>
        </p:txBody>
      </p:sp>
    </p:spTree>
    <p:extLst>
      <p:ext uri="{BB962C8B-B14F-4D97-AF65-F5344CB8AC3E}">
        <p14:creationId xmlns:p14="http://schemas.microsoft.com/office/powerpoint/2010/main" val="802095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8108" y="1196752"/>
            <a:ext cx="7691719" cy="4962000"/>
          </a:xfrm>
        </p:spPr>
        <p:txBody>
          <a:bodyPr>
            <a:normAutofit/>
          </a:bodyPr>
          <a:lstStyle/>
          <a:p>
            <a:r>
              <a:rPr lang="en-US" sz="2400" b="1" dirty="0">
                <a:solidFill>
                  <a:srgbClr val="EA4C19"/>
                </a:solidFill>
                <a:latin typeface="Arial Rounded MT Bold" panose="020F0704030504030204" pitchFamily="34" charset="0"/>
                <a:ea typeface="+mj-ea"/>
                <a:cs typeface="+mj-cs"/>
              </a:rPr>
              <a:t>positive</a:t>
            </a:r>
            <a:r>
              <a:rPr lang="en-US" sz="18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ea typeface="+mj-ea"/>
                <a:cs typeface="+mj-cs"/>
              </a:rPr>
              <a:t>face</a:t>
            </a:r>
            <a:r>
              <a:rPr lang="en-US" sz="1800" b="1" dirty="0">
                <a:solidFill>
                  <a:srgbClr val="FF6600"/>
                </a:solidFill>
                <a:latin typeface="Arial Rounded MT Bold"/>
                <a:cs typeface="Arial Rounded MT Bold"/>
              </a:rPr>
              <a:t>: </a:t>
            </a:r>
            <a:r>
              <a:rPr lang="en-US" sz="1800" dirty="0">
                <a:solidFill>
                  <a:srgbClr val="000000"/>
                </a:solidFill>
              </a:rPr>
              <a:t>need to be accepted/liked, to be treated as a member of the same group, to know that wants are shared by others. </a:t>
            </a:r>
          </a:p>
          <a:p>
            <a:endParaRPr lang="en-US" sz="1800" dirty="0">
              <a:solidFill>
                <a:srgbClr val="000000"/>
              </a:solidFill>
            </a:endParaRPr>
          </a:p>
          <a:p>
            <a:pPr marL="0" indent="0">
              <a:buNone/>
            </a:pPr>
            <a:endParaRPr lang="es-CL" sz="1800" dirty="0"/>
          </a:p>
          <a:p>
            <a:pPr marL="0" indent="0">
              <a:buNone/>
            </a:pPr>
            <a:endParaRPr lang="es-CL" sz="1800" dirty="0"/>
          </a:p>
          <a:p>
            <a:pPr marL="0" indent="0">
              <a:buNone/>
            </a:pPr>
            <a:endParaRPr lang="es-CL" sz="1800" dirty="0"/>
          </a:p>
          <a:p>
            <a:pPr marL="0" indent="0">
              <a:buNone/>
            </a:pPr>
            <a:endParaRPr lang="es-CL" sz="1800" dirty="0"/>
          </a:p>
          <a:p>
            <a:pPr marL="0" indent="0">
              <a:buNone/>
            </a:pPr>
            <a:endParaRPr lang="es-CL" sz="1800" dirty="0"/>
          </a:p>
          <a:p>
            <a:pPr>
              <a:spcBef>
                <a:spcPts val="0"/>
              </a:spcBef>
            </a:pPr>
            <a:r>
              <a:rPr lang="en-US" sz="2400" b="1" dirty="0">
                <a:solidFill>
                  <a:srgbClr val="EA4C19"/>
                </a:solidFill>
                <a:latin typeface="Arial Rounded MT Bold" panose="020F0704030504030204" pitchFamily="34" charset="0"/>
                <a:ea typeface="+mj-ea"/>
                <a:cs typeface="+mj-cs"/>
              </a:rPr>
              <a:t>negative</a:t>
            </a:r>
            <a:r>
              <a:rPr lang="en-US" sz="1800" b="1" i="0" u="none" strike="noStrike" baseline="0"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ea typeface="+mj-ea"/>
                <a:cs typeface="+mj-cs"/>
              </a:rPr>
              <a:t>face</a:t>
            </a:r>
            <a:r>
              <a:rPr lang="en-US" sz="1800" b="1" i="0" u="none" strike="noStrike" baseline="0" dirty="0">
                <a:solidFill>
                  <a:srgbClr val="FF6600"/>
                </a:solidFill>
                <a:latin typeface="Arial Rounded MT Bold"/>
                <a:cs typeface="Arial Rounded MT Bold"/>
              </a:rPr>
              <a:t>: </a:t>
            </a:r>
            <a:r>
              <a:rPr lang="en-US" sz="1800" b="0" i="0" u="none" strike="noStrike" baseline="0" dirty="0">
                <a:solidFill>
                  <a:srgbClr val="000000"/>
                </a:solidFill>
              </a:rPr>
              <a:t>need to be independent, to have freedom of action, not be imposed on by others</a:t>
            </a:r>
          </a:p>
          <a:p>
            <a:pPr marL="0" indent="0">
              <a:buNone/>
            </a:pPr>
            <a:endParaRPr lang="en-US" b="1" i="0" u="none" strike="noStrike" baseline="0" dirty="0">
              <a:solidFill>
                <a:schemeClr val="bg2">
                  <a:lumMod val="50000"/>
                </a:schemeClr>
              </a:solidFill>
              <a:latin typeface="+mn-lt"/>
            </a:endParaRPr>
          </a:p>
        </p:txBody>
      </p:sp>
      <p:sp>
        <p:nvSpPr>
          <p:cNvPr id="5" name="TextBox 4"/>
          <p:cNvSpPr txBox="1"/>
          <p:nvPr/>
        </p:nvSpPr>
        <p:spPr>
          <a:xfrm>
            <a:off x="2195736" y="6552976"/>
            <a:ext cx="2520280" cy="215444"/>
          </a:xfrm>
          <a:prstGeom prst="rect">
            <a:avLst/>
          </a:prstGeom>
          <a:noFill/>
        </p:spPr>
        <p:txBody>
          <a:bodyPr wrap="square" rtlCol="0">
            <a:spAutoFit/>
          </a:bodyPr>
          <a:lstStyle/>
          <a:p>
            <a:r>
              <a:rPr lang="fi-FI" sz="800" dirty="0" smtClean="0">
                <a:hlinkClick r:id="rId3"/>
              </a:rPr>
              <a:t>Photo</a:t>
            </a:r>
            <a:r>
              <a:rPr lang="fi-FI" sz="800" dirty="0" smtClean="0"/>
              <a:t> by </a:t>
            </a:r>
            <a:r>
              <a:rPr lang="fi-FI" sz="800" dirty="0" smtClean="0">
                <a:hlinkClick r:id="rId4"/>
              </a:rPr>
              <a:t>PublicDomainPictures</a:t>
            </a:r>
            <a:r>
              <a:rPr lang="fi-FI" sz="800" dirty="0" smtClean="0"/>
              <a:t> / licensed </a:t>
            </a:r>
            <a:r>
              <a:rPr lang="fi-FI" sz="800" dirty="0" smtClean="0">
                <a:hlinkClick r:id="rId5"/>
              </a:rPr>
              <a:t>CC0</a:t>
            </a:r>
            <a:endParaRPr lang="fi-FI" sz="8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4717" y="2041870"/>
            <a:ext cx="2702767" cy="1801845"/>
          </a:xfrm>
          <a:prstGeom prst="rect">
            <a:avLst/>
          </a:prstGeom>
        </p:spPr>
      </p:pic>
      <p:sp>
        <p:nvSpPr>
          <p:cNvPr id="6" name="TextBox 5">
            <a:extLst>
              <a:ext uri="{FF2B5EF4-FFF2-40B4-BE49-F238E27FC236}">
                <a16:creationId xmlns:a16="http://schemas.microsoft.com/office/drawing/2014/main" xmlns="" id="{13A522A2-275E-4645-B816-9803B260E198}"/>
              </a:ext>
            </a:extLst>
          </p:cNvPr>
          <p:cNvSpPr txBox="1"/>
          <p:nvPr/>
        </p:nvSpPr>
        <p:spPr>
          <a:xfrm rot="16200000">
            <a:off x="6181090" y="2773515"/>
            <a:ext cx="2088232" cy="338554"/>
          </a:xfrm>
          <a:prstGeom prst="rect">
            <a:avLst/>
          </a:prstGeom>
          <a:noFill/>
        </p:spPr>
        <p:txBody>
          <a:bodyPr wrap="square" rtlCol="0">
            <a:spAutoFit/>
          </a:bodyPr>
          <a:lstStyle/>
          <a:p>
            <a:r>
              <a:rPr lang="fi-FI" sz="800" dirty="0">
                <a:hlinkClick r:id="rId7"/>
              </a:rPr>
              <a:t>Photo </a:t>
            </a:r>
            <a:r>
              <a:rPr lang="fi-FI" sz="800" dirty="0"/>
              <a:t>by </a:t>
            </a:r>
            <a:r>
              <a:rPr lang="fi-FI" sz="800" dirty="0" smtClean="0">
                <a:hlinkClick r:id="rId8"/>
              </a:rPr>
              <a:t>Free-Photos</a:t>
            </a:r>
            <a:r>
              <a:rPr lang="fi-FI" sz="800" dirty="0" smtClean="0">
                <a:hlinkClick r:id="rId4"/>
              </a:rPr>
              <a:t>s</a:t>
            </a:r>
            <a:r>
              <a:rPr lang="fi-FI" sz="800" dirty="0" smtClean="0"/>
              <a:t> </a:t>
            </a:r>
            <a:br>
              <a:rPr lang="fi-FI" sz="800" dirty="0" smtClean="0"/>
            </a:br>
            <a:r>
              <a:rPr lang="fi-FI" sz="800" dirty="0" smtClean="0"/>
              <a:t>llicensed </a:t>
            </a:r>
            <a:r>
              <a:rPr lang="fi-FI" sz="800" dirty="0">
                <a:hlinkClick r:id="rId5"/>
              </a:rPr>
              <a:t>CC0</a:t>
            </a:r>
            <a:endParaRPr lang="fi-FI" sz="800" dirty="0"/>
          </a:p>
        </p:txBody>
      </p:sp>
      <p:pic>
        <p:nvPicPr>
          <p:cNvPr id="2050" name="Picture 2" descr="\\tsds\fldredir$\FridolinW\Downloads\windsurfing-84615_6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9752" y="4581128"/>
            <a:ext cx="2962401" cy="1971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3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528" y="1052736"/>
            <a:ext cx="8229600" cy="1143000"/>
          </a:xfrm>
        </p:spPr>
        <p:txBody>
          <a:bodyPr/>
          <a:lstStyle/>
          <a:p>
            <a:pPr algn="l" eaLnBrk="1" hangingPunct="1"/>
            <a:r>
              <a:rPr lang="en-IE" sz="2400" b="1" dirty="0">
                <a:solidFill>
                  <a:srgbClr val="EA4C19"/>
                </a:solidFill>
                <a:latin typeface="Arial Rounded MT Bold" panose="020F0704030504030204" pitchFamily="34" charset="0"/>
              </a:rPr>
              <a:t>Face</a:t>
            </a:r>
            <a:r>
              <a:rPr lang="en-IE" sz="2400" b="1" dirty="0">
                <a:solidFill>
                  <a:srgbClr val="FF6600"/>
                </a:solidFill>
                <a:latin typeface="Arial Rounded MT Bold"/>
                <a:cs typeface="Arial Rounded MT Bold"/>
              </a:rPr>
              <a:t> </a:t>
            </a:r>
            <a:r>
              <a:rPr lang="en-IE" sz="2400" b="1" dirty="0">
                <a:solidFill>
                  <a:srgbClr val="EA4C19"/>
                </a:solidFill>
                <a:latin typeface="Arial Rounded MT Bold" panose="020F0704030504030204" pitchFamily="34" charset="0"/>
              </a:rPr>
              <a:t>and</a:t>
            </a:r>
            <a:r>
              <a:rPr lang="en-IE" sz="2400" b="1" dirty="0">
                <a:solidFill>
                  <a:srgbClr val="FF6600"/>
                </a:solidFill>
                <a:latin typeface="Arial Rounded MT Bold"/>
                <a:cs typeface="Arial Rounded MT Bold"/>
              </a:rPr>
              <a:t> </a:t>
            </a:r>
            <a:r>
              <a:rPr lang="en-IE" sz="2400" b="1" dirty="0">
                <a:solidFill>
                  <a:srgbClr val="EA4C19"/>
                </a:solidFill>
                <a:latin typeface="Arial Rounded MT Bold" panose="020F0704030504030204" pitchFamily="34" charset="0"/>
              </a:rPr>
              <a:t>interaction</a:t>
            </a:r>
            <a:endParaRPr lang="en-GB" sz="2400" b="1" dirty="0">
              <a:solidFill>
                <a:srgbClr val="EA4C19"/>
              </a:solidFill>
              <a:latin typeface="Arial Rounded MT Bold" panose="020F0704030504030204" pitchFamily="34" charset="0"/>
            </a:endParaRPr>
          </a:p>
        </p:txBody>
      </p:sp>
      <p:sp>
        <p:nvSpPr>
          <p:cNvPr id="93187" name="Rectangle 3"/>
          <p:cNvSpPr>
            <a:spLocks noGrp="1" noChangeArrowheads="1"/>
          </p:cNvSpPr>
          <p:nvPr>
            <p:ph type="body" idx="1"/>
          </p:nvPr>
        </p:nvSpPr>
        <p:spPr>
          <a:xfrm>
            <a:off x="457200" y="1772816"/>
            <a:ext cx="8229600" cy="4353347"/>
          </a:xfrm>
        </p:spPr>
        <p:txBody>
          <a:bodyPr>
            <a:normAutofit/>
          </a:bodyPr>
          <a:lstStyle/>
          <a:p>
            <a:pPr eaLnBrk="1" hangingPunct="1">
              <a:lnSpc>
                <a:spcPct val="90000"/>
              </a:lnSpc>
              <a:spcBef>
                <a:spcPts val="0"/>
              </a:spcBef>
            </a:pPr>
            <a:r>
              <a:rPr lang="en-GB" sz="1800" dirty="0"/>
              <a:t>Intercultural situations are sites for potential </a:t>
            </a:r>
            <a:r>
              <a:rPr lang="ja-JP" altLang="en-GB" sz="1800" b="1" dirty="0"/>
              <a:t>‘</a:t>
            </a:r>
            <a:r>
              <a:rPr lang="en-GB" sz="1800" b="1" dirty="0">
                <a:solidFill>
                  <a:schemeClr val="tx2"/>
                </a:solidFill>
              </a:rPr>
              <a:t>loss of face</a:t>
            </a:r>
            <a:r>
              <a:rPr lang="ja-JP" altLang="en-GB" sz="1800" b="1" dirty="0"/>
              <a:t>’</a:t>
            </a:r>
            <a:r>
              <a:rPr lang="en-GB" sz="1800" dirty="0"/>
              <a:t> </a:t>
            </a:r>
          </a:p>
          <a:p>
            <a:pPr eaLnBrk="1" hangingPunct="1">
              <a:lnSpc>
                <a:spcPct val="90000"/>
              </a:lnSpc>
              <a:spcBef>
                <a:spcPts val="0"/>
              </a:spcBef>
            </a:pPr>
            <a:r>
              <a:rPr lang="en-GB" altLang="ja-JP" sz="1800" b="1" dirty="0"/>
              <a:t>=&gt; </a:t>
            </a:r>
            <a:r>
              <a:rPr lang="ja-JP" altLang="en-GB" sz="1800" b="1" dirty="0"/>
              <a:t>‘</a:t>
            </a:r>
            <a:r>
              <a:rPr lang="en-GB" sz="1800" b="1" dirty="0">
                <a:solidFill>
                  <a:schemeClr val="tx2"/>
                </a:solidFill>
              </a:rPr>
              <a:t>face work</a:t>
            </a:r>
            <a:r>
              <a:rPr lang="ja-JP" altLang="en-GB" sz="1800" b="1" dirty="0"/>
              <a:t>’</a:t>
            </a:r>
            <a:r>
              <a:rPr lang="en-GB" sz="1800" b="1" dirty="0"/>
              <a:t> </a:t>
            </a:r>
            <a:r>
              <a:rPr lang="en-GB" sz="1800" dirty="0"/>
              <a:t>must be a part of talk if </a:t>
            </a:r>
            <a:r>
              <a:rPr lang="ja-JP" altLang="en-GB" sz="1800" b="1" dirty="0"/>
              <a:t>‘</a:t>
            </a:r>
            <a:r>
              <a:rPr lang="en-GB" sz="1800" b="1" dirty="0">
                <a:solidFill>
                  <a:schemeClr val="tx2"/>
                </a:solidFill>
              </a:rPr>
              <a:t>loss of face</a:t>
            </a:r>
            <a:r>
              <a:rPr lang="ja-JP" altLang="en-GB" sz="1800" b="1" dirty="0"/>
              <a:t>’</a:t>
            </a:r>
            <a:r>
              <a:rPr lang="en-GB" sz="1800" b="1" dirty="0"/>
              <a:t> </a:t>
            </a:r>
            <a:r>
              <a:rPr lang="en-GB" sz="1800" dirty="0"/>
              <a:t>is to be avoided and co-operation is to be maintained.</a:t>
            </a:r>
          </a:p>
          <a:p>
            <a:pPr eaLnBrk="1" hangingPunct="1">
              <a:lnSpc>
                <a:spcPct val="90000"/>
              </a:lnSpc>
              <a:spcBef>
                <a:spcPts val="0"/>
              </a:spcBef>
            </a:pPr>
            <a:endParaRPr lang="en-GB" sz="1800" dirty="0"/>
          </a:p>
          <a:p>
            <a:pPr eaLnBrk="1" hangingPunct="1">
              <a:lnSpc>
                <a:spcPct val="90000"/>
              </a:lnSpc>
              <a:spcBef>
                <a:spcPts val="0"/>
              </a:spcBef>
            </a:pPr>
            <a:endParaRPr lang="en-GB" sz="1800" dirty="0"/>
          </a:p>
          <a:p>
            <a:pPr marL="0" indent="0" eaLnBrk="1" hangingPunct="1">
              <a:lnSpc>
                <a:spcPct val="90000"/>
              </a:lnSpc>
              <a:spcBef>
                <a:spcPts val="0"/>
              </a:spcBef>
              <a:buNone/>
            </a:pPr>
            <a:endParaRPr lang="en-GB" sz="1800" dirty="0"/>
          </a:p>
          <a:p>
            <a:pPr marL="0" indent="0" eaLnBrk="1" hangingPunct="1">
              <a:lnSpc>
                <a:spcPct val="90000"/>
              </a:lnSpc>
              <a:spcBef>
                <a:spcPts val="0"/>
              </a:spcBef>
              <a:buNone/>
            </a:pPr>
            <a:endParaRPr lang="en-GB" sz="2400" dirty="0"/>
          </a:p>
          <a:p>
            <a:pPr marL="0" indent="0" eaLnBrk="1" hangingPunct="1">
              <a:lnSpc>
                <a:spcPct val="90000"/>
              </a:lnSpc>
              <a:buNone/>
            </a:pPr>
            <a:endParaRPr lang="en-GB" sz="2400" dirty="0">
              <a:latin typeface="Verdana" charset="0"/>
            </a:endParaRPr>
          </a:p>
          <a:p>
            <a:pPr marL="0" indent="0" eaLnBrk="1" hangingPunct="1">
              <a:lnSpc>
                <a:spcPct val="90000"/>
              </a:lnSpc>
              <a:buNone/>
            </a:pPr>
            <a:endParaRPr lang="en-GB" sz="2400" dirty="0">
              <a:latin typeface="Verdana" charset="0"/>
            </a:endParaRPr>
          </a:p>
        </p:txBody>
      </p:sp>
      <p:sp>
        <p:nvSpPr>
          <p:cNvPr id="4" name="TextBox 3"/>
          <p:cNvSpPr txBox="1"/>
          <p:nvPr/>
        </p:nvSpPr>
        <p:spPr>
          <a:xfrm flipH="1">
            <a:off x="2123728" y="5854085"/>
            <a:ext cx="2880320" cy="215444"/>
          </a:xfrm>
          <a:prstGeom prst="rect">
            <a:avLst/>
          </a:prstGeom>
          <a:noFill/>
        </p:spPr>
        <p:txBody>
          <a:bodyPr wrap="square" rtlCol="0">
            <a:spAutoFit/>
          </a:bodyPr>
          <a:lstStyle/>
          <a:p>
            <a:pPr algn="ctr"/>
            <a:r>
              <a:rPr lang="fi-FI" sz="800" dirty="0">
                <a:hlinkClick r:id="rId3"/>
              </a:rPr>
              <a:t>Photo </a:t>
            </a:r>
            <a:r>
              <a:rPr lang="fi-FI" sz="800" dirty="0"/>
              <a:t>by </a:t>
            </a:r>
            <a:r>
              <a:rPr lang="fi-FI" sz="800" dirty="0" smtClean="0">
                <a:hlinkClick r:id="rId4"/>
              </a:rPr>
              <a:t>RawPixel</a:t>
            </a:r>
            <a:r>
              <a:rPr lang="fi-FI" sz="800" dirty="0" smtClean="0"/>
              <a:t> / </a:t>
            </a:r>
            <a:r>
              <a:rPr lang="fi-FI" sz="800" dirty="0"/>
              <a:t>licensed </a:t>
            </a:r>
            <a:r>
              <a:rPr lang="fi-FI" sz="800" dirty="0">
                <a:hlinkClick r:id="rId5"/>
              </a:rPr>
              <a:t>CC0</a:t>
            </a:r>
            <a:endParaRPr lang="fi-FI" sz="800" dirty="0"/>
          </a:p>
        </p:txBody>
      </p:sp>
      <p:pic>
        <p:nvPicPr>
          <p:cNvPr id="3074" name="Picture 2" descr="https://cdn.pixabay.com/photo/2017/09/01/05/49/business-2703167_6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429" y="2919033"/>
            <a:ext cx="4392489" cy="293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41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129308"/>
            <a:ext cx="8229600" cy="1143000"/>
          </a:xfrm>
        </p:spPr>
        <p:txBody>
          <a:bodyPr>
            <a:normAutofit/>
          </a:bodyPr>
          <a:lstStyle/>
          <a:p>
            <a:pPr algn="l"/>
            <a:r>
              <a:rPr lang="es-CL" sz="2400" b="1" dirty="0">
                <a:solidFill>
                  <a:srgbClr val="EA4C19"/>
                </a:solidFill>
                <a:latin typeface="Arial Rounded MT Bold" panose="020F0704030504030204" pitchFamily="34" charset="0"/>
              </a:rPr>
              <a:t>Negative</a:t>
            </a:r>
            <a:r>
              <a:rPr lang="es-CL" sz="2400" b="1" i="0" u="none" strike="noStrike" baseline="0" dirty="0">
                <a:solidFill>
                  <a:srgbClr val="FF6600"/>
                </a:solidFill>
                <a:latin typeface="Arial Rounded MT Bold"/>
                <a:cs typeface="Arial Rounded MT Bold"/>
              </a:rPr>
              <a:t> </a:t>
            </a:r>
            <a:r>
              <a:rPr lang="es-CL" sz="2400" b="1" dirty="0">
                <a:solidFill>
                  <a:srgbClr val="EA4C19"/>
                </a:solidFill>
                <a:latin typeface="Arial Rounded MT Bold" panose="020F0704030504030204" pitchFamily="34" charset="0"/>
              </a:rPr>
              <a:t>politeness</a:t>
            </a:r>
            <a:r>
              <a:rPr lang="es-CL" sz="2400" b="1" dirty="0">
                <a:solidFill>
                  <a:srgbClr val="FF6600"/>
                </a:solidFill>
                <a:latin typeface="Arial Rounded MT Bold"/>
                <a:cs typeface="Arial Rounded MT Bold"/>
              </a:rPr>
              <a:t/>
            </a:r>
            <a:br>
              <a:rPr lang="es-CL" sz="2400" b="1" dirty="0">
                <a:solidFill>
                  <a:srgbClr val="FF6600"/>
                </a:solidFill>
                <a:latin typeface="Arial Rounded MT Bold"/>
                <a:cs typeface="Arial Rounded MT Bold"/>
              </a:rPr>
            </a:br>
            <a:endParaRPr lang="es-CL" sz="2400" b="1" dirty="0">
              <a:solidFill>
                <a:srgbClr val="FF6600"/>
              </a:solidFill>
              <a:latin typeface="Arial Rounded MT Bold"/>
              <a:cs typeface="Arial Rounded MT Bold"/>
            </a:endParaRPr>
          </a:p>
        </p:txBody>
      </p:sp>
      <p:sp>
        <p:nvSpPr>
          <p:cNvPr id="3" name="2 Marcador de contenido"/>
          <p:cNvSpPr>
            <a:spLocks noGrp="1"/>
          </p:cNvSpPr>
          <p:nvPr>
            <p:ph idx="1"/>
          </p:nvPr>
        </p:nvSpPr>
        <p:spPr>
          <a:xfrm>
            <a:off x="352520" y="2060848"/>
            <a:ext cx="8229600" cy="4425355"/>
          </a:xfrm>
        </p:spPr>
        <p:txBody>
          <a:bodyPr>
            <a:normAutofit/>
          </a:bodyPr>
          <a:lstStyle/>
          <a:p>
            <a:pPr>
              <a:lnSpc>
                <a:spcPct val="80000"/>
              </a:lnSpc>
            </a:pPr>
            <a:r>
              <a:rPr lang="en-IE" sz="1800" dirty="0">
                <a:solidFill>
                  <a:srgbClr val="000000"/>
                </a:solidFill>
                <a:cs typeface="Times New Roman" charset="0"/>
              </a:rPr>
              <a:t>Avoids imposition</a:t>
            </a:r>
          </a:p>
          <a:p>
            <a:pPr>
              <a:lnSpc>
                <a:spcPct val="80000"/>
              </a:lnSpc>
            </a:pPr>
            <a:r>
              <a:rPr lang="en-IE" sz="1800" dirty="0">
                <a:solidFill>
                  <a:srgbClr val="000000"/>
                </a:solidFill>
                <a:cs typeface="Times New Roman" charset="0"/>
              </a:rPr>
              <a:t>Respects the other’s need for freedom of action and independence</a:t>
            </a:r>
          </a:p>
          <a:p>
            <a:r>
              <a:rPr lang="en-US" sz="1800" dirty="0">
                <a:solidFill>
                  <a:srgbClr val="000000"/>
                </a:solidFill>
              </a:rPr>
              <a:t>T</a:t>
            </a:r>
            <a:r>
              <a:rPr lang="en-US" sz="1800" b="0" i="0" u="none" strike="noStrike" baseline="0" dirty="0">
                <a:solidFill>
                  <a:srgbClr val="000000"/>
                </a:solidFill>
              </a:rPr>
              <a:t>ends to show deference, </a:t>
            </a:r>
            <a:r>
              <a:rPr lang="en-US" sz="1800" b="0" i="0" u="none" strike="noStrike" baseline="0" dirty="0" err="1">
                <a:solidFill>
                  <a:srgbClr val="000000"/>
                </a:solidFill>
              </a:rPr>
              <a:t>emphasises</a:t>
            </a:r>
            <a:r>
              <a:rPr lang="en-US" sz="1800" b="0" i="0" u="none" strike="noStrike" dirty="0">
                <a:solidFill>
                  <a:srgbClr val="000000"/>
                </a:solidFill>
              </a:rPr>
              <a:t> </a:t>
            </a:r>
            <a:r>
              <a:rPr lang="en-US" sz="1800" b="0" i="0" u="none" strike="noStrike" baseline="0" dirty="0">
                <a:solidFill>
                  <a:srgbClr val="000000"/>
                </a:solidFill>
              </a:rPr>
              <a:t>the importance of the other's time or concerns, and may include an apology for the </a:t>
            </a:r>
            <a:r>
              <a:rPr lang="es-CL" sz="1800" b="0" i="0" u="none" strike="noStrike" baseline="0" dirty="0">
                <a:solidFill>
                  <a:srgbClr val="000000"/>
                </a:solidFill>
              </a:rPr>
              <a:t>imposition</a:t>
            </a:r>
          </a:p>
          <a:p>
            <a:r>
              <a:rPr lang="en-IE" sz="1800" b="1" dirty="0">
                <a:solidFill>
                  <a:srgbClr val="000000"/>
                </a:solidFill>
              </a:rPr>
              <a:t>*hedge/hedging is one technique of negative politeness - </a:t>
            </a:r>
            <a:r>
              <a:rPr lang="en-IE" sz="1800" dirty="0">
                <a:solidFill>
                  <a:srgbClr val="000000"/>
                </a:solidFill>
              </a:rPr>
              <a:t>the use of words or phrases that express a degree of qualification or uncertainty, e.g. sort of, kind of, perhaps </a:t>
            </a:r>
            <a:endParaRPr lang="es-CL" sz="1800" b="0" i="0" u="none" strike="noStrike" baseline="0" dirty="0">
              <a:solidFill>
                <a:srgbClr val="000000"/>
              </a:solidFill>
            </a:endParaRPr>
          </a:p>
        </p:txBody>
      </p:sp>
    </p:spTree>
    <p:extLst>
      <p:ext uri="{BB962C8B-B14F-4D97-AF65-F5344CB8AC3E}">
        <p14:creationId xmlns:p14="http://schemas.microsoft.com/office/powerpoint/2010/main" val="210796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536" y="1124744"/>
            <a:ext cx="8229600" cy="1143000"/>
          </a:xfrm>
        </p:spPr>
        <p:txBody>
          <a:bodyPr/>
          <a:lstStyle/>
          <a:p>
            <a:pPr algn="l" eaLnBrk="1" hangingPunct="1"/>
            <a:r>
              <a:rPr lang="en-IE" sz="2400" b="1" dirty="0">
                <a:solidFill>
                  <a:srgbClr val="EA4C19"/>
                </a:solidFill>
                <a:latin typeface="Arial Rounded MT Bold" panose="020F0704030504030204" pitchFamily="34" charset="0"/>
              </a:rPr>
              <a:t>Negative</a:t>
            </a:r>
            <a:r>
              <a:rPr lang="en-IE" sz="2400" b="1" dirty="0">
                <a:solidFill>
                  <a:srgbClr val="FF6600"/>
                </a:solidFill>
                <a:latin typeface="Arial Rounded MT Bold"/>
                <a:cs typeface="Arial Rounded MT Bold"/>
              </a:rPr>
              <a:t> </a:t>
            </a:r>
            <a:r>
              <a:rPr lang="en-IE" sz="2400" b="1" dirty="0">
                <a:solidFill>
                  <a:srgbClr val="EA4C19"/>
                </a:solidFill>
                <a:latin typeface="Arial Rounded MT Bold" panose="020F0704030504030204" pitchFamily="34" charset="0"/>
              </a:rPr>
              <a:t>politeness</a:t>
            </a:r>
            <a:r>
              <a:rPr lang="en-IE" sz="2400" b="1" dirty="0">
                <a:solidFill>
                  <a:srgbClr val="FF6600"/>
                </a:solidFill>
                <a:latin typeface="Arial Rounded MT Bold"/>
                <a:cs typeface="Arial Rounded MT Bold"/>
              </a:rPr>
              <a:t> – </a:t>
            </a:r>
            <a:r>
              <a:rPr lang="en-IE" sz="2400" b="1" dirty="0">
                <a:solidFill>
                  <a:srgbClr val="EA4C19"/>
                </a:solidFill>
                <a:latin typeface="Arial Rounded MT Bold" panose="020F0704030504030204" pitchFamily="34" charset="0"/>
              </a:rPr>
              <a:t>expressions</a:t>
            </a:r>
            <a:r>
              <a:rPr lang="en-IE" sz="2400" b="1" dirty="0">
                <a:solidFill>
                  <a:srgbClr val="FF6600"/>
                </a:solidFill>
                <a:latin typeface="Arial Rounded MT Bold"/>
                <a:cs typeface="Arial Rounded MT Bold"/>
              </a:rPr>
              <a:t> and features</a:t>
            </a:r>
            <a:endParaRPr lang="en-GB" sz="2400" b="1" dirty="0">
              <a:solidFill>
                <a:srgbClr val="FF6600"/>
              </a:solidFill>
              <a:latin typeface="Arial Rounded MT Bold"/>
              <a:cs typeface="Arial Rounded MT Bold"/>
            </a:endParaRPr>
          </a:p>
        </p:txBody>
      </p:sp>
      <p:sp>
        <p:nvSpPr>
          <p:cNvPr id="39939" name="Rectangle 3"/>
          <p:cNvSpPr>
            <a:spLocks noGrp="1" noChangeArrowheads="1"/>
          </p:cNvSpPr>
          <p:nvPr>
            <p:ph type="body" idx="1"/>
          </p:nvPr>
        </p:nvSpPr>
        <p:spPr>
          <a:xfrm>
            <a:off x="539552" y="1916832"/>
            <a:ext cx="7691719" cy="4571999"/>
          </a:xfrm>
        </p:spPr>
        <p:txBody>
          <a:bodyPr>
            <a:normAutofit/>
          </a:bodyPr>
          <a:lstStyle/>
          <a:p>
            <a:r>
              <a:rPr lang="es-CL" sz="1800" dirty="0"/>
              <a:t>Modal verbs</a:t>
            </a:r>
          </a:p>
          <a:p>
            <a:r>
              <a:rPr lang="es-CL" sz="1800" dirty="0"/>
              <a:t>Apologies for the imposition</a:t>
            </a:r>
          </a:p>
          <a:p>
            <a:r>
              <a:rPr lang="es-CL" sz="1800" dirty="0"/>
              <a:t>Hesitations</a:t>
            </a:r>
          </a:p>
          <a:p>
            <a:r>
              <a:rPr lang="en-US" sz="1800" dirty="0"/>
              <a:t>Questions (even asking for permission to ask a question)</a:t>
            </a:r>
          </a:p>
          <a:p>
            <a:r>
              <a:rPr lang="en-US" sz="1800" dirty="0"/>
              <a:t>+ more indirect approach softens refusal</a:t>
            </a:r>
          </a:p>
          <a:p>
            <a:pPr marL="0" indent="0">
              <a:buNone/>
            </a:pPr>
            <a:endParaRPr lang="en-US" sz="1800" b="1" dirty="0">
              <a:solidFill>
                <a:srgbClr val="000000"/>
              </a:solidFill>
            </a:endParaRPr>
          </a:p>
          <a:p>
            <a:pPr marL="0" indent="0">
              <a:buNone/>
            </a:pPr>
            <a:r>
              <a:rPr lang="en-US" sz="1800" b="1" i="1" dirty="0">
                <a:solidFill>
                  <a:srgbClr val="000000"/>
                </a:solidFill>
              </a:rPr>
              <a:t>Examples</a:t>
            </a:r>
            <a:r>
              <a:rPr lang="en-US" sz="1800" b="1" dirty="0">
                <a:solidFill>
                  <a:srgbClr val="000000"/>
                </a:solidFill>
              </a:rPr>
              <a:t>:</a:t>
            </a:r>
            <a:endParaRPr lang="en-GB" sz="1800" b="1" dirty="0">
              <a:solidFill>
                <a:srgbClr val="000000"/>
              </a:solidFill>
            </a:endParaRPr>
          </a:p>
          <a:p>
            <a:pPr eaLnBrk="1" hangingPunct="1"/>
            <a:r>
              <a:rPr lang="en-GB" sz="1800" b="1" dirty="0">
                <a:solidFill>
                  <a:srgbClr val="000000"/>
                </a:solidFill>
              </a:rPr>
              <a:t>Apology:</a:t>
            </a:r>
            <a:r>
              <a:rPr lang="en-GB" sz="1800" dirty="0">
                <a:solidFill>
                  <a:srgbClr val="000000"/>
                </a:solidFill>
              </a:rPr>
              <a:t> </a:t>
            </a:r>
            <a:r>
              <a:rPr lang="en-GB" sz="1800" i="1" dirty="0">
                <a:solidFill>
                  <a:srgbClr val="000000"/>
                </a:solidFill>
              </a:rPr>
              <a:t>sorry </a:t>
            </a:r>
            <a:r>
              <a:rPr lang="en-GB" sz="1800" dirty="0">
                <a:solidFill>
                  <a:srgbClr val="000000"/>
                </a:solidFill>
              </a:rPr>
              <a:t>(It was an accident.)</a:t>
            </a:r>
          </a:p>
          <a:p>
            <a:pPr eaLnBrk="1" hangingPunct="1">
              <a:buFont typeface="Wingdings" charset="0"/>
              <a:buNone/>
            </a:pPr>
            <a:r>
              <a:rPr lang="en-GB" sz="1800" dirty="0">
                <a:solidFill>
                  <a:srgbClr val="000000"/>
                </a:solidFill>
              </a:rPr>
              <a:t>	</a:t>
            </a:r>
            <a:r>
              <a:rPr lang="en-US" sz="1800" dirty="0">
                <a:solidFill>
                  <a:srgbClr val="000000"/>
                </a:solidFill>
              </a:rPr>
              <a:t>» </a:t>
            </a:r>
            <a:r>
              <a:rPr lang="en-GB" sz="1800" dirty="0">
                <a:solidFill>
                  <a:srgbClr val="000000"/>
                </a:solidFill>
              </a:rPr>
              <a:t>Apology-acceptance</a:t>
            </a:r>
            <a:r>
              <a:rPr lang="en-GB" sz="1800" b="1" dirty="0">
                <a:solidFill>
                  <a:srgbClr val="000000"/>
                </a:solidFill>
              </a:rPr>
              <a:t>:</a:t>
            </a:r>
            <a:r>
              <a:rPr lang="en-GB" sz="1800" dirty="0">
                <a:solidFill>
                  <a:srgbClr val="000000"/>
                </a:solidFill>
              </a:rPr>
              <a:t> </a:t>
            </a:r>
            <a:r>
              <a:rPr lang="en-GB" sz="1800" i="1" dirty="0">
                <a:solidFill>
                  <a:srgbClr val="000000"/>
                </a:solidFill>
              </a:rPr>
              <a:t>that</a:t>
            </a:r>
            <a:r>
              <a:rPr lang="ja-JP" altLang="en-GB" sz="1800" i="1" dirty="0">
                <a:solidFill>
                  <a:srgbClr val="000000"/>
                </a:solidFill>
              </a:rPr>
              <a:t>’</a:t>
            </a:r>
            <a:r>
              <a:rPr lang="en-GB" sz="1800" i="1" dirty="0">
                <a:solidFill>
                  <a:srgbClr val="000000"/>
                </a:solidFill>
              </a:rPr>
              <a:t>s ok </a:t>
            </a:r>
            <a:r>
              <a:rPr lang="en-GB" sz="1800" dirty="0">
                <a:solidFill>
                  <a:srgbClr val="000000"/>
                </a:solidFill>
              </a:rPr>
              <a:t>(Not important)</a:t>
            </a:r>
          </a:p>
          <a:p>
            <a:pPr eaLnBrk="1" hangingPunct="1"/>
            <a:r>
              <a:rPr lang="en-GB" sz="1800" b="1" dirty="0">
                <a:solidFill>
                  <a:srgbClr val="000000"/>
                </a:solidFill>
              </a:rPr>
              <a:t>Request:</a:t>
            </a:r>
            <a:r>
              <a:rPr lang="en-GB" sz="1800" dirty="0">
                <a:solidFill>
                  <a:srgbClr val="000000"/>
                </a:solidFill>
              </a:rPr>
              <a:t> </a:t>
            </a:r>
            <a:r>
              <a:rPr lang="en-GB" sz="1800" i="1" dirty="0">
                <a:solidFill>
                  <a:srgbClr val="000000"/>
                </a:solidFill>
              </a:rPr>
              <a:t>if you can/could you please..? </a:t>
            </a:r>
            <a:r>
              <a:rPr lang="en-GB" sz="1800" dirty="0">
                <a:solidFill>
                  <a:srgbClr val="000000"/>
                </a:solidFill>
              </a:rPr>
              <a:t>(It</a:t>
            </a:r>
            <a:r>
              <a:rPr lang="ja-JP" altLang="en-GB" sz="1800" dirty="0">
                <a:solidFill>
                  <a:srgbClr val="000000"/>
                </a:solidFill>
              </a:rPr>
              <a:t>’</a:t>
            </a:r>
            <a:r>
              <a:rPr lang="en-GB" sz="1800" dirty="0">
                <a:solidFill>
                  <a:srgbClr val="000000"/>
                </a:solidFill>
              </a:rPr>
              <a:t>s up to you.)</a:t>
            </a:r>
          </a:p>
          <a:p>
            <a:pPr eaLnBrk="1" hangingPunct="1">
              <a:buFont typeface="Wingdings" charset="0"/>
              <a:buNone/>
            </a:pPr>
            <a:r>
              <a:rPr lang="en-GB" sz="1800" dirty="0">
                <a:solidFill>
                  <a:srgbClr val="000000"/>
                </a:solidFill>
              </a:rPr>
              <a:t>	</a:t>
            </a:r>
            <a:r>
              <a:rPr lang="en-US" sz="1800" dirty="0">
                <a:solidFill>
                  <a:srgbClr val="000000"/>
                </a:solidFill>
              </a:rPr>
              <a:t>» </a:t>
            </a:r>
            <a:r>
              <a:rPr lang="en-GB" sz="1800" dirty="0">
                <a:solidFill>
                  <a:srgbClr val="000000"/>
                </a:solidFill>
              </a:rPr>
              <a:t>Request-acceptance: y</a:t>
            </a:r>
            <a:r>
              <a:rPr lang="en-GB" sz="1800" i="1" dirty="0">
                <a:solidFill>
                  <a:srgbClr val="000000"/>
                </a:solidFill>
              </a:rPr>
              <a:t>es</a:t>
            </a:r>
            <a:r>
              <a:rPr lang="en-GB" sz="1800" dirty="0">
                <a:solidFill>
                  <a:srgbClr val="000000"/>
                </a:solidFill>
              </a:rPr>
              <a:t> (I</a:t>
            </a:r>
            <a:r>
              <a:rPr lang="ja-JP" altLang="en-GB" sz="1800" dirty="0">
                <a:solidFill>
                  <a:srgbClr val="000000"/>
                </a:solidFill>
              </a:rPr>
              <a:t>’</a:t>
            </a:r>
            <a:r>
              <a:rPr lang="en-GB" sz="1800" dirty="0">
                <a:solidFill>
                  <a:srgbClr val="000000"/>
                </a:solidFill>
              </a:rPr>
              <a:t>m willing.)</a:t>
            </a:r>
          </a:p>
          <a:p>
            <a:pPr eaLnBrk="1" hangingPunct="1"/>
            <a:r>
              <a:rPr lang="en-GB" sz="1800" b="1" dirty="0">
                <a:solidFill>
                  <a:srgbClr val="000000"/>
                </a:solidFill>
              </a:rPr>
              <a:t>Gratitude </a:t>
            </a:r>
            <a:r>
              <a:rPr lang="en-GB" sz="1800" dirty="0">
                <a:solidFill>
                  <a:srgbClr val="000000"/>
                </a:solidFill>
              </a:rPr>
              <a:t>(offer-acceptance): </a:t>
            </a:r>
            <a:r>
              <a:rPr lang="en-GB" sz="1800" i="1" dirty="0">
                <a:solidFill>
                  <a:srgbClr val="000000"/>
                </a:solidFill>
              </a:rPr>
              <a:t>thanks</a:t>
            </a:r>
            <a:r>
              <a:rPr lang="en-GB" sz="1800" dirty="0">
                <a:solidFill>
                  <a:srgbClr val="000000"/>
                </a:solidFill>
              </a:rPr>
              <a:t> (You </a:t>
            </a:r>
            <a:r>
              <a:rPr lang="en-GB" sz="1800" dirty="0" err="1">
                <a:solidFill>
                  <a:srgbClr val="000000"/>
                </a:solidFill>
              </a:rPr>
              <a:t>didn</a:t>
            </a:r>
            <a:r>
              <a:rPr lang="de-DE" altLang="ja-JP" sz="1800" dirty="0">
                <a:solidFill>
                  <a:srgbClr val="000000"/>
                </a:solidFill>
              </a:rPr>
              <a:t>‘</a:t>
            </a:r>
            <a:r>
              <a:rPr lang="en-GB" sz="1800" dirty="0">
                <a:solidFill>
                  <a:srgbClr val="000000"/>
                </a:solidFill>
              </a:rPr>
              <a:t>t have to do it.)</a:t>
            </a:r>
          </a:p>
          <a:p>
            <a:pPr marL="0" indent="0" eaLnBrk="1" hangingPunct="1">
              <a:buNone/>
            </a:pPr>
            <a:r>
              <a:rPr lang="en-GB" sz="1800" dirty="0">
                <a:solidFill>
                  <a:srgbClr val="000000"/>
                </a:solidFill>
              </a:rPr>
              <a:t>=&gt; Deference strategy</a:t>
            </a:r>
          </a:p>
          <a:p>
            <a:pPr eaLnBrk="1" hangingPunct="1">
              <a:buFont typeface="Wingdings" charset="0"/>
              <a:buNone/>
            </a:pPr>
            <a:endParaRPr lang="en-GB" dirty="0">
              <a:latin typeface="Verdana" charset="0"/>
            </a:endParaRPr>
          </a:p>
        </p:txBody>
      </p:sp>
    </p:spTree>
    <p:extLst>
      <p:ext uri="{BB962C8B-B14F-4D97-AF65-F5344CB8AC3E}">
        <p14:creationId xmlns:p14="http://schemas.microsoft.com/office/powerpoint/2010/main" val="109531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52736"/>
            <a:ext cx="8229600" cy="1143000"/>
          </a:xfrm>
        </p:spPr>
        <p:txBody>
          <a:bodyPr>
            <a:normAutofit/>
          </a:bodyPr>
          <a:lstStyle/>
          <a:p>
            <a:pPr algn="l"/>
            <a:r>
              <a:rPr lang="es-CL" sz="2400" b="1" dirty="0">
                <a:solidFill>
                  <a:srgbClr val="EA4C19"/>
                </a:solidFill>
                <a:latin typeface="Arial Rounded MT Bold" panose="020F0704030504030204" pitchFamily="34" charset="0"/>
              </a:rPr>
              <a:t>Positive</a:t>
            </a:r>
            <a:r>
              <a:rPr lang="es-CL" sz="2400" b="1" i="0" u="none" strike="noStrike" baseline="0" dirty="0">
                <a:solidFill>
                  <a:srgbClr val="FF6600"/>
                </a:solidFill>
                <a:latin typeface="Arial Rounded MT Bold"/>
                <a:cs typeface="Arial Rounded MT Bold"/>
              </a:rPr>
              <a:t> </a:t>
            </a:r>
            <a:r>
              <a:rPr lang="es-CL" sz="2400" b="1" dirty="0">
                <a:solidFill>
                  <a:srgbClr val="EA4C19"/>
                </a:solidFill>
                <a:latin typeface="Arial Rounded MT Bold" panose="020F0704030504030204" pitchFamily="34" charset="0"/>
              </a:rPr>
              <a:t>politeness</a:t>
            </a:r>
            <a:r>
              <a:rPr lang="es-CL" sz="2400" b="1" dirty="0">
                <a:solidFill>
                  <a:srgbClr val="FF6600"/>
                </a:solidFill>
                <a:latin typeface="Arial Rounded MT Bold"/>
                <a:cs typeface="Arial Rounded MT Bold"/>
              </a:rPr>
              <a:t/>
            </a:r>
            <a:br>
              <a:rPr lang="es-CL" sz="2400" b="1" dirty="0">
                <a:solidFill>
                  <a:srgbClr val="FF6600"/>
                </a:solidFill>
                <a:latin typeface="Arial Rounded MT Bold"/>
                <a:cs typeface="Arial Rounded MT Bold"/>
              </a:rPr>
            </a:br>
            <a:endParaRPr lang="es-CL" sz="2400" b="1" dirty="0">
              <a:solidFill>
                <a:srgbClr val="FF6600"/>
              </a:solidFill>
              <a:latin typeface="Arial Rounded MT Bold"/>
              <a:cs typeface="Arial Rounded MT Bold"/>
            </a:endParaRPr>
          </a:p>
        </p:txBody>
      </p:sp>
      <p:sp>
        <p:nvSpPr>
          <p:cNvPr id="3" name="2 Marcador de contenido"/>
          <p:cNvSpPr>
            <a:spLocks noGrp="1"/>
          </p:cNvSpPr>
          <p:nvPr>
            <p:ph idx="1"/>
          </p:nvPr>
        </p:nvSpPr>
        <p:spPr>
          <a:xfrm>
            <a:off x="467544" y="1988840"/>
            <a:ext cx="8229600" cy="4525963"/>
          </a:xfrm>
        </p:spPr>
        <p:txBody>
          <a:bodyPr/>
          <a:lstStyle/>
          <a:p>
            <a:r>
              <a:rPr lang="en-IE" sz="1800" dirty="0">
                <a:solidFill>
                  <a:srgbClr val="000000"/>
                </a:solidFill>
                <a:cs typeface="Times New Roman" charset="0"/>
              </a:rPr>
              <a:t>Supports/ enhances participant’s positive face</a:t>
            </a:r>
            <a:endParaRPr lang="en-US" sz="1800" dirty="0">
              <a:solidFill>
                <a:srgbClr val="000000"/>
              </a:solidFill>
            </a:endParaRPr>
          </a:p>
          <a:p>
            <a:r>
              <a:rPr lang="en-IE" sz="1800" dirty="0">
                <a:solidFill>
                  <a:srgbClr val="000000"/>
                </a:solidFill>
                <a:cs typeface="Times New Roman" charset="0"/>
              </a:rPr>
              <a:t>Attends to the need of being part of the group, of being accepted and liked</a:t>
            </a:r>
          </a:p>
          <a:p>
            <a:r>
              <a:rPr lang="en-US" sz="1800" dirty="0">
                <a:solidFill>
                  <a:srgbClr val="000000"/>
                </a:solidFill>
              </a:rPr>
              <a:t>W</a:t>
            </a:r>
            <a:r>
              <a:rPr lang="en-US" sz="1800" b="0" i="0" u="none" strike="noStrike" baseline="0" dirty="0">
                <a:solidFill>
                  <a:srgbClr val="000000"/>
                </a:solidFill>
              </a:rPr>
              <a:t>ill tend to show solidarity, </a:t>
            </a:r>
            <a:r>
              <a:rPr lang="en-US" sz="1800" b="0" i="0" u="none" strike="noStrike" baseline="0" dirty="0" err="1">
                <a:solidFill>
                  <a:srgbClr val="000000"/>
                </a:solidFill>
              </a:rPr>
              <a:t>emphasise</a:t>
            </a:r>
            <a:r>
              <a:rPr lang="en-US" sz="1800" b="0" i="0" u="none" strike="noStrike" baseline="0" dirty="0">
                <a:solidFill>
                  <a:srgbClr val="000000"/>
                </a:solidFill>
              </a:rPr>
              <a:t> that both speakers want the same thing and have a common goal</a:t>
            </a:r>
          </a:p>
          <a:p>
            <a:pPr marL="0" indent="0">
              <a:buNone/>
            </a:pPr>
            <a:endParaRPr lang="es-CL" dirty="0">
              <a:latin typeface="+mn-lt"/>
            </a:endParaRPr>
          </a:p>
        </p:txBody>
      </p:sp>
    </p:spTree>
    <p:extLst>
      <p:ext uri="{BB962C8B-B14F-4D97-AF65-F5344CB8AC3E}">
        <p14:creationId xmlns:p14="http://schemas.microsoft.com/office/powerpoint/2010/main" val="1907805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1052736"/>
            <a:ext cx="8229600" cy="1143000"/>
          </a:xfrm>
        </p:spPr>
        <p:txBody>
          <a:bodyPr/>
          <a:lstStyle/>
          <a:p>
            <a:pPr algn="l" eaLnBrk="1" hangingPunct="1"/>
            <a:r>
              <a:rPr lang="en-IE" sz="2400" b="1" dirty="0">
                <a:solidFill>
                  <a:srgbClr val="EA4C19"/>
                </a:solidFill>
                <a:latin typeface="Arial Rounded MT Bold" panose="020F0704030504030204" pitchFamily="34" charset="0"/>
              </a:rPr>
              <a:t>Positive</a:t>
            </a:r>
            <a:r>
              <a:rPr lang="en-IE" sz="2400" b="1" dirty="0">
                <a:solidFill>
                  <a:srgbClr val="FF6600"/>
                </a:solidFill>
                <a:latin typeface="Arial Rounded MT Bold"/>
                <a:cs typeface="Arial Rounded MT Bold"/>
              </a:rPr>
              <a:t> </a:t>
            </a:r>
            <a:r>
              <a:rPr lang="en-IE" sz="2400" b="1" dirty="0">
                <a:solidFill>
                  <a:srgbClr val="EA4C19"/>
                </a:solidFill>
                <a:latin typeface="Arial Rounded MT Bold" panose="020F0704030504030204" pitchFamily="34" charset="0"/>
              </a:rPr>
              <a:t>politeness</a:t>
            </a:r>
            <a:r>
              <a:rPr lang="en-IE" sz="2400" b="1" dirty="0">
                <a:solidFill>
                  <a:srgbClr val="FF6600"/>
                </a:solidFill>
                <a:latin typeface="Arial Rounded MT Bold"/>
                <a:cs typeface="Arial Rounded MT Bold"/>
              </a:rPr>
              <a:t> – </a:t>
            </a:r>
            <a:r>
              <a:rPr lang="en-IE" sz="2400" b="1" dirty="0">
                <a:solidFill>
                  <a:srgbClr val="EA4C19"/>
                </a:solidFill>
                <a:latin typeface="Arial Rounded MT Bold" panose="020F0704030504030204" pitchFamily="34" charset="0"/>
              </a:rPr>
              <a:t>expressions</a:t>
            </a:r>
            <a:r>
              <a:rPr lang="en-IE" sz="2400" b="1" dirty="0">
                <a:solidFill>
                  <a:srgbClr val="FF6600"/>
                </a:solidFill>
                <a:latin typeface="Arial Rounded MT Bold"/>
                <a:cs typeface="Arial Rounded MT Bold"/>
              </a:rPr>
              <a:t> </a:t>
            </a:r>
            <a:endParaRPr lang="en-GB" sz="2400" b="1" dirty="0">
              <a:solidFill>
                <a:srgbClr val="FF6600"/>
              </a:solidFill>
              <a:latin typeface="Arial Rounded MT Bold"/>
              <a:cs typeface="Arial Rounded MT Bold"/>
            </a:endParaRPr>
          </a:p>
        </p:txBody>
      </p:sp>
      <p:sp>
        <p:nvSpPr>
          <p:cNvPr id="38915" name="Rectangle 3"/>
          <p:cNvSpPr>
            <a:spLocks noGrp="1" noChangeArrowheads="1"/>
          </p:cNvSpPr>
          <p:nvPr>
            <p:ph type="body" idx="1"/>
          </p:nvPr>
        </p:nvSpPr>
        <p:spPr>
          <a:xfrm>
            <a:off x="467544" y="1916832"/>
            <a:ext cx="7691719" cy="4571999"/>
          </a:xfrm>
        </p:spPr>
        <p:txBody>
          <a:bodyPr>
            <a:normAutofit/>
          </a:bodyPr>
          <a:lstStyle/>
          <a:p>
            <a:pPr eaLnBrk="1" hangingPunct="1">
              <a:lnSpc>
                <a:spcPct val="90000"/>
              </a:lnSpc>
            </a:pPr>
            <a:r>
              <a:rPr lang="en-GB" sz="1900" b="1" dirty="0">
                <a:solidFill>
                  <a:srgbClr val="000000"/>
                </a:solidFill>
              </a:rPr>
              <a:t>Greeting:</a:t>
            </a:r>
            <a:r>
              <a:rPr lang="en-GB" sz="1900" dirty="0">
                <a:solidFill>
                  <a:srgbClr val="000000"/>
                </a:solidFill>
              </a:rPr>
              <a:t> </a:t>
            </a:r>
            <a:r>
              <a:rPr lang="en-GB" sz="1900" i="1" dirty="0">
                <a:solidFill>
                  <a:srgbClr val="000000"/>
                </a:solidFill>
              </a:rPr>
              <a:t>hello </a:t>
            </a:r>
            <a:r>
              <a:rPr lang="en-GB" sz="1900" dirty="0">
                <a:solidFill>
                  <a:srgbClr val="000000"/>
                </a:solidFill>
              </a:rPr>
              <a:t>(We have a relation.)</a:t>
            </a:r>
          </a:p>
          <a:p>
            <a:pPr eaLnBrk="1" hangingPunct="1">
              <a:lnSpc>
                <a:spcPct val="90000"/>
              </a:lnSpc>
            </a:pPr>
            <a:r>
              <a:rPr lang="en-GB" sz="1900" b="1" dirty="0">
                <a:solidFill>
                  <a:srgbClr val="000000"/>
                </a:solidFill>
              </a:rPr>
              <a:t>Farewell:</a:t>
            </a:r>
            <a:r>
              <a:rPr lang="en-GB" sz="1900" dirty="0">
                <a:solidFill>
                  <a:srgbClr val="000000"/>
                </a:solidFill>
              </a:rPr>
              <a:t> </a:t>
            </a:r>
            <a:r>
              <a:rPr lang="en-GB" sz="1900" i="1" dirty="0">
                <a:solidFill>
                  <a:srgbClr val="000000"/>
                </a:solidFill>
              </a:rPr>
              <a:t>see you later </a:t>
            </a:r>
            <a:r>
              <a:rPr lang="en-GB" sz="1900" dirty="0">
                <a:solidFill>
                  <a:srgbClr val="000000"/>
                </a:solidFill>
              </a:rPr>
              <a:t>(We still have one)</a:t>
            </a:r>
          </a:p>
          <a:p>
            <a:pPr eaLnBrk="1" hangingPunct="1">
              <a:lnSpc>
                <a:spcPct val="90000"/>
              </a:lnSpc>
            </a:pPr>
            <a:r>
              <a:rPr lang="en-GB" sz="1900" b="1" dirty="0">
                <a:solidFill>
                  <a:srgbClr val="000000"/>
                </a:solidFill>
              </a:rPr>
              <a:t>Hedged criticism:</a:t>
            </a:r>
            <a:r>
              <a:rPr lang="en-GB" sz="1900" dirty="0">
                <a:solidFill>
                  <a:srgbClr val="000000"/>
                </a:solidFill>
              </a:rPr>
              <a:t> </a:t>
            </a:r>
            <a:r>
              <a:rPr lang="en-GB" sz="1900" i="1" dirty="0">
                <a:solidFill>
                  <a:srgbClr val="000000"/>
                </a:solidFill>
              </a:rPr>
              <a:t>if you don</a:t>
            </a:r>
            <a:r>
              <a:rPr lang="ja-JP" altLang="en-GB" sz="1900" i="1" dirty="0">
                <a:solidFill>
                  <a:srgbClr val="000000"/>
                </a:solidFill>
              </a:rPr>
              <a:t>’</a:t>
            </a:r>
            <a:r>
              <a:rPr lang="en-GB" sz="1900" i="1" dirty="0">
                <a:solidFill>
                  <a:srgbClr val="000000"/>
                </a:solidFill>
              </a:rPr>
              <a:t>t mind me saying so</a:t>
            </a:r>
            <a:r>
              <a:rPr lang="en-GB" sz="1900" dirty="0">
                <a:solidFill>
                  <a:srgbClr val="000000"/>
                </a:solidFill>
              </a:rPr>
              <a:t> (I won</a:t>
            </a:r>
            <a:r>
              <a:rPr lang="ja-JP" altLang="en-GB" sz="1900" dirty="0">
                <a:solidFill>
                  <a:srgbClr val="000000"/>
                </a:solidFill>
              </a:rPr>
              <a:t>’</a:t>
            </a:r>
            <a:r>
              <a:rPr lang="en-GB" sz="1900" dirty="0">
                <a:solidFill>
                  <a:srgbClr val="000000"/>
                </a:solidFill>
              </a:rPr>
              <a:t>t damage our relation) </a:t>
            </a:r>
          </a:p>
          <a:p>
            <a:pPr eaLnBrk="1" hangingPunct="1">
              <a:lnSpc>
                <a:spcPct val="90000"/>
              </a:lnSpc>
            </a:pPr>
            <a:r>
              <a:rPr lang="en-GB" sz="1900" b="1" dirty="0">
                <a:solidFill>
                  <a:srgbClr val="000000"/>
                </a:solidFill>
              </a:rPr>
              <a:t>Address:</a:t>
            </a:r>
            <a:r>
              <a:rPr lang="en-GB" sz="1900" dirty="0">
                <a:solidFill>
                  <a:srgbClr val="000000"/>
                </a:solidFill>
              </a:rPr>
              <a:t> </a:t>
            </a:r>
            <a:r>
              <a:rPr lang="en-GB" sz="1900" i="1" dirty="0">
                <a:solidFill>
                  <a:srgbClr val="000000"/>
                </a:solidFill>
              </a:rPr>
              <a:t>mate </a:t>
            </a:r>
            <a:r>
              <a:rPr lang="en-GB" sz="1900" dirty="0">
                <a:solidFill>
                  <a:srgbClr val="000000"/>
                </a:solidFill>
              </a:rPr>
              <a:t>(We</a:t>
            </a:r>
            <a:r>
              <a:rPr lang="ja-JP" altLang="en-GB" sz="1900" dirty="0">
                <a:solidFill>
                  <a:srgbClr val="000000"/>
                </a:solidFill>
              </a:rPr>
              <a:t>’</a:t>
            </a:r>
            <a:r>
              <a:rPr lang="en-GB" sz="1900" dirty="0">
                <a:solidFill>
                  <a:srgbClr val="000000"/>
                </a:solidFill>
              </a:rPr>
              <a:t>re in this together.)</a:t>
            </a:r>
          </a:p>
          <a:p>
            <a:pPr eaLnBrk="1" hangingPunct="1">
              <a:lnSpc>
                <a:spcPct val="90000"/>
              </a:lnSpc>
            </a:pPr>
            <a:r>
              <a:rPr lang="en-GB" sz="1900" b="1" dirty="0">
                <a:solidFill>
                  <a:srgbClr val="000000"/>
                </a:solidFill>
              </a:rPr>
              <a:t>Hidden disagreement:</a:t>
            </a:r>
            <a:r>
              <a:rPr lang="en-GB" sz="1900" dirty="0">
                <a:solidFill>
                  <a:srgbClr val="000000"/>
                </a:solidFill>
              </a:rPr>
              <a:t> </a:t>
            </a:r>
            <a:r>
              <a:rPr lang="en-GB" sz="1900" i="1" dirty="0">
                <a:solidFill>
                  <a:srgbClr val="000000"/>
                </a:solidFill>
              </a:rPr>
              <a:t>I</a:t>
            </a:r>
            <a:r>
              <a:rPr lang="ja-JP" altLang="en-GB" sz="1900" i="1" dirty="0">
                <a:solidFill>
                  <a:srgbClr val="000000"/>
                </a:solidFill>
              </a:rPr>
              <a:t>’</a:t>
            </a:r>
            <a:r>
              <a:rPr lang="en-GB" sz="1900" i="1" dirty="0" err="1">
                <a:solidFill>
                  <a:srgbClr val="000000"/>
                </a:solidFill>
              </a:rPr>
              <a:t>ll</a:t>
            </a:r>
            <a:r>
              <a:rPr lang="en-GB" sz="1900" i="1" dirty="0">
                <a:solidFill>
                  <a:srgbClr val="000000"/>
                </a:solidFill>
              </a:rPr>
              <a:t> think about it </a:t>
            </a:r>
            <a:r>
              <a:rPr lang="en-GB" sz="1900" dirty="0">
                <a:solidFill>
                  <a:srgbClr val="000000"/>
                </a:solidFill>
              </a:rPr>
              <a:t>(Japanese) (I don</a:t>
            </a:r>
            <a:r>
              <a:rPr lang="ja-JP" altLang="en-GB" sz="1900" dirty="0">
                <a:solidFill>
                  <a:srgbClr val="000000"/>
                </a:solidFill>
              </a:rPr>
              <a:t>’</a:t>
            </a:r>
            <a:r>
              <a:rPr lang="en-GB" sz="1900" dirty="0">
                <a:solidFill>
                  <a:srgbClr val="000000"/>
                </a:solidFill>
              </a:rPr>
              <a:t>t want to offend you.)</a:t>
            </a:r>
          </a:p>
          <a:p>
            <a:pPr eaLnBrk="1" hangingPunct="1">
              <a:lnSpc>
                <a:spcPct val="90000"/>
              </a:lnSpc>
            </a:pPr>
            <a:r>
              <a:rPr lang="en-GB" sz="1900" b="1" dirty="0">
                <a:solidFill>
                  <a:srgbClr val="000000"/>
                </a:solidFill>
              </a:rPr>
              <a:t>Hidden telling:</a:t>
            </a:r>
            <a:r>
              <a:rPr lang="en-GB" sz="1900" dirty="0">
                <a:solidFill>
                  <a:srgbClr val="000000"/>
                </a:solidFill>
              </a:rPr>
              <a:t> </a:t>
            </a:r>
            <a:r>
              <a:rPr lang="en-GB" sz="1900" i="1" dirty="0" err="1">
                <a:solidFill>
                  <a:srgbClr val="000000"/>
                </a:solidFill>
              </a:rPr>
              <a:t>isn</a:t>
            </a:r>
            <a:r>
              <a:rPr lang="ja-JP" altLang="en-GB" sz="1900" i="1" dirty="0">
                <a:solidFill>
                  <a:srgbClr val="000000"/>
                </a:solidFill>
              </a:rPr>
              <a:t>’</a:t>
            </a:r>
            <a:r>
              <a:rPr lang="en-GB" sz="1900" i="1" dirty="0">
                <a:solidFill>
                  <a:srgbClr val="000000"/>
                </a:solidFill>
              </a:rPr>
              <a:t>t it?</a:t>
            </a:r>
            <a:r>
              <a:rPr lang="en-GB" sz="1900" dirty="0">
                <a:solidFill>
                  <a:srgbClr val="000000"/>
                </a:solidFill>
              </a:rPr>
              <a:t> (You</a:t>
            </a:r>
            <a:r>
              <a:rPr lang="ja-JP" altLang="en-GB" sz="1900" dirty="0">
                <a:solidFill>
                  <a:srgbClr val="000000"/>
                </a:solidFill>
              </a:rPr>
              <a:t>’</a:t>
            </a:r>
            <a:r>
              <a:rPr lang="en-GB" sz="1900" dirty="0">
                <a:solidFill>
                  <a:srgbClr val="000000"/>
                </a:solidFill>
              </a:rPr>
              <a:t>re the expert.)</a:t>
            </a:r>
          </a:p>
          <a:p>
            <a:pPr marL="0" indent="0" eaLnBrk="1" hangingPunct="1">
              <a:lnSpc>
                <a:spcPct val="90000"/>
              </a:lnSpc>
              <a:buNone/>
            </a:pPr>
            <a:r>
              <a:rPr lang="en-GB" sz="1900" dirty="0">
                <a:solidFill>
                  <a:srgbClr val="000000"/>
                </a:solidFill>
              </a:rPr>
              <a:t>=&gt; Solidarity strategy</a:t>
            </a:r>
          </a:p>
          <a:p>
            <a:pPr eaLnBrk="1" hangingPunct="1">
              <a:lnSpc>
                <a:spcPct val="90000"/>
              </a:lnSpc>
            </a:pPr>
            <a:endParaRPr lang="en-GB" dirty="0">
              <a:latin typeface="Verdana" charset="0"/>
            </a:endParaRPr>
          </a:p>
        </p:txBody>
      </p:sp>
    </p:spTree>
    <p:extLst>
      <p:ext uri="{BB962C8B-B14F-4D97-AF65-F5344CB8AC3E}">
        <p14:creationId xmlns:p14="http://schemas.microsoft.com/office/powerpoint/2010/main" val="134936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525963"/>
          </a:xfrm>
        </p:spPr>
        <p:txBody>
          <a:bodyPr>
            <a:normAutofit/>
          </a:bodyPr>
          <a:lstStyle/>
          <a:p>
            <a:r>
              <a:rPr lang="en-US" sz="1800" dirty="0"/>
              <a:t>Which strategy, do you think, is more common in most English-speaking contexts?</a:t>
            </a:r>
          </a:p>
          <a:p>
            <a:r>
              <a:rPr lang="en-US" sz="1800" dirty="0"/>
              <a:t>Have you experienced a culture where this is different?</a:t>
            </a:r>
          </a:p>
        </p:txBody>
      </p:sp>
    </p:spTree>
    <p:extLst>
      <p:ext uri="{BB962C8B-B14F-4D97-AF65-F5344CB8AC3E}">
        <p14:creationId xmlns:p14="http://schemas.microsoft.com/office/powerpoint/2010/main" val="318783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lstStyle/>
          <a:p>
            <a:pPr algn="l"/>
            <a:r>
              <a:rPr lang="en-US" sz="2400" b="1" dirty="0">
                <a:solidFill>
                  <a:srgbClr val="EA4C19"/>
                </a:solidFill>
                <a:latin typeface="Arial Rounded MT Bold" panose="020F0704030504030204" pitchFamily="34" charset="0"/>
              </a:rPr>
              <a:t>Face Threatening Acts (FTA)</a:t>
            </a:r>
          </a:p>
        </p:txBody>
      </p:sp>
      <p:sp>
        <p:nvSpPr>
          <p:cNvPr id="3" name="Content Placeholder 2"/>
          <p:cNvSpPr>
            <a:spLocks noGrp="1"/>
          </p:cNvSpPr>
          <p:nvPr>
            <p:ph idx="1"/>
          </p:nvPr>
        </p:nvSpPr>
        <p:spPr>
          <a:xfrm>
            <a:off x="467544" y="1844824"/>
            <a:ext cx="8229600" cy="4525963"/>
          </a:xfrm>
        </p:spPr>
        <p:txBody>
          <a:bodyPr>
            <a:normAutofit/>
          </a:bodyPr>
          <a:lstStyle/>
          <a:p>
            <a:r>
              <a:rPr lang="en-US" sz="1800" dirty="0">
                <a:solidFill>
                  <a:srgbClr val="000000"/>
                </a:solidFill>
              </a:rPr>
              <a:t>when a person says something that represents a threat to another individual's expectations regarding self-image (Yule 1996: 61) </a:t>
            </a:r>
          </a:p>
          <a:p>
            <a:pPr marL="0" indent="0">
              <a:buNone/>
            </a:pPr>
            <a:endParaRPr lang="en-US" dirty="0"/>
          </a:p>
        </p:txBody>
      </p:sp>
    </p:spTree>
    <p:extLst>
      <p:ext uri="{BB962C8B-B14F-4D97-AF65-F5344CB8AC3E}">
        <p14:creationId xmlns:p14="http://schemas.microsoft.com/office/powerpoint/2010/main" val="4080616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lstStyle/>
          <a:p>
            <a:pPr algn="l"/>
            <a:r>
              <a:rPr lang="en-US" sz="2400" b="1" dirty="0">
                <a:solidFill>
                  <a:srgbClr val="EA4C19"/>
                </a:solidFill>
                <a:latin typeface="Arial Rounded MT Bold" panose="020F0704030504030204" pitchFamily="34" charset="0"/>
              </a:rPr>
              <a:t>Positive</a:t>
            </a:r>
            <a:r>
              <a:rPr lang="en-US" sz="24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FTAs</a:t>
            </a:r>
          </a:p>
        </p:txBody>
      </p:sp>
      <p:sp>
        <p:nvSpPr>
          <p:cNvPr id="3" name="Content Placeholder 2"/>
          <p:cNvSpPr>
            <a:spLocks noGrp="1"/>
          </p:cNvSpPr>
          <p:nvPr>
            <p:ph idx="1"/>
          </p:nvPr>
        </p:nvSpPr>
        <p:spPr>
          <a:xfrm>
            <a:off x="467544" y="1772816"/>
            <a:ext cx="8229600" cy="4525963"/>
          </a:xfrm>
        </p:spPr>
        <p:txBody>
          <a:bodyPr>
            <a:normAutofit/>
          </a:bodyPr>
          <a:lstStyle/>
          <a:p>
            <a:r>
              <a:rPr lang="en-US" sz="1800" dirty="0">
                <a:solidFill>
                  <a:srgbClr val="000000"/>
                </a:solidFill>
              </a:rPr>
              <a:t>An act that threatens the need to be accepted/liked/treated as member of same group </a:t>
            </a:r>
          </a:p>
          <a:p>
            <a:r>
              <a:rPr lang="en-US" sz="1800" dirty="0">
                <a:solidFill>
                  <a:srgbClr val="000000"/>
                </a:solidFill>
              </a:rPr>
              <a:t>E.g. disapproval, criticism, complaints, accusations, contradictions, disagreements </a:t>
            </a:r>
          </a:p>
          <a:p>
            <a:r>
              <a:rPr lang="en-US" sz="1800" dirty="0">
                <a:solidFill>
                  <a:srgbClr val="000000"/>
                </a:solidFill>
              </a:rPr>
              <a:t>E.g. Criticism:</a:t>
            </a:r>
            <a:br>
              <a:rPr lang="en-US" sz="1800" dirty="0">
                <a:solidFill>
                  <a:srgbClr val="000000"/>
                </a:solidFill>
              </a:rPr>
            </a:br>
            <a:r>
              <a:rPr lang="en-US" sz="1800" dirty="0">
                <a:solidFill>
                  <a:srgbClr val="000000"/>
                </a:solidFill>
              </a:rPr>
              <a:t>“I don’t think your report was concise enough.” – </a:t>
            </a:r>
          </a:p>
          <a:p>
            <a:pPr>
              <a:buFont typeface="Symbol" charset="0"/>
              <a:buChar char=""/>
            </a:pPr>
            <a:r>
              <a:rPr lang="en-US" sz="1800" dirty="0">
                <a:solidFill>
                  <a:srgbClr val="000000"/>
                </a:solidFill>
              </a:rPr>
              <a:t>The hearer’s positive face is threatened because s/he is blamed for having done something badly, i.e. his/her self-image is negatively evaluated. </a:t>
            </a:r>
          </a:p>
          <a:p>
            <a:pPr>
              <a:buFont typeface="Symbol" charset="0"/>
              <a:buChar char=""/>
            </a:pPr>
            <a:endParaRPr lang="en-US" sz="1800" dirty="0"/>
          </a:p>
          <a:p>
            <a:endParaRPr lang="en-US" dirty="0"/>
          </a:p>
        </p:txBody>
      </p:sp>
    </p:spTree>
    <p:extLst>
      <p:ext uri="{BB962C8B-B14F-4D97-AF65-F5344CB8AC3E}">
        <p14:creationId xmlns:p14="http://schemas.microsoft.com/office/powerpoint/2010/main" val="25574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229600" cy="1143000"/>
          </a:xfrm>
        </p:spPr>
        <p:txBody>
          <a:bodyPr/>
          <a:lstStyle/>
          <a:p>
            <a:pPr algn="l"/>
            <a:r>
              <a:rPr lang="en-US" sz="2400" b="1" dirty="0">
                <a:solidFill>
                  <a:srgbClr val="EA4C19"/>
                </a:solidFill>
                <a:latin typeface="Arial Rounded MT Bold" panose="020F0704030504030204" pitchFamily="34" charset="0"/>
              </a:rPr>
              <a:t>Negative</a:t>
            </a:r>
            <a:r>
              <a:rPr lang="en-US" sz="24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FTAs</a:t>
            </a:r>
          </a:p>
        </p:txBody>
      </p:sp>
      <p:sp>
        <p:nvSpPr>
          <p:cNvPr id="3" name="Content Placeholder 2"/>
          <p:cNvSpPr>
            <a:spLocks noGrp="1"/>
          </p:cNvSpPr>
          <p:nvPr>
            <p:ph idx="1"/>
          </p:nvPr>
        </p:nvSpPr>
        <p:spPr>
          <a:xfrm>
            <a:off x="467544" y="1772816"/>
            <a:ext cx="8229600" cy="3921299"/>
          </a:xfrm>
        </p:spPr>
        <p:txBody>
          <a:bodyPr>
            <a:normAutofit/>
          </a:bodyPr>
          <a:lstStyle/>
          <a:p>
            <a:r>
              <a:rPr lang="en-US" sz="1800" dirty="0">
                <a:solidFill>
                  <a:srgbClr val="000000"/>
                </a:solidFill>
              </a:rPr>
              <a:t>An act that threatens the need to be independent/have freedom of action/not be imposed on </a:t>
            </a:r>
          </a:p>
          <a:p>
            <a:r>
              <a:rPr lang="en-US" sz="1800" dirty="0">
                <a:solidFill>
                  <a:srgbClr val="000000"/>
                </a:solidFill>
              </a:rPr>
              <a:t>orders/requests, suggestions/advice, reminding, threats/warnings/dares </a:t>
            </a:r>
          </a:p>
          <a:p>
            <a:r>
              <a:rPr lang="en-US" sz="1800" dirty="0">
                <a:solidFill>
                  <a:srgbClr val="000000"/>
                </a:solidFill>
              </a:rPr>
              <a:t>offers/promises, </a:t>
            </a:r>
          </a:p>
          <a:p>
            <a:r>
              <a:rPr lang="en-US" sz="1800" dirty="0">
                <a:solidFill>
                  <a:srgbClr val="000000"/>
                </a:solidFill>
              </a:rPr>
              <a:t>compliments, expressions of emotions </a:t>
            </a:r>
          </a:p>
          <a:p>
            <a:r>
              <a:rPr lang="en-US" sz="1800" dirty="0">
                <a:solidFill>
                  <a:srgbClr val="000000"/>
                </a:solidFill>
              </a:rPr>
              <a:t>E.g. Order: “Please give me that book.” </a:t>
            </a:r>
          </a:p>
          <a:p>
            <a:pPr>
              <a:buFont typeface="Symbol" charset="0"/>
              <a:buChar char=""/>
            </a:pPr>
            <a:r>
              <a:rPr lang="en-US" sz="1800" dirty="0">
                <a:solidFill>
                  <a:srgbClr val="000000"/>
                </a:solidFill>
              </a:rPr>
              <a:t>The speaker expresses an anticipation of some future action of the hearer and thereby restricts his/her personal freedom. </a:t>
            </a:r>
          </a:p>
          <a:p>
            <a:pPr>
              <a:buFont typeface="Symbol" charset="0"/>
              <a:buChar char=""/>
            </a:pPr>
            <a:endParaRPr lang="en-US" dirty="0"/>
          </a:p>
          <a:p>
            <a:endParaRPr lang="en-US" dirty="0"/>
          </a:p>
        </p:txBody>
      </p:sp>
    </p:spTree>
    <p:extLst>
      <p:ext uri="{BB962C8B-B14F-4D97-AF65-F5344CB8AC3E}">
        <p14:creationId xmlns:p14="http://schemas.microsoft.com/office/powerpoint/2010/main" val="10087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937683"/>
            <a:ext cx="2952328" cy="461665"/>
          </a:xfrm>
          <a:prstGeom prst="rect">
            <a:avLst/>
          </a:prstGeom>
          <a:noFill/>
        </p:spPr>
        <p:txBody>
          <a:bodyPr wrap="square" rtlCol="0">
            <a:spAutoFit/>
          </a:bodyPr>
          <a:lstStyle>
            <a:defPPr>
              <a:defRPr lang="de-DE"/>
            </a:defPPr>
            <a:lvl1pPr>
              <a:defRPr sz="2400" b="1">
                <a:solidFill>
                  <a:srgbClr val="EA4C19"/>
                </a:solidFill>
                <a:latin typeface="Arial Rounded MT Bold" panose="020F0704030504030204" pitchFamily="34" charset="0"/>
                <a:ea typeface="+mj-ea"/>
                <a:cs typeface="+mj-cs"/>
              </a:defRPr>
            </a:lvl1pPr>
          </a:lstStyle>
          <a:p>
            <a:r>
              <a:rPr lang="en-GB" dirty="0"/>
              <a:t>1. Learning goals</a:t>
            </a:r>
          </a:p>
        </p:txBody>
      </p:sp>
      <p:sp>
        <p:nvSpPr>
          <p:cNvPr id="3" name="Textfeld 2"/>
          <p:cNvSpPr txBox="1"/>
          <p:nvPr/>
        </p:nvSpPr>
        <p:spPr>
          <a:xfrm>
            <a:off x="539552" y="1628800"/>
            <a:ext cx="4752528" cy="369332"/>
          </a:xfrm>
          <a:prstGeom prst="rect">
            <a:avLst/>
          </a:prstGeom>
          <a:noFill/>
        </p:spPr>
        <p:txBody>
          <a:bodyPr wrap="square" rtlCol="0">
            <a:spAutoFit/>
          </a:bodyPr>
          <a:lstStyle/>
          <a:p>
            <a:r>
              <a:rPr lang="en-GB" dirty="0"/>
              <a:t>At the end of this unit you will:</a:t>
            </a:r>
          </a:p>
        </p:txBody>
      </p:sp>
      <p:sp>
        <p:nvSpPr>
          <p:cNvPr id="4" name="Textfeld 3"/>
          <p:cNvSpPr txBox="1"/>
          <p:nvPr/>
        </p:nvSpPr>
        <p:spPr>
          <a:xfrm>
            <a:off x="539552" y="2276872"/>
            <a:ext cx="4824536" cy="3493264"/>
          </a:xfrm>
          <a:prstGeom prst="rect">
            <a:avLst/>
          </a:prstGeom>
          <a:noFill/>
        </p:spPr>
        <p:txBody>
          <a:bodyPr wrap="square" rtlCol="0">
            <a:spAutoFit/>
          </a:bodyPr>
          <a:lstStyle/>
          <a:p>
            <a:pPr marL="285750" indent="-285750">
              <a:buFont typeface="Arial"/>
              <a:buChar char="•"/>
            </a:pPr>
            <a:r>
              <a:rPr lang="en-GB" dirty="0"/>
              <a:t>… have reflected about your own linguistic and pragmatic behavioural norms and will get to know areas of potential differences in target country</a:t>
            </a:r>
          </a:p>
          <a:p>
            <a:pPr marL="285750" indent="-285750">
              <a:buFont typeface="Arial"/>
              <a:buChar char="•"/>
            </a:pPr>
            <a:r>
              <a:rPr lang="en-GB" dirty="0"/>
              <a:t>… know essential terms of successful intercultural communication</a:t>
            </a:r>
          </a:p>
          <a:p>
            <a:pPr marL="285750" indent="-285750">
              <a:buFont typeface="Arial"/>
              <a:buChar char="•"/>
            </a:pPr>
            <a:r>
              <a:rPr lang="en-GB" dirty="0"/>
              <a:t>… know strategies for dealing with uncertain situations</a:t>
            </a:r>
          </a:p>
          <a:p>
            <a:pPr marL="285750" indent="-285750">
              <a:spcAft>
                <a:spcPts val="600"/>
              </a:spcAft>
              <a:buFont typeface="Arial" panose="020B0604020202020204" pitchFamily="34" charset="0"/>
              <a:buChar char="•"/>
            </a:pPr>
            <a:r>
              <a:rPr lang="en-GB" dirty="0"/>
              <a:t>… be able to use meta-communicational and cultural skills to negotiate and mediate in intercultural conflict situations</a:t>
            </a:r>
            <a:endParaRPr lang="en-IE" dirty="0"/>
          </a:p>
          <a:p>
            <a:pPr>
              <a:spcAft>
                <a:spcPts val="600"/>
              </a:spcAft>
            </a:pPr>
            <a:endParaRPr lang="en-GB" dirty="0"/>
          </a:p>
        </p:txBody>
      </p:sp>
    </p:spTree>
    <p:extLst>
      <p:ext uri="{BB962C8B-B14F-4D97-AF65-F5344CB8AC3E}">
        <p14:creationId xmlns:p14="http://schemas.microsoft.com/office/powerpoint/2010/main" val="3056019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28700"/>
            <a:ext cx="8229600" cy="1143000"/>
          </a:xfrm>
        </p:spPr>
        <p:txBody>
          <a:bodyPr/>
          <a:lstStyle/>
          <a:p>
            <a:pPr algn="l"/>
            <a:r>
              <a:rPr lang="en-IE" sz="2400" b="1" dirty="0">
                <a:solidFill>
                  <a:srgbClr val="EA4C19"/>
                </a:solidFill>
                <a:latin typeface="Arial Rounded MT Bold" panose="020F0704030504030204" pitchFamily="34" charset="0"/>
              </a:rPr>
              <a:t>ii) Other politeness theories</a:t>
            </a:r>
            <a:br>
              <a:rPr lang="en-IE" sz="2400" b="1" dirty="0">
                <a:solidFill>
                  <a:srgbClr val="EA4C19"/>
                </a:solidFill>
                <a:latin typeface="Arial Rounded MT Bold" panose="020F0704030504030204" pitchFamily="34" charset="0"/>
              </a:rPr>
            </a:br>
            <a:endParaRPr lang="en-US" sz="2400" dirty="0"/>
          </a:p>
        </p:txBody>
      </p:sp>
      <p:sp>
        <p:nvSpPr>
          <p:cNvPr id="3" name="Content Placeholder 2"/>
          <p:cNvSpPr>
            <a:spLocks noGrp="1"/>
          </p:cNvSpPr>
          <p:nvPr>
            <p:ph idx="1"/>
          </p:nvPr>
        </p:nvSpPr>
        <p:spPr>
          <a:xfrm>
            <a:off x="341472" y="1844824"/>
            <a:ext cx="8229600" cy="4525963"/>
          </a:xfrm>
        </p:spPr>
        <p:txBody>
          <a:bodyPr/>
          <a:lstStyle/>
          <a:p>
            <a:pPr marL="0" indent="0">
              <a:buNone/>
            </a:pPr>
            <a:r>
              <a:rPr lang="en-US" sz="1800" dirty="0"/>
              <a:t>Brown &amp; Levinson’s (1987) have been </a:t>
            </a:r>
            <a:r>
              <a:rPr lang="en-US" sz="1800" dirty="0" err="1"/>
              <a:t>criticised</a:t>
            </a:r>
            <a:r>
              <a:rPr lang="en-US" sz="1800" dirty="0"/>
              <a:t> for their theory for being too much </a:t>
            </a:r>
            <a:r>
              <a:rPr lang="en-US" sz="1800" dirty="0" err="1"/>
              <a:t>centred</a:t>
            </a:r>
            <a:r>
              <a:rPr lang="en-US" sz="1800" dirty="0"/>
              <a:t> on Western ways of communication</a:t>
            </a:r>
          </a:p>
          <a:p>
            <a:pPr marL="0" indent="0">
              <a:buNone/>
            </a:pPr>
            <a:endParaRPr lang="en-US" sz="1800" dirty="0"/>
          </a:p>
          <a:p>
            <a:r>
              <a:rPr lang="en-US" sz="1800" dirty="0"/>
              <a:t>For example: Face theory sees people as individuals more than as social beings =&gt; independence (see negative face) and individual needs and feelings are in the foreground, which is a feature of Western cultures, while in other cultures, public images and the community as an evaluator of one’s needs is more important =&gt; keeping and losing face/</a:t>
            </a:r>
            <a:r>
              <a:rPr lang="en-US" sz="1800" dirty="0" err="1"/>
              <a:t>honour</a:t>
            </a:r>
            <a:r>
              <a:rPr lang="en-US" sz="1800" dirty="0"/>
              <a:t> in front of the (local) community in Chinese and Japanese cultures is far more important (see Mao 1994)</a:t>
            </a:r>
          </a:p>
          <a:p>
            <a:r>
              <a:rPr lang="en-US" sz="1800" dirty="0"/>
              <a:t>Also: According to face theory, by being polite and constantly attending to other people’s faces we tend to lose our own face (by </a:t>
            </a:r>
            <a:r>
              <a:rPr lang="en-US" sz="1800" dirty="0" err="1"/>
              <a:t>apologising</a:t>
            </a:r>
            <a:r>
              <a:rPr lang="en-US" sz="1800" dirty="0"/>
              <a:t>, requesting, etc.) =&gt; other cultures may see it as more important to look after one’s own face (Chen 2001)</a:t>
            </a:r>
          </a:p>
        </p:txBody>
      </p:sp>
    </p:spTree>
    <p:extLst>
      <p:ext uri="{BB962C8B-B14F-4D97-AF65-F5344CB8AC3E}">
        <p14:creationId xmlns:p14="http://schemas.microsoft.com/office/powerpoint/2010/main" val="476357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525963"/>
          </a:xfrm>
        </p:spPr>
        <p:txBody>
          <a:bodyPr/>
          <a:lstStyle/>
          <a:p>
            <a:pPr marL="0" indent="0">
              <a:buNone/>
            </a:pPr>
            <a:r>
              <a:rPr lang="en-US" sz="1800" dirty="0"/>
              <a:t>Newer theories aim to be inclusive of other cultures (e.g. Leech 2005; Al-</a:t>
            </a:r>
            <a:r>
              <a:rPr lang="en-US" sz="1800" dirty="0" err="1"/>
              <a:t>Duleimi</a:t>
            </a:r>
            <a:r>
              <a:rPr lang="en-US" sz="1800" dirty="0"/>
              <a:t> et al., 2016):</a:t>
            </a:r>
          </a:p>
          <a:p>
            <a:pPr marL="0" indent="0">
              <a:buNone/>
            </a:pPr>
            <a:endParaRPr lang="en-US" sz="1800" dirty="0"/>
          </a:p>
          <a:p>
            <a:r>
              <a:rPr lang="en-US" sz="1800" dirty="0"/>
              <a:t>There are no universals (principles of politeness are not the same everywhere)</a:t>
            </a:r>
          </a:p>
          <a:p>
            <a:r>
              <a:rPr lang="en-US" sz="1800" dirty="0"/>
              <a:t>But there are also no absolute differences (there is no absolute divide between the ”individualist, egalitarian West” and the “collective, group culture East”)</a:t>
            </a:r>
          </a:p>
          <a:p>
            <a:pPr>
              <a:buFont typeface="Symbol" charset="2"/>
              <a:buChar char="Þ"/>
            </a:pPr>
            <a:r>
              <a:rPr lang="en-US" sz="1800" dirty="0"/>
              <a:t>There are scales of differences, both group and individual values need to be respected</a:t>
            </a:r>
          </a:p>
          <a:p>
            <a:pPr>
              <a:buFont typeface="Symbol" charset="2"/>
              <a:buChar char="Þ"/>
            </a:pPr>
            <a:r>
              <a:rPr lang="en-US" sz="1800" dirty="0"/>
              <a:t>Grand Strategy of Politeness (Leech 2005): </a:t>
            </a:r>
            <a:r>
              <a:rPr lang="en-US" sz="1800" b="1" dirty="0"/>
              <a:t>In order to be polite, we express/imply meaning that places a higher value on the addressee and a lower value on ourselves</a:t>
            </a:r>
          </a:p>
          <a:p>
            <a:pPr marL="0" indent="0">
              <a:buNone/>
            </a:pPr>
            <a:endParaRPr lang="en-US" sz="1600" dirty="0"/>
          </a:p>
        </p:txBody>
      </p:sp>
    </p:spTree>
    <p:extLst>
      <p:ext uri="{BB962C8B-B14F-4D97-AF65-F5344CB8AC3E}">
        <p14:creationId xmlns:p14="http://schemas.microsoft.com/office/powerpoint/2010/main" val="835095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12776"/>
            <a:ext cx="8229600" cy="4525963"/>
          </a:xfrm>
        </p:spPr>
        <p:txBody>
          <a:bodyPr/>
          <a:lstStyle/>
          <a:p>
            <a:pPr marL="0" indent="0">
              <a:buNone/>
            </a:pPr>
            <a:r>
              <a:rPr lang="en-US" sz="1800" dirty="0"/>
              <a:t>Of course we are not always polite (moods, social situation, impoliteness expressed in irony, etc.)</a:t>
            </a:r>
          </a:p>
          <a:p>
            <a:endParaRPr lang="en-US" sz="1800" dirty="0"/>
          </a:p>
          <a:p>
            <a:pPr>
              <a:buFont typeface="Symbol" charset="2"/>
              <a:buChar char="Þ"/>
            </a:pPr>
            <a:r>
              <a:rPr lang="en-US" sz="1800" dirty="0"/>
              <a:t>We use scales to assess the appropriate degree of politeness</a:t>
            </a:r>
          </a:p>
          <a:p>
            <a:pPr>
              <a:buFont typeface="Symbol" charset="2"/>
              <a:buChar char="Þ"/>
            </a:pPr>
            <a:endParaRPr lang="en-US" sz="1800" dirty="0"/>
          </a:p>
          <a:p>
            <a:pPr marL="857250" lvl="1" indent="-400050">
              <a:buFont typeface="+mj-lt"/>
              <a:buAutoNum type="romanLcPeriod"/>
            </a:pPr>
            <a:r>
              <a:rPr lang="en-US" sz="1800" dirty="0"/>
              <a:t>Vertical distance between speaker and hearer</a:t>
            </a:r>
          </a:p>
          <a:p>
            <a:pPr marL="857250" lvl="1" indent="-400050">
              <a:buFont typeface="+mj-lt"/>
              <a:buAutoNum type="romanLcPeriod"/>
            </a:pPr>
            <a:r>
              <a:rPr lang="en-US" sz="1800" dirty="0"/>
              <a:t>Horizontal distance (degree of intimacy, familiarity, solidarity, deference)</a:t>
            </a:r>
          </a:p>
          <a:p>
            <a:pPr marL="857250" lvl="1" indent="-400050">
              <a:buFont typeface="+mj-lt"/>
              <a:buAutoNum type="romanLcPeriod"/>
            </a:pPr>
            <a:r>
              <a:rPr lang="en-US" sz="1800" dirty="0"/>
              <a:t>Weight and value (social distinction attached to what is transacted)</a:t>
            </a:r>
          </a:p>
          <a:p>
            <a:pPr marL="857250" lvl="1" indent="-400050">
              <a:buFont typeface="+mj-lt"/>
              <a:buAutoNum type="romanLcPeriod"/>
            </a:pPr>
            <a:r>
              <a:rPr lang="en-US" sz="1800" dirty="0"/>
              <a:t>Strength of socially-defined rights and obligations attached to different roles (guest, host, teacher, student)</a:t>
            </a:r>
          </a:p>
          <a:p>
            <a:pPr marL="857250" lvl="1" indent="-400050">
              <a:buFont typeface="+mj-lt"/>
              <a:buAutoNum type="romanLcPeriod"/>
            </a:pPr>
            <a:r>
              <a:rPr lang="en-US" sz="1800" dirty="0"/>
              <a:t>Self-territory and other-territory (membership in in-group or out-group)</a:t>
            </a:r>
          </a:p>
          <a:p>
            <a:pPr marL="0" indent="0">
              <a:buNone/>
            </a:pPr>
            <a:endParaRPr lang="en-US" sz="1800" b="1" dirty="0">
              <a:solidFill>
                <a:srgbClr val="EA4C19"/>
              </a:solidFill>
              <a:latin typeface="Arial Rounded MT Bold" panose="020F0704030504030204" pitchFamily="34" charset="0"/>
            </a:endParaRPr>
          </a:p>
          <a:p>
            <a:pPr marL="0" indent="0">
              <a:buNone/>
            </a:pPr>
            <a:endParaRPr lang="en-US" sz="1600" dirty="0"/>
          </a:p>
        </p:txBody>
      </p:sp>
    </p:spTree>
    <p:extLst>
      <p:ext uri="{BB962C8B-B14F-4D97-AF65-F5344CB8AC3E}">
        <p14:creationId xmlns:p14="http://schemas.microsoft.com/office/powerpoint/2010/main" val="567266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4980832"/>
              </p:ext>
            </p:extLst>
          </p:nvPr>
        </p:nvGraphicFramePr>
        <p:xfrm>
          <a:off x="683568" y="1700808"/>
          <a:ext cx="7776864" cy="3984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47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7924800" cy="715962"/>
          </a:xfrm>
        </p:spPr>
        <p:txBody>
          <a:bodyPr>
            <a:normAutofit/>
          </a:bodyPr>
          <a:lstStyle/>
          <a:p>
            <a:pPr algn="l"/>
            <a:r>
              <a:rPr lang="en-US" sz="2400" b="1" dirty="0">
                <a:solidFill>
                  <a:srgbClr val="EA4C19"/>
                </a:solidFill>
                <a:latin typeface="Arial Rounded MT Bold" panose="020F0704030504030204" pitchFamily="34" charset="0"/>
              </a:rPr>
              <a:t>Example</a:t>
            </a:r>
          </a:p>
        </p:txBody>
      </p:sp>
      <p:sp>
        <p:nvSpPr>
          <p:cNvPr id="3" name="Content Placeholder 2"/>
          <p:cNvSpPr>
            <a:spLocks noGrp="1"/>
          </p:cNvSpPr>
          <p:nvPr>
            <p:ph idx="1"/>
          </p:nvPr>
        </p:nvSpPr>
        <p:spPr>
          <a:xfrm>
            <a:off x="533400" y="2132856"/>
            <a:ext cx="8382000" cy="4420344"/>
          </a:xfrm>
        </p:spPr>
        <p:txBody>
          <a:bodyPr>
            <a:normAutofit/>
          </a:bodyPr>
          <a:lstStyle/>
          <a:p>
            <a:pPr>
              <a:buNone/>
            </a:pPr>
            <a:r>
              <a:rPr lang="en-US" sz="1800" dirty="0"/>
              <a:t>A:	You coming down early?</a:t>
            </a:r>
          </a:p>
          <a:p>
            <a:pPr>
              <a:buNone/>
            </a:pPr>
            <a:r>
              <a:rPr lang="en-US" sz="1800" dirty="0"/>
              <a:t>B:	Well, I got a lot of things to do before getting cleared tomorrow. I don’t know. I w- probably won’t be too early.</a:t>
            </a:r>
          </a:p>
          <a:p>
            <a:pPr>
              <a:buNone/>
            </a:pPr>
            <a:endParaRPr lang="en-US" sz="1800" dirty="0"/>
          </a:p>
          <a:p>
            <a:pPr>
              <a:buNone/>
            </a:pPr>
            <a:r>
              <a:rPr lang="en-US" sz="1800" dirty="0"/>
              <a:t>P:	How about going out for a drink tonight?</a:t>
            </a:r>
          </a:p>
          <a:p>
            <a:pPr>
              <a:buNone/>
            </a:pPr>
            <a:r>
              <a:rPr lang="en-US" sz="1800" dirty="0"/>
              <a:t>R:	(0.2) </a:t>
            </a:r>
            <a:r>
              <a:rPr lang="en-US" sz="1800" dirty="0" err="1"/>
              <a:t>tuh</a:t>
            </a:r>
            <a:r>
              <a:rPr lang="en-US" sz="1800" dirty="0"/>
              <a:t>-uh sorry </a:t>
            </a:r>
            <a:r>
              <a:rPr lang="en-US" sz="1800" dirty="0" err="1"/>
              <a:t>b’d</a:t>
            </a:r>
            <a:r>
              <a:rPr lang="en-US" sz="1800" dirty="0"/>
              <a:t> I can’ make it = </a:t>
            </a:r>
            <a:r>
              <a:rPr lang="en-US" sz="1800" dirty="0" err="1"/>
              <a:t>c’z</a:t>
            </a:r>
            <a:r>
              <a:rPr lang="en-US" sz="1800" dirty="0"/>
              <a:t>  Jill has invited some’ve her friends over. Perhaps some other time.</a:t>
            </a:r>
          </a:p>
          <a:p>
            <a:pPr>
              <a:buNone/>
            </a:pPr>
            <a:r>
              <a:rPr lang="en-US" sz="1800" dirty="0">
                <a:solidFill>
                  <a:srgbClr val="7030A0"/>
                </a:solidFill>
              </a:rPr>
              <a:t> </a:t>
            </a:r>
          </a:p>
          <a:p>
            <a:pPr>
              <a:buNone/>
            </a:pPr>
            <a:endParaRPr lang="en-US" sz="2800" dirty="0">
              <a:solidFill>
                <a:srgbClr val="7030A0"/>
              </a:solidFill>
            </a:endParaRPr>
          </a:p>
          <a:p>
            <a:pPr>
              <a:buNone/>
            </a:pPr>
            <a:endParaRPr lang="en-US" sz="2800" dirty="0"/>
          </a:p>
        </p:txBody>
      </p:sp>
    </p:spTree>
    <p:extLst>
      <p:ext uri="{BB962C8B-B14F-4D97-AF65-F5344CB8AC3E}">
        <p14:creationId xmlns:p14="http://schemas.microsoft.com/office/powerpoint/2010/main" val="399580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458200" cy="1143000"/>
          </a:xfrm>
        </p:spPr>
        <p:txBody>
          <a:bodyPr/>
          <a:lstStyle/>
          <a:p>
            <a:pPr lvl="1"/>
            <a:r>
              <a:rPr lang="en-US" sz="2400" b="1" kern="1200" dirty="0">
                <a:solidFill>
                  <a:srgbClr val="EA4C19"/>
                </a:solidFill>
                <a:latin typeface="Arial Rounded MT Bold" panose="020F0704030504030204" pitchFamily="34" charset="0"/>
                <a:ea typeface="+mj-ea"/>
                <a:cs typeface="+mj-cs"/>
              </a:rPr>
              <a:t>c) Language and Politeness</a:t>
            </a:r>
          </a:p>
        </p:txBody>
      </p:sp>
      <p:sp>
        <p:nvSpPr>
          <p:cNvPr id="6" name="TextBox 5"/>
          <p:cNvSpPr txBox="1"/>
          <p:nvPr/>
        </p:nvSpPr>
        <p:spPr>
          <a:xfrm>
            <a:off x="1259632" y="6251883"/>
            <a:ext cx="2448272" cy="215444"/>
          </a:xfrm>
          <a:prstGeom prst="rect">
            <a:avLst/>
          </a:prstGeom>
          <a:noFill/>
        </p:spPr>
        <p:txBody>
          <a:bodyPr wrap="square" rtlCol="0">
            <a:spAutoFit/>
          </a:bodyPr>
          <a:lstStyle/>
          <a:p>
            <a:pPr algn="ctr"/>
            <a:r>
              <a:rPr lang="fi-FI" sz="800" dirty="0">
                <a:hlinkClick r:id="rId3"/>
              </a:rPr>
              <a:t>Photo </a:t>
            </a:r>
            <a:r>
              <a:rPr lang="fi-FI" sz="800" dirty="0"/>
              <a:t>by </a:t>
            </a:r>
            <a:r>
              <a:rPr lang="fi-FI" sz="800" dirty="0" smtClean="0">
                <a:hlinkClick r:id="rId4"/>
              </a:rPr>
              <a:t>StartupStockPhotos</a:t>
            </a:r>
            <a:r>
              <a:rPr lang="fi-FI" sz="800" dirty="0" smtClean="0"/>
              <a:t> </a:t>
            </a:r>
            <a:r>
              <a:rPr lang="fi-FI" sz="800" dirty="0"/>
              <a:t>/ licensed </a:t>
            </a:r>
            <a:r>
              <a:rPr lang="fi-FI" sz="800" dirty="0">
                <a:hlinkClick r:id="rId5"/>
              </a:rPr>
              <a:t>CC0</a:t>
            </a:r>
            <a:endParaRPr lang="fi-FI" sz="800" dirty="0"/>
          </a:p>
        </p:txBody>
      </p:sp>
      <p:pic>
        <p:nvPicPr>
          <p:cNvPr id="4098" name="Picture 2" descr="Startup, Meeting, Brainstorming, Business, Team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628800"/>
            <a:ext cx="6984776" cy="46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6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7691719" cy="1143000"/>
          </a:xfrm>
        </p:spPr>
        <p:txBody>
          <a:bodyPr/>
          <a:lstStyle/>
          <a:p>
            <a:pPr algn="l"/>
            <a:r>
              <a:rPr lang="en-US" sz="2400" b="1" dirty="0">
                <a:solidFill>
                  <a:srgbClr val="EA4C19"/>
                </a:solidFill>
                <a:latin typeface="Arial Rounded MT Bold" panose="020F0704030504030204" pitchFamily="34" charset="0"/>
              </a:rPr>
              <a:t>Contrast</a:t>
            </a:r>
            <a:r>
              <a:rPr lang="en-US" sz="2400"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Greeks</a:t>
            </a:r>
            <a:r>
              <a:rPr lang="en-US" sz="2400"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and</a:t>
            </a:r>
            <a:r>
              <a:rPr lang="en-US" sz="2400"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Germans</a:t>
            </a:r>
            <a:r>
              <a:rPr lang="en-US" sz="2400"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telephone</a:t>
            </a:r>
            <a:r>
              <a:rPr lang="en-US" sz="2400"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conversations</a:t>
            </a:r>
            <a:r>
              <a:rPr lang="en-US" sz="2400" dirty="0">
                <a:solidFill>
                  <a:srgbClr val="FF6600"/>
                </a:solidFill>
                <a:latin typeface="Arial Rounded MT Bold"/>
                <a:cs typeface="Arial Rounded MT Bold"/>
              </a:rPr>
              <a:t> </a:t>
            </a:r>
            <a:br>
              <a:rPr lang="en-US" sz="2400" dirty="0">
                <a:solidFill>
                  <a:srgbClr val="FF6600"/>
                </a:solidFill>
                <a:latin typeface="Arial Rounded MT Bold"/>
                <a:cs typeface="Arial Rounded MT Bold"/>
              </a:rPr>
            </a:br>
            <a:endParaRPr lang="en-US" sz="2400" dirty="0">
              <a:solidFill>
                <a:srgbClr val="FF6600"/>
              </a:solidFill>
              <a:latin typeface="Arial Rounded MT Bold"/>
              <a:cs typeface="Arial Rounded MT Bold"/>
            </a:endParaRPr>
          </a:p>
        </p:txBody>
      </p:sp>
      <p:sp>
        <p:nvSpPr>
          <p:cNvPr id="3" name="Content Placeholder 2"/>
          <p:cNvSpPr>
            <a:spLocks noGrp="1"/>
          </p:cNvSpPr>
          <p:nvPr>
            <p:ph idx="1"/>
          </p:nvPr>
        </p:nvSpPr>
        <p:spPr>
          <a:xfrm>
            <a:off x="467544" y="2132856"/>
            <a:ext cx="8229600" cy="4525963"/>
          </a:xfrm>
        </p:spPr>
        <p:txBody>
          <a:bodyPr>
            <a:normAutofit/>
          </a:bodyPr>
          <a:lstStyle/>
          <a:p>
            <a:r>
              <a:rPr lang="en-US" sz="1800" dirty="0" err="1"/>
              <a:t>Pavlidou</a:t>
            </a:r>
            <a:r>
              <a:rPr lang="en-US" sz="1800" dirty="0"/>
              <a:t> (2000) examined telephone conversations in Greek and German and found marked differences in the way Greeks and Germans manage each of the three sections of a telephone conversation, i.e., opening, main topic, closing: </a:t>
            </a:r>
          </a:p>
          <a:p>
            <a:r>
              <a:rPr lang="en-US" sz="1800" dirty="0"/>
              <a:t>Greeks usually answer the phone with utterances like </a:t>
            </a:r>
            <a:r>
              <a:rPr lang="en-US" sz="1800" i="1" dirty="0"/>
              <a:t>ne</a:t>
            </a:r>
            <a:r>
              <a:rPr lang="en-US" sz="1800" dirty="0"/>
              <a:t> ('yes'), while it is more typical in German telephone calls for the answerer to identify himself/herself with his/her last name. </a:t>
            </a:r>
          </a:p>
          <a:p>
            <a:r>
              <a:rPr lang="en-US" sz="1800" dirty="0"/>
              <a:t>Greeks seem to enter into quite a lengthy opening sequence, whereas Germans come to the point of their call much faster. </a:t>
            </a:r>
          </a:p>
          <a:p>
            <a:r>
              <a:rPr lang="en-US" sz="1800" dirty="0"/>
              <a:t>Greeks use more phatic sequences in both social and transactional calls than Germans do. </a:t>
            </a:r>
          </a:p>
          <a:p>
            <a:r>
              <a:rPr lang="en-US" sz="1800" dirty="0"/>
              <a:t>Greek closing sequences can be expected to be longer than German ones. </a:t>
            </a:r>
          </a:p>
          <a:p>
            <a:endParaRPr lang="en-US" dirty="0"/>
          </a:p>
        </p:txBody>
      </p:sp>
    </p:spTree>
    <p:extLst>
      <p:ext uri="{BB962C8B-B14F-4D97-AF65-F5344CB8AC3E}">
        <p14:creationId xmlns:p14="http://schemas.microsoft.com/office/powerpoint/2010/main" val="356492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7691719" cy="1143000"/>
          </a:xfrm>
        </p:spPr>
        <p:txBody>
          <a:bodyPr/>
          <a:lstStyle/>
          <a:p>
            <a:pPr algn="l"/>
            <a:r>
              <a:rPr lang="en-US" sz="2400" b="1" dirty="0">
                <a:solidFill>
                  <a:srgbClr val="EA4C19"/>
                </a:solidFill>
                <a:latin typeface="Arial Rounded MT Bold" panose="020F0704030504030204" pitchFamily="34" charset="0"/>
              </a:rPr>
              <a:t>Activity</a:t>
            </a:r>
            <a:endParaRPr lang="en-US" sz="2400" dirty="0">
              <a:solidFill>
                <a:srgbClr val="FF6600"/>
              </a:solidFill>
              <a:latin typeface="Arial Rounded MT Bold"/>
              <a:cs typeface="Arial Rounded MT Bold"/>
            </a:endParaRPr>
          </a:p>
        </p:txBody>
      </p:sp>
      <p:sp>
        <p:nvSpPr>
          <p:cNvPr id="3" name="Content Placeholder 2"/>
          <p:cNvSpPr>
            <a:spLocks noGrp="1"/>
          </p:cNvSpPr>
          <p:nvPr>
            <p:ph idx="1"/>
          </p:nvPr>
        </p:nvSpPr>
        <p:spPr>
          <a:xfrm>
            <a:off x="467544" y="2132856"/>
            <a:ext cx="8229600" cy="4525963"/>
          </a:xfrm>
        </p:spPr>
        <p:txBody>
          <a:bodyPr>
            <a:normAutofit/>
          </a:bodyPr>
          <a:lstStyle/>
          <a:p>
            <a:r>
              <a:rPr lang="en-US" sz="1800" dirty="0"/>
              <a:t>Watch this meeting clip</a:t>
            </a:r>
          </a:p>
          <a:p>
            <a:r>
              <a:rPr lang="en-US" sz="1800" dirty="0"/>
              <a:t>Where might we encounter differences in an intercultural communication situation?</a:t>
            </a:r>
          </a:p>
        </p:txBody>
      </p:sp>
    </p:spTree>
    <p:extLst>
      <p:ext uri="{BB962C8B-B14F-4D97-AF65-F5344CB8AC3E}">
        <p14:creationId xmlns:p14="http://schemas.microsoft.com/office/powerpoint/2010/main" val="583029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96752"/>
            <a:ext cx="8229600" cy="4648200"/>
          </a:xfrm>
        </p:spPr>
        <p:txBody>
          <a:bodyPr/>
          <a:lstStyle/>
          <a:p>
            <a:pPr marL="514350" indent="-514350">
              <a:buFont typeface="+mj-lt"/>
              <a:buAutoNum type="arabicPeriod"/>
            </a:pPr>
            <a:r>
              <a:rPr lang="en-US" sz="2400" b="1" dirty="0">
                <a:solidFill>
                  <a:srgbClr val="EA4C19"/>
                </a:solidFill>
                <a:latin typeface="Arial Rounded MT Bold" panose="020F0704030504030204" pitchFamily="34" charset="0"/>
                <a:ea typeface="+mj-ea"/>
                <a:cs typeface="+mj-cs"/>
              </a:rPr>
              <a:t>When to talk</a:t>
            </a:r>
          </a:p>
          <a:p>
            <a:pPr marL="514350" indent="-514350">
              <a:buFont typeface="+mj-lt"/>
              <a:buAutoNum type="arabicPeriod"/>
            </a:pPr>
            <a:endParaRPr lang="en-US" sz="2400" b="1" dirty="0">
              <a:solidFill>
                <a:srgbClr val="EA4C19"/>
              </a:solidFill>
              <a:latin typeface="Arial Rounded MT Bold" panose="020F0704030504030204" pitchFamily="34" charset="0"/>
              <a:ea typeface="+mj-ea"/>
              <a:cs typeface="+mj-cs"/>
            </a:endParaRPr>
          </a:p>
          <a:p>
            <a:pPr marL="914400" lvl="1" indent="-514350">
              <a:buFont typeface="+mj-lt"/>
              <a:buAutoNum type="alphaLcParenR"/>
            </a:pPr>
            <a:r>
              <a:rPr lang="en-US" sz="1800" dirty="0"/>
              <a:t>Silence can be highly valued.</a:t>
            </a:r>
          </a:p>
          <a:p>
            <a:pPr marL="914400" lvl="1" indent="-514350">
              <a:buFont typeface="+mj-lt"/>
              <a:buAutoNum type="alphaLcParenR"/>
            </a:pPr>
            <a:r>
              <a:rPr lang="en-US" sz="1800" dirty="0"/>
              <a:t>Some cultures believe it is </a:t>
            </a:r>
            <a:r>
              <a:rPr lang="en-US" sz="1800" u="sng" dirty="0"/>
              <a:t>inappropriate</a:t>
            </a:r>
            <a:r>
              <a:rPr lang="en-US" sz="1800" dirty="0"/>
              <a:t> to talk to strangers.</a:t>
            </a:r>
          </a:p>
          <a:p>
            <a:pPr marL="914400" lvl="1" indent="-514350">
              <a:buFont typeface="+mj-lt"/>
              <a:buAutoNum type="alphaLcParenR"/>
            </a:pPr>
            <a:r>
              <a:rPr lang="en-US" sz="1800" dirty="0"/>
              <a:t>Familiarity vs. chance and amount of talk.</a:t>
            </a:r>
          </a:p>
          <a:p>
            <a:pPr marL="914400" lvl="1" indent="-514350">
              <a:buFont typeface="+mj-lt"/>
              <a:buAutoNum type="alphaLcParenR"/>
            </a:pPr>
            <a:r>
              <a:rPr lang="en-US" sz="1800" dirty="0"/>
              <a:t>Some don’t talk when expected to by other groups.</a:t>
            </a:r>
          </a:p>
          <a:p>
            <a:pPr marL="914400" lvl="1" indent="-514350">
              <a:buFont typeface="+mj-lt"/>
              <a:buAutoNum type="alphaLcParenR"/>
            </a:pPr>
            <a:r>
              <a:rPr lang="en-US" sz="1800" dirty="0"/>
              <a:t>Stereotype of ‘other’</a:t>
            </a:r>
          </a:p>
          <a:p>
            <a:pPr marL="1314450" lvl="2" indent="-514350">
              <a:buFont typeface="+mj-lt"/>
              <a:buAutoNum type="alphaLcParenR"/>
            </a:pPr>
            <a:r>
              <a:rPr lang="en-US" sz="1800" dirty="0"/>
              <a:t>Talking ‘other’</a:t>
            </a:r>
          </a:p>
          <a:p>
            <a:pPr marL="1314450" lvl="2" indent="-514350">
              <a:buFont typeface="+mj-lt"/>
              <a:buAutoNum type="alphaLcParenR"/>
            </a:pPr>
            <a:r>
              <a:rPr lang="en-US" sz="1800" dirty="0"/>
              <a:t>Quiet ‘other’</a:t>
            </a:r>
          </a:p>
          <a:p>
            <a:pPr marL="1314450" lvl="2" indent="-514350">
              <a:buFont typeface="+mj-lt"/>
              <a:buAutoNum type="alphaLcParenR"/>
            </a:pPr>
            <a:endParaRPr lang="en-US" dirty="0"/>
          </a:p>
        </p:txBody>
      </p:sp>
    </p:spTree>
    <p:extLst>
      <p:ext uri="{BB962C8B-B14F-4D97-AF65-F5344CB8AC3E}">
        <p14:creationId xmlns:p14="http://schemas.microsoft.com/office/powerpoint/2010/main" val="1966571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915400" cy="4648200"/>
          </a:xfrm>
        </p:spPr>
        <p:txBody>
          <a:bodyPr/>
          <a:lstStyle/>
          <a:p>
            <a:pPr marL="0" indent="0">
              <a:buNone/>
            </a:pPr>
            <a:r>
              <a:rPr lang="en-US" sz="2400" b="1" dirty="0">
                <a:solidFill>
                  <a:srgbClr val="EA4C19"/>
                </a:solidFill>
                <a:latin typeface="Arial Rounded MT Bold" panose="020F0704030504030204" pitchFamily="34" charset="0"/>
                <a:ea typeface="+mj-ea"/>
                <a:cs typeface="+mj-cs"/>
              </a:rPr>
              <a:t>2. What to say</a:t>
            </a:r>
          </a:p>
          <a:p>
            <a:pPr marL="0" indent="0">
              <a:buNone/>
            </a:pPr>
            <a:endParaRPr lang="en-US" sz="2400" b="1" dirty="0">
              <a:solidFill>
                <a:srgbClr val="EA4C19"/>
              </a:solidFill>
              <a:latin typeface="Arial Rounded MT Bold" panose="020F0704030504030204" pitchFamily="34" charset="0"/>
              <a:ea typeface="+mj-ea"/>
              <a:cs typeface="+mj-cs"/>
            </a:endParaRPr>
          </a:p>
          <a:p>
            <a:pPr marL="914400" lvl="1" indent="-514350">
              <a:buFont typeface="+mj-lt"/>
              <a:buAutoNum type="alphaLcParenR"/>
            </a:pPr>
            <a:r>
              <a:rPr lang="en-US" sz="1800" dirty="0"/>
              <a:t>Some cultures never ask the question ‘why’.</a:t>
            </a:r>
          </a:p>
          <a:p>
            <a:pPr marL="914400" lvl="1" indent="-514350">
              <a:buFont typeface="+mj-lt"/>
              <a:buAutoNum type="alphaLcParenR"/>
            </a:pPr>
            <a:r>
              <a:rPr lang="en-US" sz="1800" dirty="0"/>
              <a:t>Some cultures rarely ask questions.</a:t>
            </a:r>
          </a:p>
          <a:p>
            <a:pPr marL="914400" lvl="1" indent="-514350">
              <a:buFont typeface="+mj-lt"/>
              <a:buAutoNum type="alphaLcParenR"/>
            </a:pPr>
            <a:r>
              <a:rPr lang="en-US" sz="1800" dirty="0"/>
              <a:t>Talk and learn through story telling.</a:t>
            </a:r>
          </a:p>
          <a:p>
            <a:pPr marL="914400" lvl="1" indent="-514350">
              <a:buFont typeface="+mj-lt"/>
              <a:buAutoNum type="alphaLcParenR"/>
            </a:pPr>
            <a:r>
              <a:rPr lang="en-US" sz="1800" dirty="0"/>
              <a:t>(Not) Talking about personal experience or emotional involvement</a:t>
            </a:r>
          </a:p>
          <a:p>
            <a:pPr marL="914400" lvl="1" indent="-514350">
              <a:buFont typeface="+mj-lt"/>
              <a:buAutoNum type="alphaLcParenR"/>
            </a:pPr>
            <a:r>
              <a:rPr lang="en-US" sz="1800" dirty="0"/>
              <a:t>Downplaying and upgrading utterance</a:t>
            </a:r>
          </a:p>
          <a:p>
            <a:pPr marL="1314450" lvl="2" indent="-514350">
              <a:buFont typeface="+mj-lt"/>
              <a:buAutoNum type="alphaLcParenR"/>
            </a:pPr>
            <a:endParaRPr lang="en-US" dirty="0"/>
          </a:p>
        </p:txBody>
      </p:sp>
    </p:spTree>
    <p:extLst>
      <p:ext uri="{BB962C8B-B14F-4D97-AF65-F5344CB8AC3E}">
        <p14:creationId xmlns:p14="http://schemas.microsoft.com/office/powerpoint/2010/main" val="392300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937683"/>
            <a:ext cx="5256584" cy="461665"/>
          </a:xfrm>
          <a:prstGeom prst="rect">
            <a:avLst/>
          </a:prstGeom>
          <a:noFill/>
        </p:spPr>
        <p:txBody>
          <a:bodyPr wrap="square" rtlCol="0">
            <a:spAutoFit/>
          </a:bodyPr>
          <a:lstStyle/>
          <a:p>
            <a:r>
              <a:rPr lang="en-GB" sz="2400" b="1" dirty="0">
                <a:solidFill>
                  <a:srgbClr val="EA4C19"/>
                </a:solidFill>
                <a:latin typeface="Arial"/>
                <a:ea typeface="+mj-ea"/>
                <a:cs typeface="+mj-cs"/>
              </a:rPr>
              <a:t>2. </a:t>
            </a:r>
            <a:r>
              <a:rPr lang="en-GB" sz="2400" b="1" dirty="0">
                <a:solidFill>
                  <a:srgbClr val="EA4C19"/>
                </a:solidFill>
                <a:latin typeface="Arial Rounded MT Bold" panose="020F0704030504030204" pitchFamily="34" charset="0"/>
                <a:ea typeface="+mj-ea"/>
                <a:cs typeface="+mj-cs"/>
              </a:rPr>
              <a:t>Warm-up</a:t>
            </a:r>
          </a:p>
        </p:txBody>
      </p:sp>
      <p:sp>
        <p:nvSpPr>
          <p:cNvPr id="4" name="Content Placeholder 3"/>
          <p:cNvSpPr>
            <a:spLocks noGrp="1"/>
          </p:cNvSpPr>
          <p:nvPr>
            <p:ph idx="1"/>
          </p:nvPr>
        </p:nvSpPr>
        <p:spPr/>
        <p:txBody>
          <a:bodyPr/>
          <a:lstStyle/>
          <a:p>
            <a:r>
              <a:rPr lang="en-IE" sz="1800" dirty="0"/>
              <a:t>Cross-cultural miscommunications</a:t>
            </a:r>
          </a:p>
          <a:p>
            <a:endParaRPr lang="en-IE" sz="1800" dirty="0"/>
          </a:p>
          <a:p>
            <a:pPr lvl="3"/>
            <a:r>
              <a:rPr lang="en-IE" sz="600" dirty="0"/>
              <a:t> </a:t>
            </a:r>
            <a:r>
              <a:rPr lang="en-GB" sz="600" u="sng" dirty="0">
                <a:hlinkClick r:id="rId2"/>
              </a:rPr>
              <a:t>https://www.youtube.com/watch?v=ebRQQwzRo1o</a:t>
            </a:r>
            <a:r>
              <a:rPr lang="en-IE" sz="600" dirty="0"/>
              <a:t> </a:t>
            </a:r>
          </a:p>
          <a:p>
            <a:endParaRPr lang="en-IE" sz="1800" dirty="0"/>
          </a:p>
          <a:p>
            <a:endParaRPr lang="en-IE" sz="1800" dirty="0"/>
          </a:p>
          <a:p>
            <a:endParaRPr lang="en-IE" sz="1800" dirty="0"/>
          </a:p>
          <a:p>
            <a:endParaRPr lang="en-IE" sz="1800" dirty="0"/>
          </a:p>
          <a:p>
            <a:endParaRPr lang="en-IE" sz="1800" dirty="0"/>
          </a:p>
          <a:p>
            <a:endParaRPr lang="en-IE" sz="1800" dirty="0"/>
          </a:p>
          <a:p>
            <a:endParaRPr lang="en-IE" sz="1800" dirty="0"/>
          </a:p>
          <a:p>
            <a:pPr marL="0" indent="0">
              <a:buNone/>
            </a:pPr>
            <a:endParaRPr lang="en-IE" sz="1800" dirty="0"/>
          </a:p>
          <a:p>
            <a:pPr lvl="0">
              <a:buFont typeface="Symbol" charset="0"/>
              <a:buChar char=""/>
            </a:pPr>
            <a:r>
              <a:rPr lang="en-GB" sz="1800" dirty="0"/>
              <a:t>Share your own experiences of difficult cultural encounters (e.g. misunderstandings) and other situations of uncertainty</a:t>
            </a:r>
          </a:p>
          <a:p>
            <a:pPr lvl="0">
              <a:buFont typeface="Symbol" charset="0"/>
              <a:buChar char=""/>
            </a:pPr>
            <a:r>
              <a:rPr lang="en-GB" sz="1800" dirty="0"/>
              <a:t>What were possible reasons for conflicts/misunderstandings? </a:t>
            </a:r>
          </a:p>
          <a:p>
            <a:pPr lvl="0">
              <a:buFont typeface="Symbol" charset="0"/>
              <a:buChar char=""/>
            </a:pPr>
            <a:r>
              <a:rPr lang="en-GB" sz="1800" dirty="0"/>
              <a:t>What did you do/what would be possible strategies to resolve these conflict situations? </a:t>
            </a:r>
            <a:endParaRPr lang="en-IE" sz="1800" dirty="0"/>
          </a:p>
          <a:p>
            <a:pPr marL="0" indent="0">
              <a:buNone/>
            </a:pPr>
            <a:endParaRPr lang="en-IE" sz="1800" dirty="0"/>
          </a:p>
        </p:txBody>
      </p:sp>
      <p:pic>
        <p:nvPicPr>
          <p:cNvPr id="5" name="Picture 4">
            <a:hlinkClick r:id="rId2"/>
            <a:extLst>
              <a:ext uri="{FF2B5EF4-FFF2-40B4-BE49-F238E27FC236}">
                <a16:creationId xmlns:a16="http://schemas.microsoft.com/office/drawing/2014/main" xmlns="" id="{D10ADE4C-370E-CC40-B0CA-107C2A27F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988840"/>
            <a:ext cx="5340186" cy="3003465"/>
          </a:xfrm>
          <a:prstGeom prst="rect">
            <a:avLst/>
          </a:prstGeom>
        </p:spPr>
      </p:pic>
    </p:spTree>
    <p:extLst>
      <p:ext uri="{BB962C8B-B14F-4D97-AF65-F5344CB8AC3E}">
        <p14:creationId xmlns:p14="http://schemas.microsoft.com/office/powerpoint/2010/main" val="90947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846640" cy="4419600"/>
          </a:xfrm>
        </p:spPr>
        <p:txBody>
          <a:bodyPr/>
          <a:lstStyle/>
          <a:p>
            <a:pPr marL="0" indent="0">
              <a:buNone/>
            </a:pPr>
            <a:r>
              <a:rPr lang="en-US" sz="2400" b="1" dirty="0">
                <a:solidFill>
                  <a:srgbClr val="EA4C19"/>
                </a:solidFill>
                <a:latin typeface="Arial Rounded MT Bold" panose="020F0704030504030204" pitchFamily="34" charset="0"/>
                <a:ea typeface="+mj-ea"/>
                <a:cs typeface="+mj-cs"/>
              </a:rPr>
              <a:t>3. Pacing and pausing</a:t>
            </a:r>
          </a:p>
          <a:p>
            <a:pPr marL="0" indent="0">
              <a:buNone/>
            </a:pPr>
            <a:endParaRPr lang="en-US" sz="2400" b="1" dirty="0">
              <a:solidFill>
                <a:srgbClr val="EA4C19"/>
              </a:solidFill>
              <a:latin typeface="Arial Rounded MT Bold" panose="020F0704030504030204" pitchFamily="34" charset="0"/>
              <a:ea typeface="+mj-ea"/>
              <a:cs typeface="+mj-cs"/>
            </a:endParaRPr>
          </a:p>
          <a:p>
            <a:pPr marL="914400" lvl="1" indent="-514350">
              <a:buFont typeface="+mj-lt"/>
              <a:buAutoNum type="alphaLcParenR"/>
            </a:pPr>
            <a:r>
              <a:rPr lang="en-US" sz="1800" dirty="0"/>
              <a:t>Speed rate</a:t>
            </a:r>
          </a:p>
          <a:p>
            <a:pPr marL="914400" lvl="1" indent="-514350">
              <a:buFont typeface="+mj-lt"/>
              <a:buAutoNum type="alphaLcParenR"/>
            </a:pPr>
            <a:r>
              <a:rPr lang="en-US" sz="1800" dirty="0"/>
              <a:t>Waiting to make sure that the previous speaker has finished, before taking one’s own turn to speak</a:t>
            </a:r>
          </a:p>
          <a:p>
            <a:pPr marL="914400" lvl="1" indent="-514350">
              <a:buFont typeface="+mj-lt"/>
              <a:buAutoNum type="alphaLcParenR"/>
            </a:pPr>
            <a:r>
              <a:rPr lang="en-US" sz="1800" dirty="0"/>
              <a:t>Waiting for a moment between turns</a:t>
            </a:r>
          </a:p>
          <a:p>
            <a:pPr marL="400050" lvl="1" indent="0">
              <a:buNone/>
            </a:pPr>
            <a:endParaRPr lang="en-US" sz="2400" dirty="0"/>
          </a:p>
          <a:p>
            <a:pPr marL="914400" lvl="1" indent="-514350">
              <a:buFont typeface="+mj-lt"/>
              <a:buAutoNum type="arabicPeriod"/>
            </a:pPr>
            <a:endParaRPr lang="en-US" sz="2400" dirty="0"/>
          </a:p>
        </p:txBody>
      </p:sp>
    </p:spTree>
    <p:extLst>
      <p:ext uri="{BB962C8B-B14F-4D97-AF65-F5344CB8AC3E}">
        <p14:creationId xmlns:p14="http://schemas.microsoft.com/office/powerpoint/2010/main" val="2640002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427984"/>
          </a:xfrm>
        </p:spPr>
        <p:txBody>
          <a:bodyPr/>
          <a:lstStyle/>
          <a:p>
            <a:pPr marL="0" indent="0">
              <a:buNone/>
            </a:pPr>
            <a:r>
              <a:rPr lang="en-US" sz="2400" b="1" dirty="0">
                <a:solidFill>
                  <a:srgbClr val="EA4C19"/>
                </a:solidFill>
                <a:latin typeface="Arial Rounded MT Bold" panose="020F0704030504030204" pitchFamily="34" charset="0"/>
                <a:ea typeface="+mj-ea"/>
                <a:cs typeface="+mj-cs"/>
              </a:rPr>
              <a:t>4. Listenership</a:t>
            </a:r>
          </a:p>
          <a:p>
            <a:pPr marL="0" indent="0">
              <a:buNone/>
            </a:pPr>
            <a:endParaRPr lang="en-US" sz="2400" b="1" dirty="0">
              <a:solidFill>
                <a:srgbClr val="EA4C19"/>
              </a:solidFill>
              <a:latin typeface="Arial Rounded MT Bold" panose="020F0704030504030204" pitchFamily="34" charset="0"/>
              <a:ea typeface="+mj-ea"/>
              <a:cs typeface="+mj-cs"/>
            </a:endParaRPr>
          </a:p>
          <a:p>
            <a:pPr marL="914400" lvl="1" indent="-514350">
              <a:buFont typeface="+mj-lt"/>
              <a:buAutoNum type="alphaLcParenR"/>
            </a:pPr>
            <a:r>
              <a:rPr lang="en-US" sz="1800" dirty="0"/>
              <a:t>Eye gaze used and broken by speaker and listener</a:t>
            </a:r>
          </a:p>
          <a:p>
            <a:pPr marL="914400" lvl="1" indent="-514350">
              <a:buFont typeface="+mj-lt"/>
              <a:buAutoNum type="alphaLcParenR"/>
            </a:pPr>
            <a:r>
              <a:rPr lang="en-US" sz="1800" dirty="0"/>
              <a:t>Steady eye contact during the talk</a:t>
            </a:r>
          </a:p>
          <a:p>
            <a:pPr marL="914400" lvl="1" indent="-514350">
              <a:buFont typeface="+mj-lt"/>
              <a:buAutoNum type="alphaLcParenR"/>
            </a:pPr>
            <a:r>
              <a:rPr lang="en-US" sz="1800" dirty="0"/>
              <a:t>Showing attention and encouragement</a:t>
            </a:r>
          </a:p>
          <a:p>
            <a:pPr marL="914400" lvl="1" indent="-514350">
              <a:buFont typeface="+mj-lt"/>
              <a:buAutoNum type="alphaLcParenR"/>
            </a:pPr>
            <a:endParaRPr lang="en-US" sz="2400" dirty="0"/>
          </a:p>
          <a:p>
            <a:pPr marL="914400" lvl="1" indent="-514350">
              <a:buFont typeface="+mj-lt"/>
              <a:buAutoNum type="alphaLcParenR"/>
            </a:pPr>
            <a:endParaRPr lang="en-US" sz="2400" dirty="0"/>
          </a:p>
        </p:txBody>
      </p:sp>
    </p:spTree>
    <p:extLst>
      <p:ext uri="{BB962C8B-B14F-4D97-AF65-F5344CB8AC3E}">
        <p14:creationId xmlns:p14="http://schemas.microsoft.com/office/powerpoint/2010/main" val="1053539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7846640" cy="4572000"/>
          </a:xfrm>
        </p:spPr>
        <p:txBody>
          <a:bodyPr/>
          <a:lstStyle/>
          <a:p>
            <a:pPr marL="0" indent="0">
              <a:buNone/>
            </a:pPr>
            <a:r>
              <a:rPr lang="en-US" sz="2400" b="1" dirty="0">
                <a:solidFill>
                  <a:srgbClr val="EA4C19"/>
                </a:solidFill>
                <a:latin typeface="Arial Rounded MT Bold" panose="020F0704030504030204" pitchFamily="34" charset="0"/>
                <a:ea typeface="+mj-ea"/>
                <a:cs typeface="+mj-cs"/>
              </a:rPr>
              <a:t>5. Intonation</a:t>
            </a:r>
          </a:p>
          <a:p>
            <a:pPr marL="0" indent="0">
              <a:buNone/>
            </a:pPr>
            <a:endParaRPr lang="en-US" sz="2400" b="1" dirty="0">
              <a:solidFill>
                <a:srgbClr val="EA4C19"/>
              </a:solidFill>
              <a:latin typeface="Arial Rounded MT Bold" panose="020F0704030504030204" pitchFamily="34" charset="0"/>
              <a:ea typeface="+mj-ea"/>
              <a:cs typeface="+mj-cs"/>
            </a:endParaRPr>
          </a:p>
          <a:p>
            <a:pPr marL="914400" lvl="1" indent="-514350">
              <a:buFont typeface="+mj-lt"/>
              <a:buAutoNum type="alphaLcParenR"/>
            </a:pPr>
            <a:r>
              <a:rPr lang="en-US" sz="1800" dirty="0"/>
              <a:t>Intention and Interpretation</a:t>
            </a:r>
          </a:p>
          <a:p>
            <a:pPr marL="914400" lvl="1" indent="-514350">
              <a:buFont typeface="+mj-lt"/>
              <a:buAutoNum type="alphaLcParenR"/>
            </a:pPr>
            <a:r>
              <a:rPr lang="en-US" sz="1800" dirty="0"/>
              <a:t>Rudeness</a:t>
            </a:r>
          </a:p>
          <a:p>
            <a:pPr marL="914400" lvl="1" indent="-514350">
              <a:buFont typeface="+mj-lt"/>
              <a:buAutoNum type="alphaLcParenR"/>
            </a:pPr>
            <a:r>
              <a:rPr lang="en-US" sz="1800" dirty="0"/>
              <a:t>Stereotyping</a:t>
            </a:r>
          </a:p>
          <a:p>
            <a:pPr marL="914400" lvl="1" indent="-514350">
              <a:buFont typeface="+mj-lt"/>
              <a:buAutoNum type="alphaLcParenR"/>
            </a:pPr>
            <a:endParaRPr lang="en-US" sz="2400" dirty="0"/>
          </a:p>
          <a:p>
            <a:pPr marL="914400" lvl="1" indent="-514350">
              <a:buFont typeface="+mj-lt"/>
              <a:buAutoNum type="alphaLcParenR"/>
            </a:pPr>
            <a:endParaRPr lang="en-US" sz="2400" dirty="0"/>
          </a:p>
        </p:txBody>
      </p:sp>
    </p:spTree>
    <p:extLst>
      <p:ext uri="{BB962C8B-B14F-4D97-AF65-F5344CB8AC3E}">
        <p14:creationId xmlns:p14="http://schemas.microsoft.com/office/powerpoint/2010/main" val="782685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077200" cy="4191000"/>
          </a:xfrm>
        </p:spPr>
        <p:txBody>
          <a:bodyPr/>
          <a:lstStyle/>
          <a:p>
            <a:pPr marL="0" indent="0">
              <a:buNone/>
            </a:pPr>
            <a:r>
              <a:rPr lang="en-US" sz="2400" b="1" dirty="0">
                <a:solidFill>
                  <a:srgbClr val="EA4C19"/>
                </a:solidFill>
                <a:latin typeface="Arial Rounded MT Bold" panose="020F0704030504030204" pitchFamily="34" charset="0"/>
                <a:ea typeface="+mj-ea"/>
                <a:cs typeface="+mj-cs"/>
              </a:rPr>
              <a:t>6. Formulaicity and poetic usage</a:t>
            </a:r>
          </a:p>
          <a:p>
            <a:pPr marL="0" indent="0">
              <a:buNone/>
            </a:pPr>
            <a:endParaRPr lang="en-US" sz="2400" b="1" dirty="0">
              <a:solidFill>
                <a:srgbClr val="EA4C19"/>
              </a:solidFill>
              <a:latin typeface="Arial Rounded MT Bold" panose="020F0704030504030204" pitchFamily="34" charset="0"/>
              <a:ea typeface="+mj-ea"/>
              <a:cs typeface="+mj-cs"/>
            </a:endParaRPr>
          </a:p>
          <a:p>
            <a:pPr marL="800100" lvl="1" indent="-342900">
              <a:buFont typeface="+mj-lt"/>
              <a:buAutoNum type="alphaLcParenR"/>
            </a:pPr>
            <a:r>
              <a:rPr lang="en-US" sz="1800" dirty="0"/>
              <a:t>Frequency</a:t>
            </a:r>
          </a:p>
          <a:p>
            <a:pPr marL="800100" lvl="1" indent="-342900">
              <a:buFont typeface="+mj-lt"/>
              <a:buAutoNum type="alphaLcParenR"/>
            </a:pPr>
            <a:r>
              <a:rPr lang="en-US" sz="1800" dirty="0"/>
              <a:t>Meaning</a:t>
            </a:r>
          </a:p>
          <a:p>
            <a:pPr marL="800100" lvl="1" indent="-342900">
              <a:buFont typeface="+mj-lt"/>
              <a:buAutoNum type="alphaLcParenR"/>
            </a:pPr>
            <a:r>
              <a:rPr lang="en-US" sz="1800" dirty="0"/>
              <a:t>Cultural context</a:t>
            </a:r>
          </a:p>
        </p:txBody>
      </p:sp>
    </p:spTree>
    <p:extLst>
      <p:ext uri="{BB962C8B-B14F-4D97-AF65-F5344CB8AC3E}">
        <p14:creationId xmlns:p14="http://schemas.microsoft.com/office/powerpoint/2010/main" val="158229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920880" cy="4191000"/>
          </a:xfrm>
        </p:spPr>
        <p:txBody>
          <a:bodyPr>
            <a:normAutofit/>
          </a:bodyPr>
          <a:lstStyle/>
          <a:p>
            <a:pPr marL="0" indent="0">
              <a:buNone/>
            </a:pPr>
            <a:r>
              <a:rPr lang="en-US" sz="2400" b="1" dirty="0">
                <a:solidFill>
                  <a:srgbClr val="EA4C19"/>
                </a:solidFill>
                <a:latin typeface="Arial Rounded MT Bold" panose="020F0704030504030204" pitchFamily="34" charset="0"/>
                <a:ea typeface="+mj-ea"/>
                <a:cs typeface="+mj-cs"/>
              </a:rPr>
              <a:t>7. Indirectness</a:t>
            </a:r>
          </a:p>
          <a:p>
            <a:pPr marL="0" indent="0">
              <a:buNone/>
            </a:pPr>
            <a:endParaRPr lang="en-US" dirty="0"/>
          </a:p>
          <a:p>
            <a:pPr marL="0" indent="0">
              <a:buNone/>
            </a:pPr>
            <a:r>
              <a:rPr lang="en-US" sz="1800" dirty="0"/>
              <a:t>“Ideally, people should say what they mean and people should be accountable only for what they say in words”.</a:t>
            </a:r>
          </a:p>
          <a:p>
            <a:pPr marL="0" indent="0">
              <a:buNone/>
            </a:pPr>
            <a:endParaRPr lang="en-US" sz="1800" dirty="0"/>
          </a:p>
          <a:p>
            <a:pPr marL="914400" lvl="1" indent="-514350">
              <a:buFont typeface="+mj-lt"/>
              <a:buAutoNum type="alphaLcParenR"/>
            </a:pPr>
            <a:r>
              <a:rPr lang="en-US" sz="1800" dirty="0"/>
              <a:t>Straight to the point</a:t>
            </a:r>
          </a:p>
          <a:p>
            <a:pPr marL="914400" lvl="1" indent="-514350">
              <a:buFont typeface="+mj-lt"/>
              <a:buAutoNum type="alphaLcParenR"/>
            </a:pPr>
            <a:r>
              <a:rPr lang="en-US" sz="1800" dirty="0"/>
              <a:t>Necessity of small talk</a:t>
            </a:r>
          </a:p>
          <a:p>
            <a:pPr marL="914400" lvl="1" indent="-514350">
              <a:buFont typeface="+mj-lt"/>
              <a:buAutoNum type="alphaLcParenR"/>
            </a:pPr>
            <a:r>
              <a:rPr lang="en-US" sz="1800" dirty="0"/>
              <a:t>Never-say-NO talk</a:t>
            </a:r>
          </a:p>
          <a:p>
            <a:pPr marL="914400" lvl="1" indent="-514350">
              <a:buFont typeface="+mj-lt"/>
              <a:buAutoNum type="alphaLcParenR"/>
            </a:pPr>
            <a:endParaRPr lang="en-US" dirty="0"/>
          </a:p>
        </p:txBody>
      </p:sp>
    </p:spTree>
    <p:extLst>
      <p:ext uri="{BB962C8B-B14F-4D97-AF65-F5344CB8AC3E}">
        <p14:creationId xmlns:p14="http://schemas.microsoft.com/office/powerpoint/2010/main" val="101601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7920880" cy="4191000"/>
          </a:xfrm>
        </p:spPr>
        <p:txBody>
          <a:bodyPr/>
          <a:lstStyle/>
          <a:p>
            <a:pPr marL="0" indent="0">
              <a:buNone/>
            </a:pPr>
            <a:r>
              <a:rPr lang="en-US" sz="2400" b="1" dirty="0">
                <a:solidFill>
                  <a:srgbClr val="EA4C19"/>
                </a:solidFill>
                <a:latin typeface="Arial Rounded MT Bold" panose="020F0704030504030204" pitchFamily="34" charset="0"/>
                <a:ea typeface="+mj-ea"/>
                <a:cs typeface="+mj-cs"/>
              </a:rPr>
              <a:t>8. Cohesion and coherence</a:t>
            </a:r>
          </a:p>
          <a:p>
            <a:pPr marL="0" indent="0">
              <a:buNone/>
            </a:pPr>
            <a:endParaRPr lang="en-US" sz="2400" b="1" dirty="0">
              <a:solidFill>
                <a:srgbClr val="EA4C19"/>
              </a:solidFill>
              <a:latin typeface="Arial Rounded MT Bold" panose="020F0704030504030204" pitchFamily="34" charset="0"/>
              <a:ea typeface="+mj-ea"/>
              <a:cs typeface="+mj-cs"/>
            </a:endParaRPr>
          </a:p>
          <a:p>
            <a:pPr marL="914400" lvl="1" indent="-514350">
              <a:buFont typeface="+mj-lt"/>
              <a:buAutoNum type="alphaLcParenR"/>
            </a:pPr>
            <a:r>
              <a:rPr lang="en-US" sz="1800" dirty="0"/>
              <a:t>Repetition</a:t>
            </a:r>
          </a:p>
          <a:p>
            <a:pPr marL="914400" lvl="1" indent="-514350">
              <a:buFont typeface="+mj-lt"/>
              <a:buAutoNum type="alphaLcParenR"/>
            </a:pPr>
            <a:r>
              <a:rPr lang="en-US" sz="1800" dirty="0"/>
              <a:t>Syntactic position of main point</a:t>
            </a:r>
          </a:p>
          <a:p>
            <a:pPr marL="914400" lvl="1" indent="-514350">
              <a:buFont typeface="+mj-lt"/>
              <a:buAutoNum type="alphaLcParenR"/>
            </a:pPr>
            <a:r>
              <a:rPr lang="en-US" sz="1800" dirty="0"/>
              <a:t>Location of new information and old information</a:t>
            </a:r>
          </a:p>
          <a:p>
            <a:pPr marL="914400" lvl="1" indent="-514350">
              <a:buFont typeface="+mj-lt"/>
              <a:buAutoNum type="alphaLcParenR"/>
            </a:pPr>
            <a:endParaRPr lang="en-US" sz="1800" dirty="0"/>
          </a:p>
          <a:p>
            <a:pPr marL="0" indent="0">
              <a:buNone/>
            </a:pPr>
            <a:endParaRPr lang="en-US" dirty="0"/>
          </a:p>
        </p:txBody>
      </p:sp>
    </p:spTree>
    <p:extLst>
      <p:ext uri="{BB962C8B-B14F-4D97-AF65-F5344CB8AC3E}">
        <p14:creationId xmlns:p14="http://schemas.microsoft.com/office/powerpoint/2010/main" val="203172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1143000"/>
          </a:xfrm>
        </p:spPr>
        <p:txBody>
          <a:bodyPr/>
          <a:lstStyle/>
          <a:p>
            <a:pPr algn="l"/>
            <a:r>
              <a:rPr lang="en-US" sz="2400" b="1" dirty="0">
                <a:solidFill>
                  <a:srgbClr val="EA4C19"/>
                </a:solidFill>
                <a:latin typeface="Arial Rounded MT Bold" panose="020F0704030504030204" pitchFamily="34" charset="0"/>
              </a:rPr>
              <a:t>Interpretation and meta-communication</a:t>
            </a:r>
          </a:p>
        </p:txBody>
      </p:sp>
      <p:sp>
        <p:nvSpPr>
          <p:cNvPr id="3" name="Content Placeholder 2"/>
          <p:cNvSpPr>
            <a:spLocks noGrp="1"/>
          </p:cNvSpPr>
          <p:nvPr>
            <p:ph idx="1"/>
          </p:nvPr>
        </p:nvSpPr>
        <p:spPr>
          <a:xfrm>
            <a:off x="346408" y="1988840"/>
            <a:ext cx="7691719" cy="3635895"/>
          </a:xfrm>
        </p:spPr>
        <p:txBody>
          <a:bodyPr>
            <a:normAutofit/>
          </a:bodyPr>
          <a:lstStyle/>
          <a:p>
            <a:r>
              <a:rPr lang="en-US" sz="1800" dirty="0"/>
              <a:t>In different societies, and different communities, people speak differently, in a profound and systematic way, </a:t>
            </a:r>
          </a:p>
          <a:p>
            <a:r>
              <a:rPr lang="en-US" sz="1800" dirty="0"/>
              <a:t>Therefore we need to learn how to..</a:t>
            </a:r>
          </a:p>
          <a:p>
            <a:pPr lvl="1"/>
            <a:r>
              <a:rPr lang="en-US" sz="1800" dirty="0"/>
              <a:t>reflect on our own communicative ways</a:t>
            </a:r>
          </a:p>
          <a:p>
            <a:pPr lvl="1"/>
            <a:r>
              <a:rPr lang="en-US" sz="1800" dirty="0"/>
              <a:t>interpret other people’s </a:t>
            </a:r>
            <a:r>
              <a:rPr lang="en-US" sz="1800" dirty="0" err="1"/>
              <a:t>behaviour</a:t>
            </a:r>
            <a:endParaRPr lang="en-US" sz="1800" dirty="0"/>
          </a:p>
          <a:p>
            <a:pPr lvl="1"/>
            <a:r>
              <a:rPr lang="en-US" sz="1800" dirty="0"/>
              <a:t>master difficult situations by communicating and acting in an appropriate way in the other culture</a:t>
            </a:r>
          </a:p>
          <a:p>
            <a:endParaRPr lang="en-US" dirty="0"/>
          </a:p>
          <a:p>
            <a:endParaRPr lang="en-US" dirty="0"/>
          </a:p>
          <a:p>
            <a:endParaRPr lang="en-US" dirty="0"/>
          </a:p>
        </p:txBody>
      </p:sp>
    </p:spTree>
    <p:extLst>
      <p:ext uri="{BB962C8B-B14F-4D97-AF65-F5344CB8AC3E}">
        <p14:creationId xmlns:p14="http://schemas.microsoft.com/office/powerpoint/2010/main" val="2392627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536" y="1268760"/>
            <a:ext cx="7691719" cy="1143000"/>
          </a:xfrm>
        </p:spPr>
        <p:txBody>
          <a:bodyPr/>
          <a:lstStyle/>
          <a:p>
            <a:pPr algn="l"/>
            <a:r>
              <a:rPr lang="en-US" sz="2400" b="1" dirty="0">
                <a:solidFill>
                  <a:srgbClr val="EA4C19"/>
                </a:solidFill>
                <a:latin typeface="Arial Rounded MT Bold" panose="020F0704030504030204" pitchFamily="34" charset="0"/>
              </a:rPr>
              <a:t>Traits that correlate with effective intercultural interaction</a:t>
            </a:r>
          </a:p>
        </p:txBody>
      </p:sp>
      <p:sp>
        <p:nvSpPr>
          <p:cNvPr id="217091" name="Rectangle 3"/>
          <p:cNvSpPr>
            <a:spLocks noGrp="1" noChangeArrowheads="1"/>
          </p:cNvSpPr>
          <p:nvPr>
            <p:ph idx="1"/>
          </p:nvPr>
        </p:nvSpPr>
        <p:spPr>
          <a:xfrm>
            <a:off x="467544" y="2636912"/>
            <a:ext cx="7691719" cy="4012909"/>
          </a:xfrm>
        </p:spPr>
        <p:txBody>
          <a:bodyPr>
            <a:normAutofit/>
          </a:bodyPr>
          <a:lstStyle/>
          <a:p>
            <a:pPr>
              <a:buFont typeface="Arial"/>
              <a:buChar char="•"/>
            </a:pPr>
            <a:r>
              <a:rPr lang="en-US" sz="1800" dirty="0"/>
              <a:t>Tolerance to ambiguity, don’t avoid uncertain situations</a:t>
            </a:r>
          </a:p>
          <a:p>
            <a:pPr>
              <a:buFont typeface="Arial"/>
              <a:buChar char="•"/>
            </a:pPr>
            <a:r>
              <a:rPr lang="en-US" sz="1800" dirty="0"/>
              <a:t>Suspend judgement</a:t>
            </a:r>
          </a:p>
          <a:p>
            <a:pPr>
              <a:buFont typeface="Arial"/>
              <a:buChar char="•"/>
            </a:pPr>
            <a:r>
              <a:rPr lang="en-US" sz="1800" dirty="0"/>
              <a:t>Be open-minded and flexible</a:t>
            </a:r>
          </a:p>
        </p:txBody>
      </p:sp>
    </p:spTree>
    <p:extLst>
      <p:ext uri="{BB962C8B-B14F-4D97-AF65-F5344CB8AC3E}">
        <p14:creationId xmlns:p14="http://schemas.microsoft.com/office/powerpoint/2010/main" val="1270692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291264" cy="1540768"/>
          </a:xfrm>
        </p:spPr>
        <p:txBody>
          <a:bodyPr>
            <a:normAutofit/>
          </a:bodyPr>
          <a:lstStyle/>
          <a:p>
            <a:pPr marL="0" indent="0" algn="ctr">
              <a:buNone/>
            </a:pPr>
            <a:endParaRPr lang="en-US" sz="3600" dirty="0"/>
          </a:p>
          <a:p>
            <a:pPr marL="0" indent="0" algn="ctr">
              <a:buNone/>
            </a:pPr>
            <a:r>
              <a:rPr lang="en-US" sz="2400" b="1" dirty="0">
                <a:solidFill>
                  <a:srgbClr val="EA4C19"/>
                </a:solidFill>
                <a:latin typeface="Arial Rounded MT Bold" panose="020F0704030504030204" pitchFamily="34" charset="0"/>
                <a:ea typeface="+mj-ea"/>
                <a:cs typeface="+mj-cs"/>
              </a:rPr>
              <a:t>Simulation</a:t>
            </a:r>
            <a:r>
              <a:rPr lang="en-US" sz="36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ea typeface="+mj-ea"/>
                <a:cs typeface="+mj-cs"/>
              </a:rPr>
              <a:t>Game</a:t>
            </a:r>
          </a:p>
        </p:txBody>
      </p:sp>
    </p:spTree>
    <p:extLst>
      <p:ext uri="{BB962C8B-B14F-4D97-AF65-F5344CB8AC3E}">
        <p14:creationId xmlns:p14="http://schemas.microsoft.com/office/powerpoint/2010/main" val="2522539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9308"/>
            <a:ext cx="8229600" cy="1143000"/>
          </a:xfrm>
        </p:spPr>
        <p:txBody>
          <a:bodyPr/>
          <a:lstStyle/>
          <a:p>
            <a:pPr algn="l"/>
            <a:r>
              <a:rPr lang="en-US" sz="2400" b="1" dirty="0">
                <a:solidFill>
                  <a:srgbClr val="EA4C19"/>
                </a:solidFill>
                <a:latin typeface="Arial Rounded MT Bold"/>
                <a:cs typeface="Arial Rounded MT Bold"/>
              </a:rPr>
              <a:t>Step 4: Questions</a:t>
            </a:r>
          </a:p>
        </p:txBody>
      </p:sp>
      <p:sp>
        <p:nvSpPr>
          <p:cNvPr id="3" name="Content Placeholder 2"/>
          <p:cNvSpPr>
            <a:spLocks noGrp="1"/>
          </p:cNvSpPr>
          <p:nvPr>
            <p:ph idx="1"/>
          </p:nvPr>
        </p:nvSpPr>
        <p:spPr>
          <a:xfrm>
            <a:off x="395536" y="1916832"/>
            <a:ext cx="8229600" cy="3993307"/>
          </a:xfrm>
        </p:spPr>
        <p:txBody>
          <a:bodyPr/>
          <a:lstStyle/>
          <a:p>
            <a:pPr lvl="0"/>
            <a:r>
              <a:rPr lang="en-US" sz="1800" i="1" dirty="0"/>
              <a:t>If you could describe the game in one word, what would it be?</a:t>
            </a:r>
            <a:endParaRPr lang="en-IE" sz="1800" dirty="0"/>
          </a:p>
          <a:p>
            <a:pPr lvl="0"/>
            <a:r>
              <a:rPr lang="en-US" sz="1800" i="1" dirty="0"/>
              <a:t>When did you </a:t>
            </a:r>
            <a:r>
              <a:rPr lang="en-US" sz="1800" i="1" dirty="0" err="1"/>
              <a:t>realise</a:t>
            </a:r>
            <a:r>
              <a:rPr lang="en-US" sz="1800" i="1" dirty="0"/>
              <a:t> that something was wrong?</a:t>
            </a:r>
            <a:endParaRPr lang="en-IE" sz="1800" dirty="0"/>
          </a:p>
          <a:p>
            <a:pPr lvl="0"/>
            <a:r>
              <a:rPr lang="en-US" sz="1800" i="1" dirty="0"/>
              <a:t>How did you deal with it?</a:t>
            </a:r>
            <a:endParaRPr lang="en-IE" sz="1800" dirty="0"/>
          </a:p>
          <a:p>
            <a:pPr lvl="0"/>
            <a:r>
              <a:rPr lang="en-US" sz="1800" i="1" dirty="0"/>
              <a:t>What word best describes your feelings during this game?</a:t>
            </a:r>
            <a:endParaRPr lang="en-IE" sz="1800" dirty="0"/>
          </a:p>
          <a:p>
            <a:pPr lvl="0"/>
            <a:r>
              <a:rPr lang="en-US" sz="1800" i="1" dirty="0"/>
              <a:t>What specific real-life situations does this game remind you of?</a:t>
            </a:r>
          </a:p>
          <a:p>
            <a:pPr lvl="0"/>
            <a:endParaRPr lang="en-IE" sz="1800" dirty="0"/>
          </a:p>
          <a:p>
            <a:pPr lvl="0"/>
            <a:r>
              <a:rPr lang="en-US" sz="1800" i="1" dirty="0"/>
              <a:t>Choose one of these real-life situations. </a:t>
            </a:r>
            <a:endParaRPr lang="en-IE" sz="1800" dirty="0"/>
          </a:p>
          <a:p>
            <a:pPr lvl="0"/>
            <a:r>
              <a:rPr lang="en-US" sz="1800" i="1" dirty="0"/>
              <a:t>What are the underlying causes of the problems or difficulties?</a:t>
            </a:r>
          </a:p>
          <a:p>
            <a:pPr lvl="0"/>
            <a:endParaRPr lang="en-IE" sz="1800" dirty="0"/>
          </a:p>
          <a:p>
            <a:pPr lvl="0"/>
            <a:r>
              <a:rPr lang="en-US" sz="1800" i="1" dirty="0"/>
              <a:t>What does the game suggest about what to do when you are in a similar situation in the real world? </a:t>
            </a:r>
            <a:endParaRPr lang="en-IE" sz="1800" dirty="0"/>
          </a:p>
          <a:p>
            <a:pPr lvl="0"/>
            <a:r>
              <a:rPr lang="en-US" sz="1800" i="1" dirty="0"/>
              <a:t>What did you do during the game that "worked" for you?</a:t>
            </a:r>
            <a:endParaRPr lang="en-IE" sz="1800" dirty="0"/>
          </a:p>
          <a:p>
            <a:endParaRPr lang="en-US" dirty="0"/>
          </a:p>
        </p:txBody>
      </p:sp>
    </p:spTree>
    <p:extLst>
      <p:ext uri="{BB962C8B-B14F-4D97-AF65-F5344CB8AC3E}">
        <p14:creationId xmlns:p14="http://schemas.microsoft.com/office/powerpoint/2010/main" val="29360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937683"/>
            <a:ext cx="5256584" cy="461665"/>
          </a:xfrm>
          <a:prstGeom prst="rect">
            <a:avLst/>
          </a:prstGeom>
          <a:noFill/>
        </p:spPr>
        <p:txBody>
          <a:bodyPr wrap="square" rtlCol="0">
            <a:spAutoFit/>
          </a:bodyPr>
          <a:lstStyle/>
          <a:p>
            <a:r>
              <a:rPr lang="en-GB" sz="2400" b="1" dirty="0">
                <a:solidFill>
                  <a:srgbClr val="EA4C19"/>
                </a:solidFill>
                <a:latin typeface="Arial"/>
                <a:ea typeface="+mj-ea"/>
                <a:cs typeface="+mj-cs"/>
              </a:rPr>
              <a:t>3. Culture and Communication</a:t>
            </a:r>
            <a:endParaRPr lang="en-GB" sz="2400" b="1" dirty="0">
              <a:solidFill>
                <a:srgbClr val="EA4C19"/>
              </a:solidFill>
              <a:latin typeface="Arial Rounded MT Bold" panose="020F0704030504030204" pitchFamily="34" charset="0"/>
              <a:ea typeface="+mj-ea"/>
              <a:cs typeface="+mj-cs"/>
            </a:endParaRPr>
          </a:p>
        </p:txBody>
      </p:sp>
      <p:sp>
        <p:nvSpPr>
          <p:cNvPr id="4" name="Content Placeholder 3"/>
          <p:cNvSpPr>
            <a:spLocks noGrp="1"/>
          </p:cNvSpPr>
          <p:nvPr>
            <p:ph idx="1"/>
          </p:nvPr>
        </p:nvSpPr>
        <p:spPr/>
        <p:txBody>
          <a:bodyPr/>
          <a:lstStyle/>
          <a:p>
            <a:pPr marL="0" indent="0">
              <a:buNone/>
            </a:pPr>
            <a:r>
              <a:rPr lang="en-US" sz="1800" b="1" dirty="0"/>
              <a:t>Anna</a:t>
            </a:r>
            <a:r>
              <a:rPr lang="en-US" sz="1800" b="1" dirty="0">
                <a:cs typeface="Arial Rounded MT Bold"/>
              </a:rPr>
              <a:t> </a:t>
            </a:r>
            <a:r>
              <a:rPr lang="en-US" sz="1800" b="1" dirty="0" err="1"/>
              <a:t>Wierzbicka</a:t>
            </a:r>
            <a:r>
              <a:rPr lang="en-US" sz="1800" b="1" dirty="0">
                <a:cs typeface="Arial Rounded MT Bold"/>
              </a:rPr>
              <a:t>, </a:t>
            </a:r>
            <a:r>
              <a:rPr lang="en-US" sz="1800" b="1" dirty="0"/>
              <a:t>about</a:t>
            </a:r>
            <a:r>
              <a:rPr lang="en-US" sz="1800" b="1" dirty="0">
                <a:cs typeface="Arial Rounded MT Bold"/>
              </a:rPr>
              <a:t> </a:t>
            </a:r>
            <a:r>
              <a:rPr lang="en-US" sz="1800" b="1" dirty="0"/>
              <a:t>her</a:t>
            </a:r>
            <a:r>
              <a:rPr lang="en-US" sz="1800" b="1" dirty="0">
                <a:cs typeface="Arial Rounded MT Bold"/>
              </a:rPr>
              <a:t> </a:t>
            </a:r>
            <a:r>
              <a:rPr lang="en-US" sz="1800" b="1" dirty="0"/>
              <a:t>own</a:t>
            </a:r>
            <a:r>
              <a:rPr lang="en-US" sz="1800" b="1" dirty="0">
                <a:cs typeface="Arial Rounded MT Bold"/>
              </a:rPr>
              <a:t> </a:t>
            </a:r>
            <a:r>
              <a:rPr lang="en-US" sz="1800" b="1" dirty="0"/>
              <a:t>experience</a:t>
            </a:r>
            <a:r>
              <a:rPr lang="en-US" sz="1800" b="1" dirty="0">
                <a:cs typeface="Arial Rounded MT Bold"/>
              </a:rPr>
              <a:t> </a:t>
            </a:r>
            <a:r>
              <a:rPr lang="en-US" sz="1800" b="1" dirty="0"/>
              <a:t>as</a:t>
            </a:r>
            <a:r>
              <a:rPr lang="en-US" sz="1800" b="1" dirty="0">
                <a:cs typeface="Arial Rounded MT Bold"/>
              </a:rPr>
              <a:t> a </a:t>
            </a:r>
            <a:r>
              <a:rPr lang="en-US" sz="1800" b="1" dirty="0"/>
              <a:t>Pole</a:t>
            </a:r>
            <a:r>
              <a:rPr lang="en-US" sz="1800" b="1" dirty="0">
                <a:cs typeface="Arial Rounded MT Bold"/>
              </a:rPr>
              <a:t> </a:t>
            </a:r>
            <a:r>
              <a:rPr lang="en-US" sz="1800" b="1" dirty="0"/>
              <a:t>living</a:t>
            </a:r>
            <a:r>
              <a:rPr lang="en-US" sz="1800" b="1" dirty="0">
                <a:cs typeface="Arial Rounded MT Bold"/>
              </a:rPr>
              <a:t> </a:t>
            </a:r>
            <a:r>
              <a:rPr lang="en-US" sz="1800" b="1" dirty="0"/>
              <a:t>in</a:t>
            </a:r>
            <a:r>
              <a:rPr lang="en-US" sz="1800" b="1" dirty="0">
                <a:cs typeface="Arial Rounded MT Bold"/>
              </a:rPr>
              <a:t> </a:t>
            </a:r>
            <a:r>
              <a:rPr lang="en-US" sz="1800" b="1" dirty="0"/>
              <a:t>Australia</a:t>
            </a:r>
            <a:r>
              <a:rPr lang="en-US" sz="1800" b="1" dirty="0">
                <a:cs typeface="Arial Rounded MT Bold"/>
              </a:rPr>
              <a:t>: </a:t>
            </a:r>
            <a:endParaRPr lang="en-US" sz="1800" b="1" dirty="0"/>
          </a:p>
          <a:p>
            <a:pPr marL="0" indent="0">
              <a:buNone/>
            </a:pPr>
            <a:endParaRPr lang="en-US" sz="1800" dirty="0"/>
          </a:p>
          <a:p>
            <a:pPr marL="0" indent="0">
              <a:buNone/>
            </a:pPr>
            <a:r>
              <a:rPr lang="en-US" sz="1800" dirty="0"/>
              <a:t>‘I had to start learning new "cultural scripts"...and... I became aware of the old "cultural scripts"....I also became aware...of the reality of "cultural scripts" and their importance to the way one lives one's life, to the image one projects, and even to one's personal identity’ (</a:t>
            </a:r>
            <a:r>
              <a:rPr lang="en-US" sz="1800" dirty="0" err="1"/>
              <a:t>Wierzbicka</a:t>
            </a:r>
            <a:r>
              <a:rPr lang="en-US" sz="1800" dirty="0"/>
              <a:t> 2003: x) </a:t>
            </a:r>
          </a:p>
          <a:p>
            <a:pPr marL="0" indent="0">
              <a:buNone/>
            </a:pPr>
            <a:endParaRPr lang="en-IE" sz="1800" dirty="0"/>
          </a:p>
        </p:txBody>
      </p:sp>
    </p:spTree>
    <p:extLst>
      <p:ext uri="{BB962C8B-B14F-4D97-AF65-F5344CB8AC3E}">
        <p14:creationId xmlns:p14="http://schemas.microsoft.com/office/powerpoint/2010/main" val="3335577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29600" cy="1143000"/>
          </a:xfrm>
        </p:spPr>
        <p:txBody>
          <a:bodyPr/>
          <a:lstStyle/>
          <a:p>
            <a:pPr algn="l"/>
            <a:r>
              <a:rPr lang="en-US" sz="2400" b="1" dirty="0">
                <a:solidFill>
                  <a:srgbClr val="EA4C19"/>
                </a:solidFill>
                <a:latin typeface="Arial Rounded MT Bold" panose="020F0704030504030204" pitchFamily="34" charset="0"/>
              </a:rPr>
              <a:t>Step 5: Meta-communication…</a:t>
            </a:r>
          </a:p>
        </p:txBody>
      </p:sp>
      <p:sp>
        <p:nvSpPr>
          <p:cNvPr id="3" name="Content Placeholder 2"/>
          <p:cNvSpPr>
            <a:spLocks noGrp="1"/>
          </p:cNvSpPr>
          <p:nvPr>
            <p:ph idx="1"/>
          </p:nvPr>
        </p:nvSpPr>
        <p:spPr>
          <a:xfrm>
            <a:off x="395536" y="1988840"/>
            <a:ext cx="8229600" cy="3589859"/>
          </a:xfrm>
        </p:spPr>
        <p:txBody>
          <a:bodyPr>
            <a:normAutofit/>
          </a:bodyPr>
          <a:lstStyle/>
          <a:p>
            <a:r>
              <a:rPr lang="en-IE" sz="1800" dirty="0"/>
              <a:t>may be expressed directly in speech by such means as ‘I’m only joking’, ‘This is serious’, ‘When I say X, I mean Y’, ‘This is only gossip, but ______’, ‘I heard that _______’, ‘I’m speaking to you as a friend’, and so on, but it is more often expressed indirectly by such things as tone of voice, intonation, gesture, posture, and facial expression. It is largely a matter of how something is said rather than what is said, or colloquially, ‘It’s not what he said but how he said it’. The conceptual content of the message — what is said — is subordinated to what is evoked, revealed, or expressed in the manner of saying. (Tyler, 1978: 408)</a:t>
            </a:r>
            <a:endParaRPr lang="en-US" sz="1800" dirty="0"/>
          </a:p>
        </p:txBody>
      </p:sp>
    </p:spTree>
    <p:extLst>
      <p:ext uri="{BB962C8B-B14F-4D97-AF65-F5344CB8AC3E}">
        <p14:creationId xmlns:p14="http://schemas.microsoft.com/office/powerpoint/2010/main" val="520534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43000"/>
          </a:xfrm>
        </p:spPr>
        <p:txBody>
          <a:bodyPr/>
          <a:lstStyle/>
          <a:p>
            <a:r>
              <a:rPr lang="en-US" sz="2400" dirty="0"/>
              <a:t>References</a:t>
            </a:r>
          </a:p>
        </p:txBody>
      </p:sp>
      <p:sp>
        <p:nvSpPr>
          <p:cNvPr id="3" name="Content Placeholder 2"/>
          <p:cNvSpPr>
            <a:spLocks noGrp="1"/>
          </p:cNvSpPr>
          <p:nvPr>
            <p:ph idx="1"/>
          </p:nvPr>
        </p:nvSpPr>
        <p:spPr>
          <a:xfrm>
            <a:off x="457200" y="1356123"/>
            <a:ext cx="8229600" cy="4525963"/>
          </a:xfrm>
        </p:spPr>
        <p:txBody>
          <a:bodyPr/>
          <a:lstStyle/>
          <a:p>
            <a:r>
              <a:rPr lang="en-US" sz="1600" dirty="0"/>
              <a:t>Al-</a:t>
            </a:r>
            <a:r>
              <a:rPr lang="en-US" sz="1600" dirty="0" err="1"/>
              <a:t>Duleimi</a:t>
            </a:r>
            <a:r>
              <a:rPr lang="en-US" sz="1600" dirty="0"/>
              <a:t>, H. Y. (2016). A Critical Review of Prominent Theories of Politeness. </a:t>
            </a:r>
            <a:r>
              <a:rPr lang="en-US" sz="1600" i="1" dirty="0"/>
              <a:t>Advances in Language and Literary Studies</a:t>
            </a:r>
            <a:r>
              <a:rPr lang="en-US" sz="1600" dirty="0"/>
              <a:t> 7(6), 262-270.</a:t>
            </a:r>
          </a:p>
          <a:p>
            <a:r>
              <a:rPr lang="en-US" sz="1600" dirty="0"/>
              <a:t>Brown, P., and Levinson, S. (1987). </a:t>
            </a:r>
            <a:r>
              <a:rPr lang="en-US" sz="1600" i="1" dirty="0"/>
              <a:t>Politeness: Some Universals in Language Use. </a:t>
            </a:r>
            <a:r>
              <a:rPr lang="en-US" sz="1600" dirty="0"/>
              <a:t>Cambridge: Cambridge University Press. </a:t>
            </a:r>
          </a:p>
          <a:p>
            <a:r>
              <a:rPr lang="en-US" sz="1600" dirty="0"/>
              <a:t>Chen, R. (2001). Self-politeness: a proposal. Journal of Pragmatics 33, 87-106.</a:t>
            </a:r>
          </a:p>
          <a:p>
            <a:r>
              <a:rPr lang="en-US" sz="1600" dirty="0" err="1"/>
              <a:t>Eelen</a:t>
            </a:r>
            <a:r>
              <a:rPr lang="en-US" sz="1600" dirty="0"/>
              <a:t>, G. (2001). </a:t>
            </a:r>
            <a:r>
              <a:rPr lang="en-US" sz="1600" i="1" dirty="0"/>
              <a:t>Critique of Politeness Theories</a:t>
            </a:r>
            <a:r>
              <a:rPr lang="en-US" sz="1600" dirty="0"/>
              <a:t>. St. Jerome Press, Manchester.</a:t>
            </a:r>
          </a:p>
          <a:p>
            <a:r>
              <a:rPr lang="en-US" sz="1600" dirty="0"/>
              <a:t>Leech, G. (2005). Politeness: is there an East-West divide. Journal of Foreign Languages, 6(3).</a:t>
            </a:r>
          </a:p>
          <a:p>
            <a:r>
              <a:rPr lang="en-US" sz="1600" dirty="0"/>
              <a:t>Mao, R. (1994). Beyond politeness theory: ‘‘face’’ revisited and renewed. Journal of Pragmatics, 21(5), 451-486. </a:t>
            </a:r>
          </a:p>
          <a:p>
            <a:r>
              <a:rPr lang="en-US" sz="1600" dirty="0" err="1"/>
              <a:t>Pavlidou</a:t>
            </a:r>
            <a:r>
              <a:rPr lang="en-US" sz="1600" dirty="0"/>
              <a:t>, T.-S. (2000). Telephone conversations in Greek and German: Attending to the relationship aspect of communication. In H. Spencer-</a:t>
            </a:r>
            <a:r>
              <a:rPr lang="en-US" sz="1600" dirty="0" err="1"/>
              <a:t>Oatey</a:t>
            </a:r>
            <a:r>
              <a:rPr lang="en-US" sz="1600" dirty="0"/>
              <a:t> (Ed.), </a:t>
            </a:r>
            <a:r>
              <a:rPr lang="en-US" sz="1600" i="1" dirty="0"/>
              <a:t>Culturally speaking - Managing rapport through talk across cultures</a:t>
            </a:r>
            <a:r>
              <a:rPr lang="en-US" sz="1600" dirty="0"/>
              <a:t> (pp. 122-142). London: Continuum.</a:t>
            </a:r>
          </a:p>
          <a:p>
            <a:r>
              <a:rPr lang="en-US" sz="1600" dirty="0"/>
              <a:t>Tyler, S. A. (1978). </a:t>
            </a:r>
            <a:r>
              <a:rPr lang="en-US" sz="1600" i="1" dirty="0"/>
              <a:t>The Said and the Unsaid: Mind, Meaning and Culture.</a:t>
            </a:r>
            <a:r>
              <a:rPr lang="en-US" sz="1600" dirty="0"/>
              <a:t> New York: Academic Press.</a:t>
            </a:r>
          </a:p>
          <a:p>
            <a:r>
              <a:rPr lang="en-US" sz="1600" dirty="0" err="1"/>
              <a:t>Wierzbicka</a:t>
            </a:r>
            <a:r>
              <a:rPr lang="en-US" sz="1600" dirty="0"/>
              <a:t>, A. (2003). </a:t>
            </a:r>
            <a:r>
              <a:rPr lang="en-US" sz="1600" i="1" dirty="0"/>
              <a:t>Cross-Cultural Pragmatics: The Semantics of Human Interaction (2nd ed.). </a:t>
            </a:r>
            <a:r>
              <a:rPr lang="en-US" sz="1600" dirty="0"/>
              <a:t>Berlin/New York: Mouton de </a:t>
            </a:r>
            <a:r>
              <a:rPr lang="en-US" sz="1600" dirty="0" err="1"/>
              <a:t>Gruyter</a:t>
            </a:r>
            <a:r>
              <a:rPr lang="en-US" sz="1600" dirty="0"/>
              <a:t>. </a:t>
            </a:r>
          </a:p>
          <a:p>
            <a:r>
              <a:rPr lang="en-US" sz="1600" dirty="0"/>
              <a:t>Yule, G. (1996). </a:t>
            </a:r>
            <a:r>
              <a:rPr lang="en-US" sz="1600" i="1" dirty="0"/>
              <a:t>The Study of Language. </a:t>
            </a:r>
            <a:r>
              <a:rPr lang="en-US" sz="1600" dirty="0"/>
              <a:t>Cambridge: Cambridge University Press.</a:t>
            </a:r>
            <a:r>
              <a:rPr lang="en-US" sz="1800" dirty="0"/>
              <a:t/>
            </a:r>
            <a:br>
              <a:rPr lang="en-US" sz="1800" dirty="0"/>
            </a:br>
            <a:r>
              <a:rPr lang="en-US" sz="1800" dirty="0"/>
              <a:t/>
            </a:r>
            <a:br>
              <a:rPr lang="en-US" sz="1800" dirty="0"/>
            </a:br>
            <a:endParaRPr lang="en-US" sz="1800" dirty="0"/>
          </a:p>
          <a:p>
            <a:endParaRPr lang="en-US" dirty="0"/>
          </a:p>
          <a:p>
            <a:endParaRPr lang="en-US" dirty="0"/>
          </a:p>
        </p:txBody>
      </p:sp>
    </p:spTree>
    <p:extLst>
      <p:ext uri="{BB962C8B-B14F-4D97-AF65-F5344CB8AC3E}">
        <p14:creationId xmlns:p14="http://schemas.microsoft.com/office/powerpoint/2010/main" val="58188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10"/>
          </p:nvPr>
        </p:nvSpPr>
        <p:spPr/>
        <p:txBody>
          <a:bodyPr/>
          <a:lstStyle/>
          <a:p>
            <a:fld id="{49D02360-BC8C-C84A-BB0C-A28F9578F85C}" type="slidenum">
              <a:rPr lang="en-US"/>
              <a:pPr/>
              <a:t>6</a:t>
            </a:fld>
            <a:r>
              <a:rPr lang="en-US" sz="1300">
                <a:latin typeface="Times New Roman" charset="0"/>
              </a:rPr>
              <a:t> </a:t>
            </a:r>
          </a:p>
        </p:txBody>
      </p:sp>
      <p:pic>
        <p:nvPicPr>
          <p:cNvPr id="5" name="Picture 4">
            <a:extLst>
              <a:ext uri="{FF2B5EF4-FFF2-40B4-BE49-F238E27FC236}">
                <a16:creationId xmlns:a16="http://schemas.microsoft.com/office/drawing/2014/main" xmlns="" id="{6D17CE29-BECD-1741-934D-826DDD0A6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82675"/>
            <a:ext cx="5842000" cy="5638800"/>
          </a:xfrm>
          <a:prstGeom prst="rect">
            <a:avLst/>
          </a:prstGeom>
        </p:spPr>
      </p:pic>
      <p:sp>
        <p:nvSpPr>
          <p:cNvPr id="6" name="TextBox 5">
            <a:extLst>
              <a:ext uri="{FF2B5EF4-FFF2-40B4-BE49-F238E27FC236}">
                <a16:creationId xmlns:a16="http://schemas.microsoft.com/office/drawing/2014/main" xmlns="" id="{D6F1217A-E9C0-224A-B384-6F0521D778DB}"/>
              </a:ext>
            </a:extLst>
          </p:cNvPr>
          <p:cNvSpPr txBox="1"/>
          <p:nvPr/>
        </p:nvSpPr>
        <p:spPr>
          <a:xfrm>
            <a:off x="1379984" y="2770939"/>
            <a:ext cx="1823864" cy="1200329"/>
          </a:xfrm>
          <a:prstGeom prst="rect">
            <a:avLst/>
          </a:prstGeom>
          <a:solidFill>
            <a:schemeClr val="bg1"/>
          </a:solidFill>
        </p:spPr>
        <p:txBody>
          <a:bodyPr wrap="square" rtlCol="0">
            <a:spAutoFit/>
          </a:bodyPr>
          <a:lstStyle/>
          <a:p>
            <a:r>
              <a:rPr lang="en-US" dirty="0"/>
              <a:t>Invisible, under the surface (beliefs, values, worldview)</a:t>
            </a:r>
          </a:p>
        </p:txBody>
      </p:sp>
      <p:sp>
        <p:nvSpPr>
          <p:cNvPr id="25" name="TextBox 24">
            <a:extLst>
              <a:ext uri="{FF2B5EF4-FFF2-40B4-BE49-F238E27FC236}">
                <a16:creationId xmlns:a16="http://schemas.microsoft.com/office/drawing/2014/main" xmlns="" id="{A0B43A60-75AE-5D43-A137-D1036850019E}"/>
              </a:ext>
            </a:extLst>
          </p:cNvPr>
          <p:cNvSpPr txBox="1"/>
          <p:nvPr/>
        </p:nvSpPr>
        <p:spPr>
          <a:xfrm>
            <a:off x="5148064" y="1084537"/>
            <a:ext cx="1225116" cy="646331"/>
          </a:xfrm>
          <a:prstGeom prst="rect">
            <a:avLst/>
          </a:prstGeom>
          <a:solidFill>
            <a:schemeClr val="bg1"/>
          </a:solidFill>
        </p:spPr>
        <p:txBody>
          <a:bodyPr wrap="square" rtlCol="0">
            <a:spAutoFit/>
          </a:bodyPr>
          <a:lstStyle/>
          <a:p>
            <a:r>
              <a:rPr lang="en-US" dirty="0"/>
              <a:t>Visible culture</a:t>
            </a:r>
          </a:p>
        </p:txBody>
      </p:sp>
      <p:sp>
        <p:nvSpPr>
          <p:cNvPr id="26" name="TextBox 25">
            <a:extLst>
              <a:ext uri="{FF2B5EF4-FFF2-40B4-BE49-F238E27FC236}">
                <a16:creationId xmlns:a16="http://schemas.microsoft.com/office/drawing/2014/main" xmlns="" id="{DFFEC2A0-1BDB-7B4A-A6CE-E18CEA6434EE}"/>
              </a:ext>
            </a:extLst>
          </p:cNvPr>
          <p:cNvSpPr txBox="1"/>
          <p:nvPr/>
        </p:nvSpPr>
        <p:spPr>
          <a:xfrm>
            <a:off x="2590800" y="6090483"/>
            <a:ext cx="4775200" cy="646331"/>
          </a:xfrm>
          <a:prstGeom prst="rect">
            <a:avLst/>
          </a:prstGeom>
          <a:solidFill>
            <a:schemeClr val="bg1"/>
          </a:solidFill>
        </p:spPr>
        <p:txBody>
          <a:bodyPr wrap="square" rtlCol="0">
            <a:spAutoFit/>
          </a:bodyPr>
          <a:lstStyle/>
          <a:p>
            <a:r>
              <a:rPr lang="en-US" sz="1200" dirty="0"/>
              <a:t>Iceberg Modell on </a:t>
            </a:r>
            <a:r>
              <a:rPr lang="en-US" sz="1200" dirty="0">
                <a:hlinkClick r:id="rId4"/>
              </a:rPr>
              <a:t>https://commons.wikimedia.org/wiki/File:IceBergModell.jpg</a:t>
            </a:r>
            <a:r>
              <a:rPr lang="en-US" sz="1200" dirty="0"/>
              <a:t> licensed by Wikipedia </a:t>
            </a:r>
            <a:r>
              <a:rPr lang="en-US" sz="1200" dirty="0" smtClean="0"/>
              <a:t>Commons</a:t>
            </a:r>
            <a:endParaRPr lang="en-US" sz="1200" dirty="0"/>
          </a:p>
        </p:txBody>
      </p:sp>
    </p:spTree>
    <p:extLst>
      <p:ext uri="{BB962C8B-B14F-4D97-AF65-F5344CB8AC3E}">
        <p14:creationId xmlns:p14="http://schemas.microsoft.com/office/powerpoint/2010/main" val="363758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536" y="952500"/>
            <a:ext cx="9144000" cy="1752600"/>
          </a:xfrm>
        </p:spPr>
        <p:txBody>
          <a:bodyPr/>
          <a:lstStyle/>
          <a:p>
            <a:pPr algn="l"/>
            <a:r>
              <a:rPr lang="en-US" sz="2400" b="1" dirty="0">
                <a:solidFill>
                  <a:srgbClr val="EA4C19"/>
                </a:solidFill>
                <a:latin typeface="Arial Rounded MT Bold" panose="020F0704030504030204" pitchFamily="34" charset="0"/>
              </a:rPr>
              <a:t>When Icebergs Collide</a:t>
            </a:r>
          </a:p>
        </p:txBody>
      </p:sp>
      <p:sp>
        <p:nvSpPr>
          <p:cNvPr id="221187" name="Rectangle 3"/>
          <p:cNvSpPr>
            <a:spLocks noGrp="1" noChangeArrowheads="1"/>
          </p:cNvSpPr>
          <p:nvPr>
            <p:ph type="body" idx="1"/>
          </p:nvPr>
        </p:nvSpPr>
        <p:spPr>
          <a:xfrm>
            <a:off x="611560" y="1700808"/>
            <a:ext cx="8532440" cy="4343400"/>
          </a:xfrm>
        </p:spPr>
        <p:txBody>
          <a:bodyPr>
            <a:normAutofit/>
          </a:bodyPr>
          <a:lstStyle/>
          <a:p>
            <a:pPr>
              <a:lnSpc>
                <a:spcPct val="90000"/>
              </a:lnSpc>
            </a:pPr>
            <a:r>
              <a:rPr lang="en-US" sz="1800" dirty="0">
                <a:solidFill>
                  <a:srgbClr val="000000"/>
                </a:solidFill>
                <a:ea typeface="+mj-ea"/>
                <a:cs typeface="+mj-cs"/>
              </a:rPr>
              <a:t>If we know their values we can explain their behavior. </a:t>
            </a:r>
          </a:p>
          <a:p>
            <a:pPr>
              <a:lnSpc>
                <a:spcPct val="90000"/>
              </a:lnSpc>
              <a:buFontTx/>
              <a:buNone/>
            </a:pPr>
            <a:endParaRPr lang="en-US" sz="1800" dirty="0">
              <a:solidFill>
                <a:srgbClr val="000000"/>
              </a:solidFill>
              <a:ea typeface="+mj-ea"/>
              <a:cs typeface="+mj-cs"/>
            </a:endParaRPr>
          </a:p>
          <a:p>
            <a:pPr>
              <a:lnSpc>
                <a:spcPct val="90000"/>
              </a:lnSpc>
            </a:pPr>
            <a:r>
              <a:rPr lang="en-US" sz="1800" dirty="0">
                <a:solidFill>
                  <a:srgbClr val="000000"/>
                </a:solidFill>
                <a:ea typeface="+mj-ea"/>
                <a:cs typeface="+mj-cs"/>
              </a:rPr>
              <a:t>If we don’t know their values and their behavior is different from ours, we often describe it both SUBJECTIVELY and NEGATIVELY</a:t>
            </a:r>
          </a:p>
          <a:p>
            <a:pPr>
              <a:lnSpc>
                <a:spcPct val="90000"/>
              </a:lnSpc>
            </a:pPr>
            <a:endParaRPr lang="en-US" sz="4000" b="1" dirty="0">
              <a:latin typeface="Times New Roman" charset="0"/>
            </a:endParaRPr>
          </a:p>
          <a:p>
            <a:pPr>
              <a:lnSpc>
                <a:spcPct val="90000"/>
              </a:lnSpc>
            </a:pPr>
            <a:endParaRPr lang="en-US" sz="2400" b="1" dirty="0">
              <a:solidFill>
                <a:srgbClr val="EA4C19"/>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xmlns="" id="{D0E95084-D77C-F949-A1E6-B15F96251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640" y="3140968"/>
            <a:ext cx="4928096" cy="3249463"/>
          </a:xfrm>
          <a:prstGeom prst="rect">
            <a:avLst/>
          </a:prstGeom>
        </p:spPr>
      </p:pic>
      <p:sp>
        <p:nvSpPr>
          <p:cNvPr id="4" name="TextBox 3">
            <a:extLst>
              <a:ext uri="{FF2B5EF4-FFF2-40B4-BE49-F238E27FC236}">
                <a16:creationId xmlns:a16="http://schemas.microsoft.com/office/drawing/2014/main" xmlns="" id="{C9576B53-F324-5D40-8875-DE62C22F9EC6}"/>
              </a:ext>
            </a:extLst>
          </p:cNvPr>
          <p:cNvSpPr txBox="1"/>
          <p:nvPr/>
        </p:nvSpPr>
        <p:spPr>
          <a:xfrm rot="16200000">
            <a:off x="5750181" y="4627199"/>
            <a:ext cx="3407661" cy="276999"/>
          </a:xfrm>
          <a:prstGeom prst="rect">
            <a:avLst/>
          </a:prstGeom>
          <a:noFill/>
        </p:spPr>
        <p:txBody>
          <a:bodyPr wrap="square" rtlCol="0">
            <a:spAutoFit/>
          </a:bodyPr>
          <a:lstStyle/>
          <a:p>
            <a:r>
              <a:rPr lang="en-US" sz="1200" dirty="0" smtClean="0">
                <a:hlinkClick r:id="rId4"/>
              </a:rPr>
              <a:t>Photo</a:t>
            </a:r>
            <a:r>
              <a:rPr lang="en-US" sz="1200" dirty="0" smtClean="0"/>
              <a:t> by </a:t>
            </a:r>
            <a:r>
              <a:rPr lang="en-US" sz="1200" dirty="0" smtClean="0">
                <a:hlinkClick r:id="rId5"/>
              </a:rPr>
              <a:t>JBL</a:t>
            </a:r>
            <a:r>
              <a:rPr lang="en-US" sz="1200" dirty="0" smtClean="0"/>
              <a:t> / licensed </a:t>
            </a:r>
            <a:r>
              <a:rPr lang="en-US" sz="1200" dirty="0" smtClean="0">
                <a:hlinkClick r:id="rId6"/>
              </a:rPr>
              <a:t>Royalty-Free</a:t>
            </a:r>
            <a:endParaRPr lang="en-US" sz="1200" dirty="0"/>
          </a:p>
        </p:txBody>
      </p:sp>
    </p:spTree>
    <p:extLst>
      <p:ext uri="{BB962C8B-B14F-4D97-AF65-F5344CB8AC3E}">
        <p14:creationId xmlns:p14="http://schemas.microsoft.com/office/powerpoint/2010/main" val="383803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528" y="980728"/>
            <a:ext cx="8229600" cy="1143000"/>
          </a:xfrm>
        </p:spPr>
        <p:txBody>
          <a:bodyPr/>
          <a:lstStyle/>
          <a:p>
            <a:pPr algn="l"/>
            <a:r>
              <a:rPr lang="en-US" sz="2400" b="1" dirty="0">
                <a:solidFill>
                  <a:srgbClr val="EA4C19"/>
                </a:solidFill>
                <a:latin typeface="Arial Rounded MT Bold" panose="020F0704030504030204" pitchFamily="34" charset="0"/>
              </a:rPr>
              <a:t>Breakdown</a:t>
            </a:r>
            <a:r>
              <a:rPr lang="en-US" sz="24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of</a:t>
            </a:r>
            <a:r>
              <a:rPr lang="en-US" sz="2400" b="1" dirty="0">
                <a:solidFill>
                  <a:srgbClr val="FF6600"/>
                </a:solidFill>
                <a:latin typeface="Arial Rounded MT Bold"/>
                <a:cs typeface="Arial Rounded MT Bold"/>
              </a:rPr>
              <a:t> </a:t>
            </a:r>
            <a:r>
              <a:rPr lang="en-US" sz="2400" b="1" dirty="0">
                <a:solidFill>
                  <a:srgbClr val="EA4C19"/>
                </a:solidFill>
                <a:latin typeface="Arial Rounded MT Bold" panose="020F0704030504030204" pitchFamily="34" charset="0"/>
              </a:rPr>
              <a:t>Communication</a:t>
            </a:r>
          </a:p>
        </p:txBody>
      </p:sp>
      <p:sp>
        <p:nvSpPr>
          <p:cNvPr id="48131" name="Rectangle 3"/>
          <p:cNvSpPr>
            <a:spLocks noGrp="1" noChangeArrowheads="1"/>
          </p:cNvSpPr>
          <p:nvPr>
            <p:ph type="body" idx="1"/>
          </p:nvPr>
        </p:nvSpPr>
        <p:spPr>
          <a:xfrm>
            <a:off x="539552" y="1628800"/>
            <a:ext cx="8229600" cy="4191000"/>
          </a:xfrm>
        </p:spPr>
        <p:txBody>
          <a:bodyPr/>
          <a:lstStyle/>
          <a:p>
            <a:r>
              <a:rPr lang="en-US" sz="1800" dirty="0"/>
              <a:t>We are social animals</a:t>
            </a:r>
          </a:p>
          <a:p>
            <a:r>
              <a:rPr lang="en-US" sz="1800" dirty="0"/>
              <a:t>When communication breaks down we experience pain and frustration</a:t>
            </a:r>
          </a:p>
          <a:p>
            <a:r>
              <a:rPr lang="en-US" sz="1800" dirty="0"/>
              <a:t>In a cross-cultural encounter, communication may break down because of different communicative habits</a:t>
            </a:r>
          </a:p>
        </p:txBody>
      </p:sp>
      <p:pic>
        <p:nvPicPr>
          <p:cNvPr id="1026" name="Picture 2" descr="\\tsds\fldredir$\FridolinW\Downloads\im-right-1458410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964832"/>
            <a:ext cx="5951984" cy="31526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a:extLst>
              <a:ext uri="{FF2B5EF4-FFF2-40B4-BE49-F238E27FC236}">
                <a16:creationId xmlns:a16="http://schemas.microsoft.com/office/drawing/2014/main" xmlns="" id="{77B58728-EAE0-B146-A423-70CEDE31DDD9}"/>
              </a:ext>
            </a:extLst>
          </p:cNvPr>
          <p:cNvSpPr txBox="1"/>
          <p:nvPr/>
        </p:nvSpPr>
        <p:spPr>
          <a:xfrm>
            <a:off x="1979712" y="6117524"/>
            <a:ext cx="4769585" cy="276999"/>
          </a:xfrm>
          <a:prstGeom prst="rect">
            <a:avLst/>
          </a:prstGeom>
          <a:noFill/>
        </p:spPr>
        <p:txBody>
          <a:bodyPr wrap="square" rtlCol="0">
            <a:spAutoFit/>
          </a:bodyPr>
          <a:lstStyle/>
          <a:p>
            <a:pPr algn="ctr"/>
            <a:r>
              <a:rPr lang="en-IE" sz="1200" dirty="0" smtClean="0">
                <a:hlinkClick r:id="rId4"/>
              </a:rPr>
              <a:t>Photo</a:t>
            </a:r>
            <a:r>
              <a:rPr lang="en-IE" sz="1200" dirty="0" smtClean="0">
                <a:hlinkClick r:id="rId5"/>
              </a:rPr>
              <a:t> </a:t>
            </a:r>
            <a:r>
              <a:rPr lang="en-IE" sz="1200" dirty="0" smtClean="0"/>
              <a:t>by </a:t>
            </a:r>
            <a:r>
              <a:rPr lang="en-IE" sz="1200" dirty="0" err="1" smtClean="0">
                <a:hlinkClick r:id="rId6"/>
              </a:rPr>
              <a:t>MoteOo</a:t>
            </a:r>
            <a:r>
              <a:rPr lang="en-IE" sz="1200" dirty="0" smtClean="0"/>
              <a:t> / </a:t>
            </a:r>
            <a:r>
              <a:rPr lang="en-IE" sz="1200" dirty="0"/>
              <a:t>licensed </a:t>
            </a:r>
            <a:r>
              <a:rPr lang="en-IE" sz="1200" dirty="0" smtClean="0">
                <a:hlinkClick r:id="rId7"/>
              </a:rPr>
              <a:t>CC0</a:t>
            </a:r>
            <a:endParaRPr lang="en-US" sz="1200" dirty="0"/>
          </a:p>
        </p:txBody>
      </p:sp>
    </p:spTree>
    <p:extLst>
      <p:ext uri="{BB962C8B-B14F-4D97-AF65-F5344CB8AC3E}">
        <p14:creationId xmlns:p14="http://schemas.microsoft.com/office/powerpoint/2010/main" val="179026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9856"/>
            <a:ext cx="8229600" cy="1143000"/>
          </a:xfrm>
        </p:spPr>
        <p:txBody>
          <a:bodyPr/>
          <a:lstStyle/>
          <a:p>
            <a:pPr algn="l"/>
            <a:r>
              <a:rPr lang="en-US" sz="2400" b="1" dirty="0">
                <a:solidFill>
                  <a:srgbClr val="EA4C19"/>
                </a:solidFill>
                <a:latin typeface="Arial Rounded MT Bold" panose="020F0704030504030204" pitchFamily="34" charset="0"/>
              </a:rPr>
              <a:t>Definitions</a:t>
            </a:r>
          </a:p>
        </p:txBody>
      </p:sp>
      <p:sp>
        <p:nvSpPr>
          <p:cNvPr id="3" name="Content Placeholder 2"/>
          <p:cNvSpPr>
            <a:spLocks noGrp="1"/>
          </p:cNvSpPr>
          <p:nvPr>
            <p:ph idx="1"/>
          </p:nvPr>
        </p:nvSpPr>
        <p:spPr/>
        <p:txBody>
          <a:bodyPr/>
          <a:lstStyle/>
          <a:p>
            <a:r>
              <a:rPr lang="en-US" sz="1800" dirty="0"/>
              <a:t>What is an intercultural situation?</a:t>
            </a:r>
          </a:p>
          <a:p>
            <a:r>
              <a:rPr lang="en-US" sz="1800" dirty="0"/>
              <a:t>What is intercultural competence? </a:t>
            </a:r>
          </a:p>
          <a:p>
            <a:pPr marL="0" indent="0">
              <a:buNone/>
            </a:pPr>
            <a:endParaRPr lang="en-US" sz="1800" dirty="0"/>
          </a:p>
          <a:p>
            <a:pPr>
              <a:buFont typeface="Symbol" charset="0"/>
              <a:buChar char=""/>
            </a:pPr>
            <a:r>
              <a:rPr lang="en-US" sz="1800" dirty="0"/>
              <a:t>Developing </a:t>
            </a:r>
            <a:r>
              <a:rPr lang="en-US" sz="1800" dirty="0" err="1"/>
              <a:t>behaviour</a:t>
            </a:r>
            <a:r>
              <a:rPr lang="en-US" sz="1800" dirty="0"/>
              <a:t> to communicate effectively and appropriately in a situation where people of different cultural backgrounds come together. It also includes thought patterns and non-verbal </a:t>
            </a:r>
            <a:r>
              <a:rPr lang="en-US" sz="1800" dirty="0" err="1"/>
              <a:t>behaviour</a:t>
            </a:r>
            <a:r>
              <a:rPr lang="en-US" sz="1800" dirty="0"/>
              <a:t>.</a:t>
            </a:r>
          </a:p>
          <a:p>
            <a:pPr>
              <a:buFont typeface="Symbol" charset="0"/>
              <a:buChar char=""/>
            </a:pPr>
            <a:r>
              <a:rPr lang="en-US" sz="1800" dirty="0"/>
              <a:t>We construct communicative situations by making different choices of </a:t>
            </a:r>
            <a:r>
              <a:rPr lang="en-US" sz="1800" dirty="0" err="1"/>
              <a:t>behaviours</a:t>
            </a:r>
            <a:endParaRPr lang="en-US" sz="1800" dirty="0"/>
          </a:p>
          <a:p>
            <a:pPr marL="0" indent="0">
              <a:buNone/>
            </a:pPr>
            <a:endParaRPr lang="en-US" dirty="0"/>
          </a:p>
          <a:p>
            <a:endParaRPr lang="en-US" dirty="0"/>
          </a:p>
        </p:txBody>
      </p:sp>
    </p:spTree>
    <p:extLst>
      <p:ext uri="{BB962C8B-B14F-4D97-AF65-F5344CB8AC3E}">
        <p14:creationId xmlns:p14="http://schemas.microsoft.com/office/powerpoint/2010/main" val="5466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_slides_f2f">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template_slides_f2f</Template>
  <TotalTime>0</TotalTime>
  <Words>3434</Words>
  <Application>Microsoft Office PowerPoint</Application>
  <PresentationFormat>Bildschirmpräsentation (4:3)</PresentationFormat>
  <Paragraphs>380</Paragraphs>
  <Slides>51</Slides>
  <Notes>37</Notes>
  <HiddenSlides>0</HiddenSlides>
  <MMClips>0</MMClips>
  <ScaleCrop>false</ScaleCrop>
  <HeadingPairs>
    <vt:vector size="4" baseType="variant">
      <vt:variant>
        <vt:lpstr>Design</vt:lpstr>
      </vt:variant>
      <vt:variant>
        <vt:i4>1</vt:i4>
      </vt:variant>
      <vt:variant>
        <vt:lpstr>Folientitel</vt:lpstr>
      </vt:variant>
      <vt:variant>
        <vt:i4>51</vt:i4>
      </vt:variant>
    </vt:vector>
  </HeadingPairs>
  <TitlesOfParts>
    <vt:vector size="52" baseType="lpstr">
      <vt:lpstr>template_slides_f2f</vt:lpstr>
      <vt:lpstr>PowerPoint-Präsentation</vt:lpstr>
      <vt:lpstr>PowerPoint-Präsentation</vt:lpstr>
      <vt:lpstr>PowerPoint-Präsentation</vt:lpstr>
      <vt:lpstr>PowerPoint-Präsentation</vt:lpstr>
      <vt:lpstr>PowerPoint-Präsentation</vt:lpstr>
      <vt:lpstr>PowerPoint-Präsentation</vt:lpstr>
      <vt:lpstr>When Icebergs Collide</vt:lpstr>
      <vt:lpstr>Breakdown of Communication</vt:lpstr>
      <vt:lpstr>Definitions</vt:lpstr>
      <vt:lpstr>Defining intercultural communication</vt:lpstr>
      <vt:lpstr>Why do we need to study Intercultural Communication?</vt:lpstr>
      <vt:lpstr>Discomfort &amp; cultural differences (1)</vt:lpstr>
      <vt:lpstr>Discomfort &amp; cultural differences (2)</vt:lpstr>
      <vt:lpstr>Cultural Schemata</vt:lpstr>
      <vt:lpstr>Keep in mind..</vt:lpstr>
      <vt:lpstr>4. Approaches to Intercultural Communication</vt:lpstr>
      <vt:lpstr>a) Language</vt:lpstr>
      <vt:lpstr>b) Politeness in Different Cultures</vt:lpstr>
      <vt:lpstr>PowerPoint-Präsentation</vt:lpstr>
      <vt:lpstr>PowerPoint-Präsentation</vt:lpstr>
      <vt:lpstr>Face and interaction</vt:lpstr>
      <vt:lpstr>Negative politeness </vt:lpstr>
      <vt:lpstr>Negative politeness – expressions and features</vt:lpstr>
      <vt:lpstr>Positive politeness </vt:lpstr>
      <vt:lpstr>Positive politeness – expressions </vt:lpstr>
      <vt:lpstr>PowerPoint-Präsentation</vt:lpstr>
      <vt:lpstr>Face Threatening Acts (FTA)</vt:lpstr>
      <vt:lpstr>Positive FTAs</vt:lpstr>
      <vt:lpstr>Negative FTAs</vt:lpstr>
      <vt:lpstr>ii) Other politeness theories </vt:lpstr>
      <vt:lpstr>PowerPoint-Präsentation</vt:lpstr>
      <vt:lpstr>PowerPoint-Präsentation</vt:lpstr>
      <vt:lpstr>PowerPoint-Präsentation</vt:lpstr>
      <vt:lpstr>Example</vt:lpstr>
      <vt:lpstr>c) Language and Politeness</vt:lpstr>
      <vt:lpstr>Contrast: Greeks and Germans telephone conversations  </vt:lpstr>
      <vt:lpstr>Activity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Interpretation and meta-communication</vt:lpstr>
      <vt:lpstr>Traits that correlate with effective intercultural interaction</vt:lpstr>
      <vt:lpstr>PowerPoint-Präsentation</vt:lpstr>
      <vt:lpstr>Step 4: Questions</vt:lpstr>
      <vt:lpstr>Step 5: Meta-communication…</vt:lpstr>
      <vt:lpstr>References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Francisco Javier Montiel Alafont</dc:creator>
  <cp:lastModifiedBy>Fridolin Weiner</cp:lastModifiedBy>
  <cp:revision>123</cp:revision>
  <dcterms:created xsi:type="dcterms:W3CDTF">2017-11-23T15:00:02Z</dcterms:created>
  <dcterms:modified xsi:type="dcterms:W3CDTF">2018-08-29T12:57:42Z</dcterms:modified>
</cp:coreProperties>
</file>