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7C89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72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BA56BF-2F4D-4FBB-B8A0-40E1FA500A4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9A45D541-E11D-4274-B9CA-F008C4076D76}">
      <dgm:prSet phldrT="[Testo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GB" sz="2400" noProof="0" dirty="0">
              <a:solidFill>
                <a:schemeClr val="tx1"/>
              </a:solidFill>
              <a:latin typeface="+mj-lt"/>
              <a:cs typeface="Times New Roman" pitchFamily="18" charset="0"/>
            </a:rPr>
            <a:t>Categories of perception</a:t>
          </a:r>
        </a:p>
      </dgm:t>
    </dgm:pt>
    <dgm:pt modelId="{64A3FE3E-4D66-49FD-9880-080D63515EA5}" type="parTrans" cxnId="{A0F52444-90DC-438E-89BC-88B6C47A63A7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DFF3F8DD-E82B-41B6-A5B5-3EEE9E9BAD8B}" type="sibTrans" cxnId="{A0F52444-90DC-438E-89BC-88B6C47A63A7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E8B50AD0-95D0-4332-AFC3-3F1FA643F4C5}">
      <dgm:prSet phldrT="[Testo]" custT="1"/>
      <dgm:spPr/>
      <dgm:t>
        <a:bodyPr/>
        <a:lstStyle/>
        <a:p>
          <a:r>
            <a:rPr lang="en-GB" sz="2400" noProof="0" dirty="0">
              <a:latin typeface="+mj-lt"/>
              <a:cs typeface="Times New Roman" pitchFamily="18" charset="0"/>
            </a:rPr>
            <a:t>Prejudice</a:t>
          </a:r>
        </a:p>
      </dgm:t>
    </dgm:pt>
    <dgm:pt modelId="{EB971AD9-73E8-4A92-9E5D-E527FA1C0A90}" type="parTrans" cxnId="{624E13AD-206B-45CC-B138-285A11B245B8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9912959F-E58C-4B4A-98EC-7F222A111949}" type="sibTrans" cxnId="{624E13AD-206B-45CC-B138-285A11B245B8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3F902C17-39A3-437C-9F43-478EBCD06608}">
      <dgm:prSet phldrT="[Testo]" custT="1"/>
      <dgm:spPr/>
      <dgm:t>
        <a:bodyPr/>
        <a:lstStyle/>
        <a:p>
          <a:r>
            <a:rPr lang="en-GB" sz="2400" noProof="0" dirty="0">
              <a:latin typeface="+mj-lt"/>
              <a:cs typeface="Times New Roman" pitchFamily="18" charset="0"/>
            </a:rPr>
            <a:t>Prototype</a:t>
          </a:r>
        </a:p>
      </dgm:t>
    </dgm:pt>
    <dgm:pt modelId="{371B79B3-49F9-4661-A7B4-EC987EB59F17}" type="parTrans" cxnId="{51782AFA-8DFE-4738-B035-0267E2761E1B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D62917EB-FA74-4327-9433-B0F62BFF81BB}" type="sibTrans" cxnId="{51782AFA-8DFE-4738-B035-0267E2761E1B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47FF9147-2FAF-4AF8-B115-44B474F32077}">
      <dgm:prSet phldrT="[Testo]" custT="1"/>
      <dgm:spPr/>
      <dgm:t>
        <a:bodyPr/>
        <a:lstStyle/>
        <a:p>
          <a:r>
            <a:rPr lang="en-GB" sz="2400" noProof="0" dirty="0">
              <a:latin typeface="+mj-lt"/>
              <a:cs typeface="Times New Roman" pitchFamily="18" charset="0"/>
            </a:rPr>
            <a:t>Common-place</a:t>
          </a:r>
        </a:p>
      </dgm:t>
    </dgm:pt>
    <dgm:pt modelId="{6B8FF4BD-EF0A-4F9D-AC16-FF484CD49A8A}" type="parTrans" cxnId="{66759A1B-B78D-4071-9A2E-4A1BFD43BDF5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A3345191-D9E6-46E6-BF6A-F02621BBC03D}" type="sibTrans" cxnId="{66759A1B-B78D-4071-9A2E-4A1BFD43BDF5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5C235CD8-E914-44FB-8D3C-B42DAA7B6B63}">
      <dgm:prSet custT="1"/>
      <dgm:spPr/>
      <dgm:t>
        <a:bodyPr/>
        <a:lstStyle/>
        <a:p>
          <a:r>
            <a:rPr lang="en-GB" sz="2400" noProof="0" dirty="0">
              <a:latin typeface="+mj-lt"/>
              <a:cs typeface="Times New Roman" pitchFamily="18" charset="0"/>
            </a:rPr>
            <a:t>Stereo-type</a:t>
          </a:r>
        </a:p>
      </dgm:t>
    </dgm:pt>
    <dgm:pt modelId="{EB81A313-29AB-42D8-A67E-8CBD005940A2}" type="parTrans" cxnId="{6EA780B1-A4B6-4CBB-B18C-4BF21EB2DE14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960F034E-456C-4373-A5EB-9DE35795B4F4}" type="sibTrans" cxnId="{6EA780B1-A4B6-4CBB-B18C-4BF21EB2DE14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9D3E38F3-3DC0-4355-9F69-A516B48A887C}">
      <dgm:prSet custT="1"/>
      <dgm:spPr/>
      <dgm:t>
        <a:bodyPr/>
        <a:lstStyle/>
        <a:p>
          <a:r>
            <a:rPr lang="en-GB" sz="2400" noProof="0" dirty="0">
              <a:latin typeface="+mj-lt"/>
              <a:cs typeface="Times New Roman" pitchFamily="18" charset="0"/>
            </a:rPr>
            <a:t>Cliché</a:t>
          </a:r>
        </a:p>
      </dgm:t>
    </dgm:pt>
    <dgm:pt modelId="{B863495D-C88A-4A68-B42C-DF97FE7F641B}" type="parTrans" cxnId="{24BA7405-1EFA-4F18-AE40-2E778194793F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08DD50F6-91B0-447A-8857-5B004A3A9A21}" type="sibTrans" cxnId="{24BA7405-1EFA-4F18-AE40-2E778194793F}">
      <dgm:prSet/>
      <dgm:spPr/>
      <dgm:t>
        <a:bodyPr/>
        <a:lstStyle/>
        <a:p>
          <a:endParaRPr lang="en-GB" noProof="0" dirty="0">
            <a:latin typeface="+mj-lt"/>
          </a:endParaRPr>
        </a:p>
      </dgm:t>
    </dgm:pt>
    <dgm:pt modelId="{4E0043B5-AE04-4F42-A950-C1F9D3DEA42E}" type="pres">
      <dgm:prSet presAssocID="{0FBA56BF-2F4D-4FBB-B8A0-40E1FA500A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571B1C6F-9A73-4528-8411-01B690F2E563}" type="pres">
      <dgm:prSet presAssocID="{9A45D541-E11D-4274-B9CA-F008C4076D76}" presName="hierRoot1" presStyleCnt="0">
        <dgm:presLayoutVars>
          <dgm:hierBranch val="init"/>
        </dgm:presLayoutVars>
      </dgm:prSet>
      <dgm:spPr/>
    </dgm:pt>
    <dgm:pt modelId="{6E1B1EDF-6FFA-4A2B-8527-E25FDB34991E}" type="pres">
      <dgm:prSet presAssocID="{9A45D541-E11D-4274-B9CA-F008C4076D76}" presName="rootComposite1" presStyleCnt="0"/>
      <dgm:spPr/>
    </dgm:pt>
    <dgm:pt modelId="{93EEB0D5-68B1-42DC-9EE6-3BAFB75EFB69}" type="pres">
      <dgm:prSet presAssocID="{9A45D541-E11D-4274-B9CA-F008C4076D76}" presName="rootText1" presStyleLbl="node0" presStyleIdx="0" presStyleCnt="1" custScaleX="162429" custScaleY="21884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6D55E42-47DB-4AE9-9BB7-945E548AC145}" type="pres">
      <dgm:prSet presAssocID="{9A45D541-E11D-4274-B9CA-F008C4076D76}" presName="rootConnector1" presStyleLbl="node1" presStyleIdx="0" presStyleCnt="0"/>
      <dgm:spPr/>
      <dgm:t>
        <a:bodyPr/>
        <a:lstStyle/>
        <a:p>
          <a:endParaRPr lang="de-DE"/>
        </a:p>
      </dgm:t>
    </dgm:pt>
    <dgm:pt modelId="{8D2E3BC2-D123-4FAC-A55D-3707A46DC9C7}" type="pres">
      <dgm:prSet presAssocID="{9A45D541-E11D-4274-B9CA-F008C4076D76}" presName="hierChild2" presStyleCnt="0"/>
      <dgm:spPr/>
    </dgm:pt>
    <dgm:pt modelId="{3C42C248-1A44-4CE4-AAE1-F0A502A96955}" type="pres">
      <dgm:prSet presAssocID="{EB971AD9-73E8-4A92-9E5D-E527FA1C0A90}" presName="Name37" presStyleLbl="parChTrans1D2" presStyleIdx="0" presStyleCnt="5"/>
      <dgm:spPr/>
      <dgm:t>
        <a:bodyPr/>
        <a:lstStyle/>
        <a:p>
          <a:endParaRPr lang="de-DE"/>
        </a:p>
      </dgm:t>
    </dgm:pt>
    <dgm:pt modelId="{A81A2927-8DC4-46FB-89D7-BF43BC97B76F}" type="pres">
      <dgm:prSet presAssocID="{E8B50AD0-95D0-4332-AFC3-3F1FA643F4C5}" presName="hierRoot2" presStyleCnt="0">
        <dgm:presLayoutVars>
          <dgm:hierBranch val="init"/>
        </dgm:presLayoutVars>
      </dgm:prSet>
      <dgm:spPr/>
    </dgm:pt>
    <dgm:pt modelId="{68A8328D-CED8-4F3C-A87C-346EF77915A8}" type="pres">
      <dgm:prSet presAssocID="{E8B50AD0-95D0-4332-AFC3-3F1FA643F4C5}" presName="rootComposite" presStyleCnt="0"/>
      <dgm:spPr/>
    </dgm:pt>
    <dgm:pt modelId="{0C629D55-73D4-4469-AEE5-9B7C105586E4}" type="pres">
      <dgm:prSet presAssocID="{E8B50AD0-95D0-4332-AFC3-3F1FA643F4C5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58BD2F8-F260-49F8-A6F1-3E727DDF9DE5}" type="pres">
      <dgm:prSet presAssocID="{E8B50AD0-95D0-4332-AFC3-3F1FA643F4C5}" presName="rootConnector" presStyleLbl="node2" presStyleIdx="0" presStyleCnt="5"/>
      <dgm:spPr/>
      <dgm:t>
        <a:bodyPr/>
        <a:lstStyle/>
        <a:p>
          <a:endParaRPr lang="de-DE"/>
        </a:p>
      </dgm:t>
    </dgm:pt>
    <dgm:pt modelId="{0328A546-049A-4194-AD4E-CFDB5672374F}" type="pres">
      <dgm:prSet presAssocID="{E8B50AD0-95D0-4332-AFC3-3F1FA643F4C5}" presName="hierChild4" presStyleCnt="0"/>
      <dgm:spPr/>
    </dgm:pt>
    <dgm:pt modelId="{F922100D-DCA1-4CE1-A435-8DE571964770}" type="pres">
      <dgm:prSet presAssocID="{E8B50AD0-95D0-4332-AFC3-3F1FA643F4C5}" presName="hierChild5" presStyleCnt="0"/>
      <dgm:spPr/>
    </dgm:pt>
    <dgm:pt modelId="{6E86A141-D4D1-470B-8E1A-9B4990645771}" type="pres">
      <dgm:prSet presAssocID="{EB81A313-29AB-42D8-A67E-8CBD005940A2}" presName="Name37" presStyleLbl="parChTrans1D2" presStyleIdx="1" presStyleCnt="5"/>
      <dgm:spPr/>
      <dgm:t>
        <a:bodyPr/>
        <a:lstStyle/>
        <a:p>
          <a:endParaRPr lang="de-DE"/>
        </a:p>
      </dgm:t>
    </dgm:pt>
    <dgm:pt modelId="{1B594381-3092-42CD-B364-E3CE5B6CA99B}" type="pres">
      <dgm:prSet presAssocID="{5C235CD8-E914-44FB-8D3C-B42DAA7B6B63}" presName="hierRoot2" presStyleCnt="0">
        <dgm:presLayoutVars>
          <dgm:hierBranch val="init"/>
        </dgm:presLayoutVars>
      </dgm:prSet>
      <dgm:spPr/>
    </dgm:pt>
    <dgm:pt modelId="{43C76E12-6EE4-42CC-A4B0-75A1F123C6FA}" type="pres">
      <dgm:prSet presAssocID="{5C235CD8-E914-44FB-8D3C-B42DAA7B6B63}" presName="rootComposite" presStyleCnt="0"/>
      <dgm:spPr/>
    </dgm:pt>
    <dgm:pt modelId="{86FB5992-E233-469C-833A-7590643D9DCD}" type="pres">
      <dgm:prSet presAssocID="{5C235CD8-E914-44FB-8D3C-B42DAA7B6B6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16F41FB-ACC5-4F8E-A3AF-5439B24C74F4}" type="pres">
      <dgm:prSet presAssocID="{5C235CD8-E914-44FB-8D3C-B42DAA7B6B63}" presName="rootConnector" presStyleLbl="node2" presStyleIdx="1" presStyleCnt="5"/>
      <dgm:spPr/>
      <dgm:t>
        <a:bodyPr/>
        <a:lstStyle/>
        <a:p>
          <a:endParaRPr lang="de-DE"/>
        </a:p>
      </dgm:t>
    </dgm:pt>
    <dgm:pt modelId="{AF993AF0-E0AA-4DF4-B593-80D3444933C3}" type="pres">
      <dgm:prSet presAssocID="{5C235CD8-E914-44FB-8D3C-B42DAA7B6B63}" presName="hierChild4" presStyleCnt="0"/>
      <dgm:spPr/>
    </dgm:pt>
    <dgm:pt modelId="{BC75388F-10CF-477C-BFCA-E897465A82C4}" type="pres">
      <dgm:prSet presAssocID="{5C235CD8-E914-44FB-8D3C-B42DAA7B6B63}" presName="hierChild5" presStyleCnt="0"/>
      <dgm:spPr/>
    </dgm:pt>
    <dgm:pt modelId="{366A1A18-19EB-4775-8406-A062FABE73FD}" type="pres">
      <dgm:prSet presAssocID="{B863495D-C88A-4A68-B42C-DF97FE7F641B}" presName="Name37" presStyleLbl="parChTrans1D2" presStyleIdx="2" presStyleCnt="5"/>
      <dgm:spPr/>
      <dgm:t>
        <a:bodyPr/>
        <a:lstStyle/>
        <a:p>
          <a:endParaRPr lang="de-DE"/>
        </a:p>
      </dgm:t>
    </dgm:pt>
    <dgm:pt modelId="{0F31A830-62B6-4CFB-A221-5A7DE181168D}" type="pres">
      <dgm:prSet presAssocID="{9D3E38F3-3DC0-4355-9F69-A516B48A887C}" presName="hierRoot2" presStyleCnt="0">
        <dgm:presLayoutVars>
          <dgm:hierBranch val="init"/>
        </dgm:presLayoutVars>
      </dgm:prSet>
      <dgm:spPr/>
    </dgm:pt>
    <dgm:pt modelId="{3CED4BBD-4794-40B9-BA0D-69491E7DBC3D}" type="pres">
      <dgm:prSet presAssocID="{9D3E38F3-3DC0-4355-9F69-A516B48A887C}" presName="rootComposite" presStyleCnt="0"/>
      <dgm:spPr/>
    </dgm:pt>
    <dgm:pt modelId="{84E9826D-B6F0-4F9E-A114-E73E6E342E7D}" type="pres">
      <dgm:prSet presAssocID="{9D3E38F3-3DC0-4355-9F69-A516B48A887C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3A312BA-C17C-42E6-A2F0-6EAB89216B32}" type="pres">
      <dgm:prSet presAssocID="{9D3E38F3-3DC0-4355-9F69-A516B48A887C}" presName="rootConnector" presStyleLbl="node2" presStyleIdx="2" presStyleCnt="5"/>
      <dgm:spPr/>
      <dgm:t>
        <a:bodyPr/>
        <a:lstStyle/>
        <a:p>
          <a:endParaRPr lang="de-DE"/>
        </a:p>
      </dgm:t>
    </dgm:pt>
    <dgm:pt modelId="{7F7CABCE-E060-4801-B7B1-F1E65BFA6652}" type="pres">
      <dgm:prSet presAssocID="{9D3E38F3-3DC0-4355-9F69-A516B48A887C}" presName="hierChild4" presStyleCnt="0"/>
      <dgm:spPr/>
    </dgm:pt>
    <dgm:pt modelId="{C6FB1A0E-94E8-4DEB-95B9-91BF3C337EF9}" type="pres">
      <dgm:prSet presAssocID="{9D3E38F3-3DC0-4355-9F69-A516B48A887C}" presName="hierChild5" presStyleCnt="0"/>
      <dgm:spPr/>
    </dgm:pt>
    <dgm:pt modelId="{069480E8-740B-4AA0-B2D0-F45FCA3D742E}" type="pres">
      <dgm:prSet presAssocID="{371B79B3-49F9-4661-A7B4-EC987EB59F17}" presName="Name37" presStyleLbl="parChTrans1D2" presStyleIdx="3" presStyleCnt="5"/>
      <dgm:spPr/>
      <dgm:t>
        <a:bodyPr/>
        <a:lstStyle/>
        <a:p>
          <a:endParaRPr lang="de-DE"/>
        </a:p>
      </dgm:t>
    </dgm:pt>
    <dgm:pt modelId="{5214CD4E-5D59-495D-BD1B-03F4FE2CEBE4}" type="pres">
      <dgm:prSet presAssocID="{3F902C17-39A3-437C-9F43-478EBCD06608}" presName="hierRoot2" presStyleCnt="0">
        <dgm:presLayoutVars>
          <dgm:hierBranch val="init"/>
        </dgm:presLayoutVars>
      </dgm:prSet>
      <dgm:spPr/>
    </dgm:pt>
    <dgm:pt modelId="{E2EB6DD2-65F7-4FFD-8871-96CDA09EB953}" type="pres">
      <dgm:prSet presAssocID="{3F902C17-39A3-437C-9F43-478EBCD06608}" presName="rootComposite" presStyleCnt="0"/>
      <dgm:spPr/>
    </dgm:pt>
    <dgm:pt modelId="{CA8ACDAB-AF25-4B88-9B68-1F17CF046999}" type="pres">
      <dgm:prSet presAssocID="{3F902C17-39A3-437C-9F43-478EBCD06608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3146912-C634-4BEF-AF8C-5718BF0FD566}" type="pres">
      <dgm:prSet presAssocID="{3F902C17-39A3-437C-9F43-478EBCD06608}" presName="rootConnector" presStyleLbl="node2" presStyleIdx="3" presStyleCnt="5"/>
      <dgm:spPr/>
      <dgm:t>
        <a:bodyPr/>
        <a:lstStyle/>
        <a:p>
          <a:endParaRPr lang="de-DE"/>
        </a:p>
      </dgm:t>
    </dgm:pt>
    <dgm:pt modelId="{5910C631-3777-475E-8884-A0C0668AEBCC}" type="pres">
      <dgm:prSet presAssocID="{3F902C17-39A3-437C-9F43-478EBCD06608}" presName="hierChild4" presStyleCnt="0"/>
      <dgm:spPr/>
    </dgm:pt>
    <dgm:pt modelId="{A9B6ABD0-4EA0-4DB2-B6E1-171CAD24087D}" type="pres">
      <dgm:prSet presAssocID="{3F902C17-39A3-437C-9F43-478EBCD06608}" presName="hierChild5" presStyleCnt="0"/>
      <dgm:spPr/>
    </dgm:pt>
    <dgm:pt modelId="{FFBF91DD-BFC8-4DAF-9132-ABB382BC1122}" type="pres">
      <dgm:prSet presAssocID="{6B8FF4BD-EF0A-4F9D-AC16-FF484CD49A8A}" presName="Name37" presStyleLbl="parChTrans1D2" presStyleIdx="4" presStyleCnt="5"/>
      <dgm:spPr/>
      <dgm:t>
        <a:bodyPr/>
        <a:lstStyle/>
        <a:p>
          <a:endParaRPr lang="de-DE"/>
        </a:p>
      </dgm:t>
    </dgm:pt>
    <dgm:pt modelId="{E58462E0-07B1-49E6-9BA7-AD08F773C683}" type="pres">
      <dgm:prSet presAssocID="{47FF9147-2FAF-4AF8-B115-44B474F32077}" presName="hierRoot2" presStyleCnt="0">
        <dgm:presLayoutVars>
          <dgm:hierBranch val="init"/>
        </dgm:presLayoutVars>
      </dgm:prSet>
      <dgm:spPr/>
    </dgm:pt>
    <dgm:pt modelId="{041468F2-7E74-40A9-A142-3064200E2306}" type="pres">
      <dgm:prSet presAssocID="{47FF9147-2FAF-4AF8-B115-44B474F32077}" presName="rootComposite" presStyleCnt="0"/>
      <dgm:spPr/>
    </dgm:pt>
    <dgm:pt modelId="{83F28AFE-781C-48B9-9BB4-78659D9FDFC9}" type="pres">
      <dgm:prSet presAssocID="{47FF9147-2FAF-4AF8-B115-44B474F32077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CD7B3AFB-7C75-4F09-B559-E7A1449E164E}" type="pres">
      <dgm:prSet presAssocID="{47FF9147-2FAF-4AF8-B115-44B474F32077}" presName="rootConnector" presStyleLbl="node2" presStyleIdx="4" presStyleCnt="5"/>
      <dgm:spPr/>
      <dgm:t>
        <a:bodyPr/>
        <a:lstStyle/>
        <a:p>
          <a:endParaRPr lang="de-DE"/>
        </a:p>
      </dgm:t>
    </dgm:pt>
    <dgm:pt modelId="{005D6F68-C10F-419C-8134-3986ABED0983}" type="pres">
      <dgm:prSet presAssocID="{47FF9147-2FAF-4AF8-B115-44B474F32077}" presName="hierChild4" presStyleCnt="0"/>
      <dgm:spPr/>
    </dgm:pt>
    <dgm:pt modelId="{F8396D4A-6DB6-485D-A0CA-E2F38746A648}" type="pres">
      <dgm:prSet presAssocID="{47FF9147-2FAF-4AF8-B115-44B474F32077}" presName="hierChild5" presStyleCnt="0"/>
      <dgm:spPr/>
    </dgm:pt>
    <dgm:pt modelId="{E9A4C96C-C26F-4D19-93EB-9A3F166CE170}" type="pres">
      <dgm:prSet presAssocID="{9A45D541-E11D-4274-B9CA-F008C4076D76}" presName="hierChild3" presStyleCnt="0"/>
      <dgm:spPr/>
    </dgm:pt>
  </dgm:ptLst>
  <dgm:cxnLst>
    <dgm:cxn modelId="{C7F2DC4F-B726-40BE-93F4-AA1A4049AE98}" type="presOf" srcId="{371B79B3-49F9-4661-A7B4-EC987EB59F17}" destId="{069480E8-740B-4AA0-B2D0-F45FCA3D742E}" srcOrd="0" destOrd="0" presId="urn:microsoft.com/office/officeart/2005/8/layout/orgChart1"/>
    <dgm:cxn modelId="{51782AFA-8DFE-4738-B035-0267E2761E1B}" srcId="{9A45D541-E11D-4274-B9CA-F008C4076D76}" destId="{3F902C17-39A3-437C-9F43-478EBCD06608}" srcOrd="3" destOrd="0" parTransId="{371B79B3-49F9-4661-A7B4-EC987EB59F17}" sibTransId="{D62917EB-FA74-4327-9433-B0F62BFF81BB}"/>
    <dgm:cxn modelId="{EA019348-B2DE-4E6E-92FE-C842D6404C40}" type="presOf" srcId="{47FF9147-2FAF-4AF8-B115-44B474F32077}" destId="{83F28AFE-781C-48B9-9BB4-78659D9FDFC9}" srcOrd="0" destOrd="0" presId="urn:microsoft.com/office/officeart/2005/8/layout/orgChart1"/>
    <dgm:cxn modelId="{624E13AD-206B-45CC-B138-285A11B245B8}" srcId="{9A45D541-E11D-4274-B9CA-F008C4076D76}" destId="{E8B50AD0-95D0-4332-AFC3-3F1FA643F4C5}" srcOrd="0" destOrd="0" parTransId="{EB971AD9-73E8-4A92-9E5D-E527FA1C0A90}" sibTransId="{9912959F-E58C-4B4A-98EC-7F222A111949}"/>
    <dgm:cxn modelId="{B56B9080-7757-4458-A775-B242118A2031}" type="presOf" srcId="{9A45D541-E11D-4274-B9CA-F008C4076D76}" destId="{96D55E42-47DB-4AE9-9BB7-945E548AC145}" srcOrd="1" destOrd="0" presId="urn:microsoft.com/office/officeart/2005/8/layout/orgChart1"/>
    <dgm:cxn modelId="{3F9EA872-7DCD-4973-8136-FA52543EFE16}" type="presOf" srcId="{EB971AD9-73E8-4A92-9E5D-E527FA1C0A90}" destId="{3C42C248-1A44-4CE4-AAE1-F0A502A96955}" srcOrd="0" destOrd="0" presId="urn:microsoft.com/office/officeart/2005/8/layout/orgChart1"/>
    <dgm:cxn modelId="{486ACACC-8822-42A1-8A8E-4F7755696031}" type="presOf" srcId="{9D3E38F3-3DC0-4355-9F69-A516B48A887C}" destId="{83A312BA-C17C-42E6-A2F0-6EAB89216B32}" srcOrd="1" destOrd="0" presId="urn:microsoft.com/office/officeart/2005/8/layout/orgChart1"/>
    <dgm:cxn modelId="{0ABA5D0E-85B2-4000-ABE1-B75CCC781CE7}" type="presOf" srcId="{5C235CD8-E914-44FB-8D3C-B42DAA7B6B63}" destId="{716F41FB-ACC5-4F8E-A3AF-5439B24C74F4}" srcOrd="1" destOrd="0" presId="urn:microsoft.com/office/officeart/2005/8/layout/orgChart1"/>
    <dgm:cxn modelId="{24BA7405-1EFA-4F18-AE40-2E778194793F}" srcId="{9A45D541-E11D-4274-B9CA-F008C4076D76}" destId="{9D3E38F3-3DC0-4355-9F69-A516B48A887C}" srcOrd="2" destOrd="0" parTransId="{B863495D-C88A-4A68-B42C-DF97FE7F641B}" sibTransId="{08DD50F6-91B0-447A-8857-5B004A3A9A21}"/>
    <dgm:cxn modelId="{1A175B14-3D2D-4167-90BA-A5B0636747F0}" type="presOf" srcId="{47FF9147-2FAF-4AF8-B115-44B474F32077}" destId="{CD7B3AFB-7C75-4F09-B559-E7A1449E164E}" srcOrd="1" destOrd="0" presId="urn:microsoft.com/office/officeart/2005/8/layout/orgChart1"/>
    <dgm:cxn modelId="{79D1A666-B21A-41E1-8861-5F62D6832095}" type="presOf" srcId="{9A45D541-E11D-4274-B9CA-F008C4076D76}" destId="{93EEB0D5-68B1-42DC-9EE6-3BAFB75EFB69}" srcOrd="0" destOrd="0" presId="urn:microsoft.com/office/officeart/2005/8/layout/orgChart1"/>
    <dgm:cxn modelId="{3A642386-56AD-4A61-8796-5BE316F27565}" type="presOf" srcId="{3F902C17-39A3-437C-9F43-478EBCD06608}" destId="{83146912-C634-4BEF-AF8C-5718BF0FD566}" srcOrd="1" destOrd="0" presId="urn:microsoft.com/office/officeart/2005/8/layout/orgChart1"/>
    <dgm:cxn modelId="{919A2FED-AE85-4677-935C-818040FEBAB7}" type="presOf" srcId="{5C235CD8-E914-44FB-8D3C-B42DAA7B6B63}" destId="{86FB5992-E233-469C-833A-7590643D9DCD}" srcOrd="0" destOrd="0" presId="urn:microsoft.com/office/officeart/2005/8/layout/orgChart1"/>
    <dgm:cxn modelId="{DEB15FAA-D9A6-4065-A376-78E9155C8FF1}" type="presOf" srcId="{0FBA56BF-2F4D-4FBB-B8A0-40E1FA500A4F}" destId="{4E0043B5-AE04-4F42-A950-C1F9D3DEA42E}" srcOrd="0" destOrd="0" presId="urn:microsoft.com/office/officeart/2005/8/layout/orgChart1"/>
    <dgm:cxn modelId="{2959F552-BA83-4ECE-AD3B-A993CBDC825D}" type="presOf" srcId="{E8B50AD0-95D0-4332-AFC3-3F1FA643F4C5}" destId="{258BD2F8-F260-49F8-A6F1-3E727DDF9DE5}" srcOrd="1" destOrd="0" presId="urn:microsoft.com/office/officeart/2005/8/layout/orgChart1"/>
    <dgm:cxn modelId="{A0F52444-90DC-438E-89BC-88B6C47A63A7}" srcId="{0FBA56BF-2F4D-4FBB-B8A0-40E1FA500A4F}" destId="{9A45D541-E11D-4274-B9CA-F008C4076D76}" srcOrd="0" destOrd="0" parTransId="{64A3FE3E-4D66-49FD-9880-080D63515EA5}" sibTransId="{DFF3F8DD-E82B-41B6-A5B5-3EEE9E9BAD8B}"/>
    <dgm:cxn modelId="{9330BF4D-60FF-4901-9B22-9FEC9EBEEBE4}" type="presOf" srcId="{EB81A313-29AB-42D8-A67E-8CBD005940A2}" destId="{6E86A141-D4D1-470B-8E1A-9B4990645771}" srcOrd="0" destOrd="0" presId="urn:microsoft.com/office/officeart/2005/8/layout/orgChart1"/>
    <dgm:cxn modelId="{A7E8DE9C-6515-4360-AA65-E7EE9C362AA5}" type="presOf" srcId="{3F902C17-39A3-437C-9F43-478EBCD06608}" destId="{CA8ACDAB-AF25-4B88-9B68-1F17CF046999}" srcOrd="0" destOrd="0" presId="urn:microsoft.com/office/officeart/2005/8/layout/orgChart1"/>
    <dgm:cxn modelId="{9D1B5780-2AB3-4C6E-B2EB-0F09D681511B}" type="presOf" srcId="{9D3E38F3-3DC0-4355-9F69-A516B48A887C}" destId="{84E9826D-B6F0-4F9E-A114-E73E6E342E7D}" srcOrd="0" destOrd="0" presId="urn:microsoft.com/office/officeart/2005/8/layout/orgChart1"/>
    <dgm:cxn modelId="{C5452574-678C-4734-B8F7-851A6D293F85}" type="presOf" srcId="{E8B50AD0-95D0-4332-AFC3-3F1FA643F4C5}" destId="{0C629D55-73D4-4469-AEE5-9B7C105586E4}" srcOrd="0" destOrd="0" presId="urn:microsoft.com/office/officeart/2005/8/layout/orgChart1"/>
    <dgm:cxn modelId="{66759A1B-B78D-4071-9A2E-4A1BFD43BDF5}" srcId="{9A45D541-E11D-4274-B9CA-F008C4076D76}" destId="{47FF9147-2FAF-4AF8-B115-44B474F32077}" srcOrd="4" destOrd="0" parTransId="{6B8FF4BD-EF0A-4F9D-AC16-FF484CD49A8A}" sibTransId="{A3345191-D9E6-46E6-BF6A-F02621BBC03D}"/>
    <dgm:cxn modelId="{6EA780B1-A4B6-4CBB-B18C-4BF21EB2DE14}" srcId="{9A45D541-E11D-4274-B9CA-F008C4076D76}" destId="{5C235CD8-E914-44FB-8D3C-B42DAA7B6B63}" srcOrd="1" destOrd="0" parTransId="{EB81A313-29AB-42D8-A67E-8CBD005940A2}" sibTransId="{960F034E-456C-4373-A5EB-9DE35795B4F4}"/>
    <dgm:cxn modelId="{D53BAC5C-2216-4573-905A-C742028429E9}" type="presOf" srcId="{6B8FF4BD-EF0A-4F9D-AC16-FF484CD49A8A}" destId="{FFBF91DD-BFC8-4DAF-9132-ABB382BC1122}" srcOrd="0" destOrd="0" presId="urn:microsoft.com/office/officeart/2005/8/layout/orgChart1"/>
    <dgm:cxn modelId="{F9510507-26AD-4730-85FB-12D07723CA21}" type="presOf" srcId="{B863495D-C88A-4A68-B42C-DF97FE7F641B}" destId="{366A1A18-19EB-4775-8406-A062FABE73FD}" srcOrd="0" destOrd="0" presId="urn:microsoft.com/office/officeart/2005/8/layout/orgChart1"/>
    <dgm:cxn modelId="{B92A1036-43D4-4F43-8530-99CC0D54B4F0}" type="presParOf" srcId="{4E0043B5-AE04-4F42-A950-C1F9D3DEA42E}" destId="{571B1C6F-9A73-4528-8411-01B690F2E563}" srcOrd="0" destOrd="0" presId="urn:microsoft.com/office/officeart/2005/8/layout/orgChart1"/>
    <dgm:cxn modelId="{492E52D4-169D-4388-9CE0-876F002F0188}" type="presParOf" srcId="{571B1C6F-9A73-4528-8411-01B690F2E563}" destId="{6E1B1EDF-6FFA-4A2B-8527-E25FDB34991E}" srcOrd="0" destOrd="0" presId="urn:microsoft.com/office/officeart/2005/8/layout/orgChart1"/>
    <dgm:cxn modelId="{8838E84B-6D97-4BCD-8E65-78B065119CAB}" type="presParOf" srcId="{6E1B1EDF-6FFA-4A2B-8527-E25FDB34991E}" destId="{93EEB0D5-68B1-42DC-9EE6-3BAFB75EFB69}" srcOrd="0" destOrd="0" presId="urn:microsoft.com/office/officeart/2005/8/layout/orgChart1"/>
    <dgm:cxn modelId="{8895F59D-5C2C-48EA-8D6B-96D56F47FEB5}" type="presParOf" srcId="{6E1B1EDF-6FFA-4A2B-8527-E25FDB34991E}" destId="{96D55E42-47DB-4AE9-9BB7-945E548AC145}" srcOrd="1" destOrd="0" presId="urn:microsoft.com/office/officeart/2005/8/layout/orgChart1"/>
    <dgm:cxn modelId="{AE4F9BA9-5242-48B0-87EE-6DBC53AFE4B7}" type="presParOf" srcId="{571B1C6F-9A73-4528-8411-01B690F2E563}" destId="{8D2E3BC2-D123-4FAC-A55D-3707A46DC9C7}" srcOrd="1" destOrd="0" presId="urn:microsoft.com/office/officeart/2005/8/layout/orgChart1"/>
    <dgm:cxn modelId="{DA4405C9-1B96-4B7B-AFEB-C670EC5AA469}" type="presParOf" srcId="{8D2E3BC2-D123-4FAC-A55D-3707A46DC9C7}" destId="{3C42C248-1A44-4CE4-AAE1-F0A502A96955}" srcOrd="0" destOrd="0" presId="urn:microsoft.com/office/officeart/2005/8/layout/orgChart1"/>
    <dgm:cxn modelId="{2FB91055-2118-4534-B6C1-91519E796463}" type="presParOf" srcId="{8D2E3BC2-D123-4FAC-A55D-3707A46DC9C7}" destId="{A81A2927-8DC4-46FB-89D7-BF43BC97B76F}" srcOrd="1" destOrd="0" presId="urn:microsoft.com/office/officeart/2005/8/layout/orgChart1"/>
    <dgm:cxn modelId="{36E07DE2-DDE1-4170-90EF-A2CEC4F6AFE4}" type="presParOf" srcId="{A81A2927-8DC4-46FB-89D7-BF43BC97B76F}" destId="{68A8328D-CED8-4F3C-A87C-346EF77915A8}" srcOrd="0" destOrd="0" presId="urn:microsoft.com/office/officeart/2005/8/layout/orgChart1"/>
    <dgm:cxn modelId="{E985BCE4-14EF-47B6-8504-15E5BB62A5AA}" type="presParOf" srcId="{68A8328D-CED8-4F3C-A87C-346EF77915A8}" destId="{0C629D55-73D4-4469-AEE5-9B7C105586E4}" srcOrd="0" destOrd="0" presId="urn:microsoft.com/office/officeart/2005/8/layout/orgChart1"/>
    <dgm:cxn modelId="{8B4AC1FC-1EE4-416D-A719-96D66A0FE6F2}" type="presParOf" srcId="{68A8328D-CED8-4F3C-A87C-346EF77915A8}" destId="{258BD2F8-F260-49F8-A6F1-3E727DDF9DE5}" srcOrd="1" destOrd="0" presId="urn:microsoft.com/office/officeart/2005/8/layout/orgChart1"/>
    <dgm:cxn modelId="{B3493066-3354-457D-8D23-642ACE23670E}" type="presParOf" srcId="{A81A2927-8DC4-46FB-89D7-BF43BC97B76F}" destId="{0328A546-049A-4194-AD4E-CFDB5672374F}" srcOrd="1" destOrd="0" presId="urn:microsoft.com/office/officeart/2005/8/layout/orgChart1"/>
    <dgm:cxn modelId="{CE3DBCEF-CEBA-4259-81E9-438C6353720C}" type="presParOf" srcId="{A81A2927-8DC4-46FB-89D7-BF43BC97B76F}" destId="{F922100D-DCA1-4CE1-A435-8DE571964770}" srcOrd="2" destOrd="0" presId="urn:microsoft.com/office/officeart/2005/8/layout/orgChart1"/>
    <dgm:cxn modelId="{EC253E81-9A24-411D-933B-49960248E6C4}" type="presParOf" srcId="{8D2E3BC2-D123-4FAC-A55D-3707A46DC9C7}" destId="{6E86A141-D4D1-470B-8E1A-9B4990645771}" srcOrd="2" destOrd="0" presId="urn:microsoft.com/office/officeart/2005/8/layout/orgChart1"/>
    <dgm:cxn modelId="{97A46B36-7809-4F9D-8250-6E7459696A16}" type="presParOf" srcId="{8D2E3BC2-D123-4FAC-A55D-3707A46DC9C7}" destId="{1B594381-3092-42CD-B364-E3CE5B6CA99B}" srcOrd="3" destOrd="0" presId="urn:microsoft.com/office/officeart/2005/8/layout/orgChart1"/>
    <dgm:cxn modelId="{A19BA08D-95AE-47B5-9B8F-DCF90A70B8C6}" type="presParOf" srcId="{1B594381-3092-42CD-B364-E3CE5B6CA99B}" destId="{43C76E12-6EE4-42CC-A4B0-75A1F123C6FA}" srcOrd="0" destOrd="0" presId="urn:microsoft.com/office/officeart/2005/8/layout/orgChart1"/>
    <dgm:cxn modelId="{75E03D88-D773-485E-9F61-E110D5F47AAC}" type="presParOf" srcId="{43C76E12-6EE4-42CC-A4B0-75A1F123C6FA}" destId="{86FB5992-E233-469C-833A-7590643D9DCD}" srcOrd="0" destOrd="0" presId="urn:microsoft.com/office/officeart/2005/8/layout/orgChart1"/>
    <dgm:cxn modelId="{AE40AC38-0CD1-4539-B947-5672D91D1FD4}" type="presParOf" srcId="{43C76E12-6EE4-42CC-A4B0-75A1F123C6FA}" destId="{716F41FB-ACC5-4F8E-A3AF-5439B24C74F4}" srcOrd="1" destOrd="0" presId="urn:microsoft.com/office/officeart/2005/8/layout/orgChart1"/>
    <dgm:cxn modelId="{DA5D5F6C-E4BE-43E7-B15A-CB321BBEE6EF}" type="presParOf" srcId="{1B594381-3092-42CD-B364-E3CE5B6CA99B}" destId="{AF993AF0-E0AA-4DF4-B593-80D3444933C3}" srcOrd="1" destOrd="0" presId="urn:microsoft.com/office/officeart/2005/8/layout/orgChart1"/>
    <dgm:cxn modelId="{E1B2DD4E-8206-42AD-9E38-A97C0577CD7A}" type="presParOf" srcId="{1B594381-3092-42CD-B364-E3CE5B6CA99B}" destId="{BC75388F-10CF-477C-BFCA-E897465A82C4}" srcOrd="2" destOrd="0" presId="urn:microsoft.com/office/officeart/2005/8/layout/orgChart1"/>
    <dgm:cxn modelId="{B37CB805-CB1F-4CDE-BFF7-BC373C967DFB}" type="presParOf" srcId="{8D2E3BC2-D123-4FAC-A55D-3707A46DC9C7}" destId="{366A1A18-19EB-4775-8406-A062FABE73FD}" srcOrd="4" destOrd="0" presId="urn:microsoft.com/office/officeart/2005/8/layout/orgChart1"/>
    <dgm:cxn modelId="{188CE1EE-00DC-495E-A519-A6267BDDAA88}" type="presParOf" srcId="{8D2E3BC2-D123-4FAC-A55D-3707A46DC9C7}" destId="{0F31A830-62B6-4CFB-A221-5A7DE181168D}" srcOrd="5" destOrd="0" presId="urn:microsoft.com/office/officeart/2005/8/layout/orgChart1"/>
    <dgm:cxn modelId="{6986F6AC-D08A-4CC7-B269-3B4C9B2B1A2D}" type="presParOf" srcId="{0F31A830-62B6-4CFB-A221-5A7DE181168D}" destId="{3CED4BBD-4794-40B9-BA0D-69491E7DBC3D}" srcOrd="0" destOrd="0" presId="urn:microsoft.com/office/officeart/2005/8/layout/orgChart1"/>
    <dgm:cxn modelId="{C4CC8D37-52D7-4356-A28B-146D31A6F946}" type="presParOf" srcId="{3CED4BBD-4794-40B9-BA0D-69491E7DBC3D}" destId="{84E9826D-B6F0-4F9E-A114-E73E6E342E7D}" srcOrd="0" destOrd="0" presId="urn:microsoft.com/office/officeart/2005/8/layout/orgChart1"/>
    <dgm:cxn modelId="{3DA65A61-57D9-4431-BD30-62E12CA5F22F}" type="presParOf" srcId="{3CED4BBD-4794-40B9-BA0D-69491E7DBC3D}" destId="{83A312BA-C17C-42E6-A2F0-6EAB89216B32}" srcOrd="1" destOrd="0" presId="urn:microsoft.com/office/officeart/2005/8/layout/orgChart1"/>
    <dgm:cxn modelId="{98D4C7EE-369D-4A74-A361-D7E3FF5C3459}" type="presParOf" srcId="{0F31A830-62B6-4CFB-A221-5A7DE181168D}" destId="{7F7CABCE-E060-4801-B7B1-F1E65BFA6652}" srcOrd="1" destOrd="0" presId="urn:microsoft.com/office/officeart/2005/8/layout/orgChart1"/>
    <dgm:cxn modelId="{CF92BB9F-C04B-4CA8-A77D-6E981843369C}" type="presParOf" srcId="{0F31A830-62B6-4CFB-A221-5A7DE181168D}" destId="{C6FB1A0E-94E8-4DEB-95B9-91BF3C337EF9}" srcOrd="2" destOrd="0" presId="urn:microsoft.com/office/officeart/2005/8/layout/orgChart1"/>
    <dgm:cxn modelId="{078EA31D-B81A-4DDC-BE17-2E4DF87BC873}" type="presParOf" srcId="{8D2E3BC2-D123-4FAC-A55D-3707A46DC9C7}" destId="{069480E8-740B-4AA0-B2D0-F45FCA3D742E}" srcOrd="6" destOrd="0" presId="urn:microsoft.com/office/officeart/2005/8/layout/orgChart1"/>
    <dgm:cxn modelId="{D123EF6E-5BD7-4419-98B7-C59450570AC1}" type="presParOf" srcId="{8D2E3BC2-D123-4FAC-A55D-3707A46DC9C7}" destId="{5214CD4E-5D59-495D-BD1B-03F4FE2CEBE4}" srcOrd="7" destOrd="0" presId="urn:microsoft.com/office/officeart/2005/8/layout/orgChart1"/>
    <dgm:cxn modelId="{01A94C0C-9784-4B89-BAFF-6E63A2F0DFE5}" type="presParOf" srcId="{5214CD4E-5D59-495D-BD1B-03F4FE2CEBE4}" destId="{E2EB6DD2-65F7-4FFD-8871-96CDA09EB953}" srcOrd="0" destOrd="0" presId="urn:microsoft.com/office/officeart/2005/8/layout/orgChart1"/>
    <dgm:cxn modelId="{0EA359B2-35D9-4FD7-9E9E-ABFDE709A414}" type="presParOf" srcId="{E2EB6DD2-65F7-4FFD-8871-96CDA09EB953}" destId="{CA8ACDAB-AF25-4B88-9B68-1F17CF046999}" srcOrd="0" destOrd="0" presId="urn:microsoft.com/office/officeart/2005/8/layout/orgChart1"/>
    <dgm:cxn modelId="{50533581-C966-480C-8103-DC73E72E2C7C}" type="presParOf" srcId="{E2EB6DD2-65F7-4FFD-8871-96CDA09EB953}" destId="{83146912-C634-4BEF-AF8C-5718BF0FD566}" srcOrd="1" destOrd="0" presId="urn:microsoft.com/office/officeart/2005/8/layout/orgChart1"/>
    <dgm:cxn modelId="{EA5D6A06-6CC7-4199-9789-3AE117D9A02B}" type="presParOf" srcId="{5214CD4E-5D59-495D-BD1B-03F4FE2CEBE4}" destId="{5910C631-3777-475E-8884-A0C0668AEBCC}" srcOrd="1" destOrd="0" presId="urn:microsoft.com/office/officeart/2005/8/layout/orgChart1"/>
    <dgm:cxn modelId="{C4C35D03-3A6C-494A-BEBB-337E2CD79A2F}" type="presParOf" srcId="{5214CD4E-5D59-495D-BD1B-03F4FE2CEBE4}" destId="{A9B6ABD0-4EA0-4DB2-B6E1-171CAD24087D}" srcOrd="2" destOrd="0" presId="urn:microsoft.com/office/officeart/2005/8/layout/orgChart1"/>
    <dgm:cxn modelId="{C7F43AD4-7AFD-43AE-86A8-611B3B79C3CF}" type="presParOf" srcId="{8D2E3BC2-D123-4FAC-A55D-3707A46DC9C7}" destId="{FFBF91DD-BFC8-4DAF-9132-ABB382BC1122}" srcOrd="8" destOrd="0" presId="urn:microsoft.com/office/officeart/2005/8/layout/orgChart1"/>
    <dgm:cxn modelId="{08390CA0-D48D-462C-B31B-72B8030F1194}" type="presParOf" srcId="{8D2E3BC2-D123-4FAC-A55D-3707A46DC9C7}" destId="{E58462E0-07B1-49E6-9BA7-AD08F773C683}" srcOrd="9" destOrd="0" presId="urn:microsoft.com/office/officeart/2005/8/layout/orgChart1"/>
    <dgm:cxn modelId="{7B32BBF4-629F-472C-9E2C-1383BEF6FFDC}" type="presParOf" srcId="{E58462E0-07B1-49E6-9BA7-AD08F773C683}" destId="{041468F2-7E74-40A9-A142-3064200E2306}" srcOrd="0" destOrd="0" presId="urn:microsoft.com/office/officeart/2005/8/layout/orgChart1"/>
    <dgm:cxn modelId="{06D3C5AD-C0DC-49CF-93F5-E9B2388C3FDC}" type="presParOf" srcId="{041468F2-7E74-40A9-A142-3064200E2306}" destId="{83F28AFE-781C-48B9-9BB4-78659D9FDFC9}" srcOrd="0" destOrd="0" presId="urn:microsoft.com/office/officeart/2005/8/layout/orgChart1"/>
    <dgm:cxn modelId="{F28069BC-10A1-48CA-8DEC-949DB812973F}" type="presParOf" srcId="{041468F2-7E74-40A9-A142-3064200E2306}" destId="{CD7B3AFB-7C75-4F09-B559-E7A1449E164E}" srcOrd="1" destOrd="0" presId="urn:microsoft.com/office/officeart/2005/8/layout/orgChart1"/>
    <dgm:cxn modelId="{CADBFAE5-B15A-4941-9CD3-558621958DE4}" type="presParOf" srcId="{E58462E0-07B1-49E6-9BA7-AD08F773C683}" destId="{005D6F68-C10F-419C-8134-3986ABED0983}" srcOrd="1" destOrd="0" presId="urn:microsoft.com/office/officeart/2005/8/layout/orgChart1"/>
    <dgm:cxn modelId="{C3D64DCC-E8D0-4BAF-9C97-416479A19663}" type="presParOf" srcId="{E58462E0-07B1-49E6-9BA7-AD08F773C683}" destId="{F8396D4A-6DB6-485D-A0CA-E2F38746A648}" srcOrd="2" destOrd="0" presId="urn:microsoft.com/office/officeart/2005/8/layout/orgChart1"/>
    <dgm:cxn modelId="{E2397970-5C0E-4868-AC64-E2449379FC05}" type="presParOf" srcId="{571B1C6F-9A73-4528-8411-01B690F2E563}" destId="{E9A4C96C-C26F-4D19-93EB-9A3F166CE17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BF91DD-BFC8-4DAF-9132-ABB382BC1122}">
      <dsp:nvSpPr>
        <dsp:cNvPr id="0" name=""/>
        <dsp:cNvSpPr/>
      </dsp:nvSpPr>
      <dsp:spPr>
        <a:xfrm>
          <a:off x="4338228" y="2489503"/>
          <a:ext cx="3594766" cy="3119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971"/>
              </a:lnTo>
              <a:lnTo>
                <a:pt x="3594766" y="155971"/>
              </a:lnTo>
              <a:lnTo>
                <a:pt x="3594766" y="31194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9480E8-740B-4AA0-B2D0-F45FCA3D742E}">
      <dsp:nvSpPr>
        <dsp:cNvPr id="0" name=""/>
        <dsp:cNvSpPr/>
      </dsp:nvSpPr>
      <dsp:spPr>
        <a:xfrm>
          <a:off x="4338228" y="2489503"/>
          <a:ext cx="1797383" cy="3119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971"/>
              </a:lnTo>
              <a:lnTo>
                <a:pt x="1797383" y="155971"/>
              </a:lnTo>
              <a:lnTo>
                <a:pt x="1797383" y="31194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6A1A18-19EB-4775-8406-A062FABE73FD}">
      <dsp:nvSpPr>
        <dsp:cNvPr id="0" name=""/>
        <dsp:cNvSpPr/>
      </dsp:nvSpPr>
      <dsp:spPr>
        <a:xfrm>
          <a:off x="4292508" y="2489503"/>
          <a:ext cx="91440" cy="3119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194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86A141-D4D1-470B-8E1A-9B4990645771}">
      <dsp:nvSpPr>
        <dsp:cNvPr id="0" name=""/>
        <dsp:cNvSpPr/>
      </dsp:nvSpPr>
      <dsp:spPr>
        <a:xfrm>
          <a:off x="2540844" y="2489503"/>
          <a:ext cx="1797383" cy="311942"/>
        </a:xfrm>
        <a:custGeom>
          <a:avLst/>
          <a:gdLst/>
          <a:ahLst/>
          <a:cxnLst/>
          <a:rect l="0" t="0" r="0" b="0"/>
          <a:pathLst>
            <a:path>
              <a:moveTo>
                <a:pt x="1797383" y="0"/>
              </a:moveTo>
              <a:lnTo>
                <a:pt x="1797383" y="155971"/>
              </a:lnTo>
              <a:lnTo>
                <a:pt x="0" y="155971"/>
              </a:lnTo>
              <a:lnTo>
                <a:pt x="0" y="31194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42C248-1A44-4CE4-AAE1-F0A502A96955}">
      <dsp:nvSpPr>
        <dsp:cNvPr id="0" name=""/>
        <dsp:cNvSpPr/>
      </dsp:nvSpPr>
      <dsp:spPr>
        <a:xfrm>
          <a:off x="743461" y="2489503"/>
          <a:ext cx="3594766" cy="311942"/>
        </a:xfrm>
        <a:custGeom>
          <a:avLst/>
          <a:gdLst/>
          <a:ahLst/>
          <a:cxnLst/>
          <a:rect l="0" t="0" r="0" b="0"/>
          <a:pathLst>
            <a:path>
              <a:moveTo>
                <a:pt x="3594766" y="0"/>
              </a:moveTo>
              <a:lnTo>
                <a:pt x="3594766" y="155971"/>
              </a:lnTo>
              <a:lnTo>
                <a:pt x="0" y="155971"/>
              </a:lnTo>
              <a:lnTo>
                <a:pt x="0" y="31194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EEB0D5-68B1-42DC-9EE6-3BAFB75EFB69}">
      <dsp:nvSpPr>
        <dsp:cNvPr id="0" name=""/>
        <dsp:cNvSpPr/>
      </dsp:nvSpPr>
      <dsp:spPr>
        <a:xfrm>
          <a:off x="3131834" y="864097"/>
          <a:ext cx="2412786" cy="1625406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>
              <a:solidFill>
                <a:schemeClr val="tx1"/>
              </a:solidFill>
              <a:latin typeface="+mj-lt"/>
              <a:cs typeface="Times New Roman" pitchFamily="18" charset="0"/>
            </a:rPr>
            <a:t>Categories of perception</a:t>
          </a:r>
        </a:p>
      </dsp:txBody>
      <dsp:txXfrm>
        <a:off x="3131834" y="864097"/>
        <a:ext cx="2412786" cy="1625406"/>
      </dsp:txXfrm>
    </dsp:sp>
    <dsp:sp modelId="{0C629D55-73D4-4469-AEE5-9B7C105586E4}">
      <dsp:nvSpPr>
        <dsp:cNvPr id="0" name=""/>
        <dsp:cNvSpPr/>
      </dsp:nvSpPr>
      <dsp:spPr>
        <a:xfrm>
          <a:off x="741" y="2801446"/>
          <a:ext cx="1485440" cy="7427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>
              <a:latin typeface="+mj-lt"/>
              <a:cs typeface="Times New Roman" pitchFamily="18" charset="0"/>
            </a:rPr>
            <a:t>Prejudice</a:t>
          </a:r>
        </a:p>
      </dsp:txBody>
      <dsp:txXfrm>
        <a:off x="741" y="2801446"/>
        <a:ext cx="1485440" cy="742720"/>
      </dsp:txXfrm>
    </dsp:sp>
    <dsp:sp modelId="{86FB5992-E233-469C-833A-7590643D9DCD}">
      <dsp:nvSpPr>
        <dsp:cNvPr id="0" name=""/>
        <dsp:cNvSpPr/>
      </dsp:nvSpPr>
      <dsp:spPr>
        <a:xfrm>
          <a:off x="1798124" y="2801446"/>
          <a:ext cx="1485440" cy="7427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>
              <a:latin typeface="+mj-lt"/>
              <a:cs typeface="Times New Roman" pitchFamily="18" charset="0"/>
            </a:rPr>
            <a:t>Stereo-type</a:t>
          </a:r>
        </a:p>
      </dsp:txBody>
      <dsp:txXfrm>
        <a:off x="1798124" y="2801446"/>
        <a:ext cx="1485440" cy="742720"/>
      </dsp:txXfrm>
    </dsp:sp>
    <dsp:sp modelId="{84E9826D-B6F0-4F9E-A114-E73E6E342E7D}">
      <dsp:nvSpPr>
        <dsp:cNvPr id="0" name=""/>
        <dsp:cNvSpPr/>
      </dsp:nvSpPr>
      <dsp:spPr>
        <a:xfrm>
          <a:off x="3595507" y="2801446"/>
          <a:ext cx="1485440" cy="7427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>
              <a:latin typeface="+mj-lt"/>
              <a:cs typeface="Times New Roman" pitchFamily="18" charset="0"/>
            </a:rPr>
            <a:t>Cliché</a:t>
          </a:r>
        </a:p>
      </dsp:txBody>
      <dsp:txXfrm>
        <a:off x="3595507" y="2801446"/>
        <a:ext cx="1485440" cy="742720"/>
      </dsp:txXfrm>
    </dsp:sp>
    <dsp:sp modelId="{CA8ACDAB-AF25-4B88-9B68-1F17CF046999}">
      <dsp:nvSpPr>
        <dsp:cNvPr id="0" name=""/>
        <dsp:cNvSpPr/>
      </dsp:nvSpPr>
      <dsp:spPr>
        <a:xfrm>
          <a:off x="5392890" y="2801446"/>
          <a:ext cx="1485440" cy="7427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>
              <a:latin typeface="+mj-lt"/>
              <a:cs typeface="Times New Roman" pitchFamily="18" charset="0"/>
            </a:rPr>
            <a:t>Prototype</a:t>
          </a:r>
        </a:p>
      </dsp:txBody>
      <dsp:txXfrm>
        <a:off x="5392890" y="2801446"/>
        <a:ext cx="1485440" cy="742720"/>
      </dsp:txXfrm>
    </dsp:sp>
    <dsp:sp modelId="{83F28AFE-781C-48B9-9BB4-78659D9FDFC9}">
      <dsp:nvSpPr>
        <dsp:cNvPr id="0" name=""/>
        <dsp:cNvSpPr/>
      </dsp:nvSpPr>
      <dsp:spPr>
        <a:xfrm>
          <a:off x="7190273" y="2801446"/>
          <a:ext cx="1485440" cy="74272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>
              <a:latin typeface="+mj-lt"/>
              <a:cs typeface="Times New Roman" pitchFamily="18" charset="0"/>
            </a:rPr>
            <a:t>Common-place</a:t>
          </a:r>
        </a:p>
      </dsp:txBody>
      <dsp:txXfrm>
        <a:off x="7190273" y="2801446"/>
        <a:ext cx="1485440" cy="742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CF1FC-328C-4C5E-BCB4-1004691AC23C}" type="datetimeFigureOut">
              <a:rPr lang="de-DE" smtClean="0"/>
              <a:t>30.08.2018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E5D31-0D62-473E-A6E0-AC12576CDA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733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http://wallpaper.free-photograph.net/img/de/2560x1600/jpeg/yun_582.jpg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87100-CFA5-478E-85ED-0AD8E9954EF8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388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273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67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75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13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7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64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87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52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727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89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F6B656-F9D4-4276-8B0E-B2956D584B70}" type="datetimeFigureOut">
              <a:rPr lang="en-GB" smtClean="0"/>
              <a:t>30/08/2018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12E223-F6D2-4C39-A42B-96384D240B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30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/>
        </p:nvCxnSpPr>
        <p:spPr bwMode="gray">
          <a:xfrm>
            <a:off x="-4708" y="660443"/>
            <a:ext cx="9144000" cy="0"/>
          </a:xfrm>
          <a:prstGeom prst="line">
            <a:avLst/>
          </a:prstGeom>
          <a:ln w="25400">
            <a:solidFill>
              <a:srgbClr val="4E7C89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 descr="EU flag-Erasmus+_vect_PO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64288" y="428517"/>
            <a:ext cx="1962324" cy="559772"/>
          </a:xfrm>
          <a:prstGeom prst="rect">
            <a:avLst/>
          </a:prstGeom>
        </p:spPr>
      </p:pic>
      <p:sp>
        <p:nvSpPr>
          <p:cNvPr id="9" name="Fußzeilenplatzhalter 4"/>
          <p:cNvSpPr txBox="1">
            <a:spLocks/>
          </p:cNvSpPr>
          <p:nvPr/>
        </p:nvSpPr>
        <p:spPr bwMode="gray">
          <a:xfrm>
            <a:off x="450851" y="432259"/>
            <a:ext cx="6155990" cy="200149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defPPr>
              <a:defRPr lang="de-DE"/>
            </a:defPPr>
            <a:lvl1pPr marL="0" algn="l" defTabSz="1043056" rtl="0" eaLnBrk="1" latinLnBrk="0" hangingPunct="1">
              <a:lnSpc>
                <a:spcPct val="100000"/>
              </a:lnSpc>
              <a:spcBef>
                <a:spcPts val="0"/>
              </a:spcBef>
              <a:defRPr sz="1000" kern="1200">
                <a:solidFill>
                  <a:srgbClr val="0071BB"/>
                </a:solidFill>
                <a:latin typeface="+mn-lt"/>
                <a:ea typeface="+mn-ea"/>
                <a:cs typeface="+mn-cs"/>
              </a:defRPr>
            </a:lvl1pPr>
            <a:lvl2pPr marL="52152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305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6458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86112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07640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29168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0696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72224" algn="l" defTabSz="1043056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 – Intercultural Learning Network • Pre-departure training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4E7C8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72196"/>
            <a:ext cx="1040002" cy="892630"/>
          </a:xfrm>
          <a:prstGeom prst="rect">
            <a:avLst/>
          </a:prstGeom>
        </p:spPr>
      </p:pic>
      <p:sp>
        <p:nvSpPr>
          <p:cNvPr id="11" name="Fußzeilenplatzhalter 11"/>
          <p:cNvSpPr txBox="1">
            <a:spLocks/>
          </p:cNvSpPr>
          <p:nvPr/>
        </p:nvSpPr>
        <p:spPr bwMode="gray">
          <a:xfrm>
            <a:off x="6012160" y="6525344"/>
            <a:ext cx="3019627" cy="216024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/>
          <a:p>
            <a:pPr marL="0" marR="0" lvl="0" indent="0"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www.weconnecteurope.eu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•  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4E7C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www.experience-map.org</a:t>
            </a:r>
          </a:p>
        </p:txBody>
      </p:sp>
    </p:spTree>
    <p:extLst>
      <p:ext uri="{BB962C8B-B14F-4D97-AF65-F5344CB8AC3E}">
        <p14:creationId xmlns:p14="http://schemas.microsoft.com/office/powerpoint/2010/main" val="147358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publications/economy-finance/united-diversity-poster_d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buckled-book-book-fantasy-photoshop-218004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hyperlink" Target="https://pixabay.com/en/users/thommas68-2571842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users/thommas68-2571842/" TargetMode="External"/><Relationship Id="rId2" Type="http://schemas.openxmlformats.org/officeDocument/2006/relationships/hyperlink" Target="https://pixabay.com/en/buckled-book-book-fantasy-photoshop-2180047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s://creativecommons.org/publicdomain/zero/1.0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america-art-borders-cartography-1861417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hyperlink" Target="https://pixabay.com/en/users/GDJ-1086657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america-art-borders-cartography-1861417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hyperlink" Target="https://pixabay.com/en/users/GDJ-1086657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users/jarmoluk-143740/" TargetMode="External"/><Relationship Id="rId2" Type="http://schemas.openxmlformats.org/officeDocument/2006/relationships/hyperlink" Target="https://pixabay.com/en/notebook-fountain-pens-pen-notes-428293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s://creativecommons.org/publicdomain/zero/1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users/Deedster-2541644/" TargetMode="External"/><Relationship Id="rId2" Type="http://schemas.openxmlformats.org/officeDocument/2006/relationships/hyperlink" Target="https://pixabay.com/en/target-dart-aim-success-goal-1414775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s://creativecommons.org/publicdomain/zero/1.0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america-art-borders-cartography-1861417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hyperlink" Target="https://pixabay.com/en/users/GDJ-1086657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DWynJkN5HbQ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1" y="1119512"/>
            <a:ext cx="6785446" cy="5405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6"/>
          <p:cNvSpPr txBox="1">
            <a:spLocks/>
          </p:cNvSpPr>
          <p:nvPr/>
        </p:nvSpPr>
        <p:spPr bwMode="gray">
          <a:xfrm>
            <a:off x="450850" y="4428702"/>
            <a:ext cx="5489302" cy="2168650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1043056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sz="4000" b="1" kern="1200"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small" spc="0" normalizeH="0" noProof="0" dirty="0">
              <a:ln>
                <a:noFill/>
              </a:ln>
              <a:solidFill>
                <a:srgbClr val="EA4C19"/>
              </a:solidFill>
              <a:effectLst/>
              <a:uLnTx/>
              <a:uFillTx/>
              <a:latin typeface="Arial Rounded MT Bold" panose="020F0704030504030204" pitchFamily="34" charset="0"/>
            </a:endParaRPr>
          </a:p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cap="small" dirty="0">
              <a:solidFill>
                <a:srgbClr val="EA4C19"/>
              </a:solidFill>
              <a:latin typeface="Arial Rounded MT Bold" panose="020F0704030504030204" pitchFamily="34" charset="0"/>
            </a:endParaRPr>
          </a:p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cap="small" dirty="0">
                <a:solidFill>
                  <a:srgbClr val="EA4C19"/>
                </a:solidFill>
                <a:latin typeface="Arial Rounded MT Bold" panose="020F0704030504030204" pitchFamily="34" charset="0"/>
              </a:rPr>
              <a:t>Culture Specifics</a:t>
            </a:r>
          </a:p>
          <a:p>
            <a:pPr marL="0" marR="0" lvl="0" indent="0" algn="l" defTabSz="1043056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small" spc="0" normalizeH="0" noProof="0" dirty="0">
                <a:ln>
                  <a:noFill/>
                </a:ln>
                <a:solidFill>
                  <a:srgbClr val="EA4C19"/>
                </a:solidFill>
                <a:effectLst/>
                <a:uLnTx/>
                <a:uFillTx/>
                <a:latin typeface="Arial"/>
              </a:rPr>
              <a:t/>
            </a:r>
            <a:br>
              <a:rPr kumimoji="0" lang="en-GB" sz="4000" b="1" i="0" u="none" strike="noStrike" kern="1200" cap="small" spc="0" normalizeH="0" noProof="0" dirty="0">
                <a:ln>
                  <a:noFill/>
                </a:ln>
                <a:solidFill>
                  <a:srgbClr val="EA4C19"/>
                </a:solidFill>
                <a:effectLst/>
                <a:uLnTx/>
                <a:uFillTx/>
                <a:latin typeface="Arial"/>
              </a:rPr>
            </a:br>
            <a:endParaRPr kumimoji="0" lang="en-GB" sz="4000" b="1" i="0" u="none" strike="noStrike" kern="1200" cap="small" spc="0" normalizeH="0" noProof="0" dirty="0">
              <a:ln>
                <a:noFill/>
              </a:ln>
              <a:solidFill>
                <a:srgbClr val="EA4C19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" name="Textfeld 5"/>
          <p:cNvSpPr txBox="1"/>
          <p:nvPr/>
        </p:nvSpPr>
        <p:spPr>
          <a:xfrm rot="16200000">
            <a:off x="6404556" y="5326960"/>
            <a:ext cx="21428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err="1" smtClean="0"/>
              <a:t>Photo</a:t>
            </a:r>
            <a:r>
              <a:rPr lang="de-DE" sz="1050" dirty="0" smtClean="0"/>
              <a:t> </a:t>
            </a:r>
            <a:r>
              <a:rPr lang="de-DE" sz="1050" dirty="0" err="1" smtClean="0"/>
              <a:t>by</a:t>
            </a:r>
            <a:r>
              <a:rPr lang="de-DE" sz="1050" dirty="0" smtClean="0"/>
              <a:t> </a:t>
            </a:r>
            <a:r>
              <a:rPr lang="de-DE" sz="1050" dirty="0" smtClean="0">
                <a:hlinkClick r:id="rId3"/>
              </a:rPr>
              <a:t>European </a:t>
            </a:r>
            <a:r>
              <a:rPr lang="de-DE" sz="1050" dirty="0" err="1" smtClean="0">
                <a:hlinkClick r:id="rId3"/>
              </a:rPr>
              <a:t>Commission</a:t>
            </a:r>
            <a:endParaRPr lang="de-DE" sz="1050" dirty="0"/>
          </a:p>
        </p:txBody>
      </p:sp>
    </p:spTree>
    <p:extLst>
      <p:ext uri="{BB962C8B-B14F-4D97-AF65-F5344CB8AC3E}">
        <p14:creationId xmlns:p14="http://schemas.microsoft.com/office/powerpoint/2010/main" val="3994463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503548" y="1916832"/>
            <a:ext cx="81369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>
                <a:latin typeface="+mj-lt"/>
                <a:cs typeface="Times New Roman" pitchFamily="18" charset="0"/>
              </a:rPr>
              <a:t> they are ideas widely shared in a society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>
                <a:latin typeface="+mj-lt"/>
                <a:cs typeface="Times New Roman" pitchFamily="18" charset="0"/>
              </a:rPr>
              <a:t> they represent prefabricated ideas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>
                <a:latin typeface="+mj-lt"/>
                <a:cs typeface="Times New Roman" pitchFamily="18" charset="0"/>
              </a:rPr>
              <a:t> they can refer to one’s own group (auto-stereotypes) or others (hetero-stereotypes)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>
                <a:latin typeface="+mj-lt"/>
                <a:cs typeface="Times New Roman" pitchFamily="18" charset="0"/>
              </a:rPr>
              <a:t> they have an important role in the constitution of social groups (in-group and out-group)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>
                <a:latin typeface="+mj-lt"/>
                <a:cs typeface="Times New Roman" pitchFamily="18" charset="0"/>
              </a:rPr>
              <a:t> they are important categories for perception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>
                <a:latin typeface="+mj-lt"/>
                <a:cs typeface="Times New Roman" pitchFamily="18" charset="0"/>
              </a:rPr>
              <a:t> they are filters for perception </a:t>
            </a:r>
          </a:p>
          <a:p>
            <a:endParaRPr lang="en-GB" dirty="0">
              <a:latin typeface="+mj-lt"/>
              <a:cs typeface="Times New Roman" pitchFamily="18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536322" y="967099"/>
            <a:ext cx="4547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Some characteristics of stereotypes</a:t>
            </a:r>
          </a:p>
        </p:txBody>
      </p:sp>
    </p:spTree>
    <p:extLst>
      <p:ext uri="{BB962C8B-B14F-4D97-AF65-F5344CB8AC3E}">
        <p14:creationId xmlns:p14="http://schemas.microsoft.com/office/powerpoint/2010/main" val="635852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95288" y="908050"/>
            <a:ext cx="6048375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de-DE"/>
            </a:defPPr>
            <a:lvl1pPr marL="360363" indent="-360363"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 err="1"/>
              <a:t>Othering</a:t>
            </a:r>
            <a:endParaRPr lang="en-GB" dirty="0"/>
          </a:p>
        </p:txBody>
      </p:sp>
      <p:sp>
        <p:nvSpPr>
          <p:cNvPr id="3" name="Textfeld 2"/>
          <p:cNvSpPr txBox="1"/>
          <p:nvPr/>
        </p:nvSpPr>
        <p:spPr>
          <a:xfrm>
            <a:off x="395288" y="1340768"/>
            <a:ext cx="3816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(Holliday/Hyde/</a:t>
            </a:r>
            <a:r>
              <a:rPr lang="en-GB" sz="1400" dirty="0" err="1"/>
              <a:t>Kullman</a:t>
            </a:r>
            <a:r>
              <a:rPr lang="en-GB" sz="1400" dirty="0"/>
              <a:t> 2010)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3131840" y="3933056"/>
            <a:ext cx="280831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C. </a:t>
            </a:r>
            <a:r>
              <a:rPr lang="en-GB" dirty="0" err="1"/>
              <a:t>Othering</a:t>
            </a:r>
            <a:endParaRPr lang="en-GB" dirty="0"/>
          </a:p>
          <a:p>
            <a:pPr algn="ctr"/>
            <a:r>
              <a:rPr lang="en-GB" sz="1400" dirty="0"/>
              <a:t>Reducing the foreign Other to less than what they are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2368216" y="2797694"/>
            <a:ext cx="216024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lphaUcPeriod"/>
            </a:pPr>
            <a:r>
              <a:rPr lang="en-GB" dirty="0"/>
              <a:t>Stereotyping</a:t>
            </a:r>
          </a:p>
          <a:p>
            <a:pPr algn="ctr"/>
            <a:r>
              <a:rPr lang="en-GB" sz="1400" dirty="0"/>
              <a:t>Ideal characterisation of the foreign other</a:t>
            </a:r>
          </a:p>
        </p:txBody>
      </p:sp>
      <p:sp>
        <p:nvSpPr>
          <p:cNvPr id="6" name="Abgerundetes Rechteck 5"/>
          <p:cNvSpPr/>
          <p:nvPr/>
        </p:nvSpPr>
        <p:spPr>
          <a:xfrm>
            <a:off x="4604590" y="2789311"/>
            <a:ext cx="249857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B. Prejudice</a:t>
            </a:r>
          </a:p>
          <a:p>
            <a:pPr algn="ctr"/>
            <a:r>
              <a:rPr lang="en-GB" sz="1400" dirty="0"/>
              <a:t>Judgement made on the basis of interest rather than emergent evidence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4622236" y="5085184"/>
            <a:ext cx="28083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D. Essentialism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1691680" y="5085184"/>
            <a:ext cx="28083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E. </a:t>
            </a:r>
            <a:r>
              <a:rPr lang="en-GB" dirty="0" err="1"/>
              <a:t>Culturism</a:t>
            </a:r>
            <a:endParaRPr lang="en-GB" dirty="0"/>
          </a:p>
          <a:p>
            <a:pPr algn="ctr"/>
            <a:r>
              <a:rPr lang="en-GB" sz="1400" dirty="0"/>
              <a:t>Reducing the members of a group to the pre-defined characteristics of a cultural label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7544" y="1844824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Othering as a consequence of combining stereotyping and prejudiced thinking with cultural essentialism</a:t>
            </a:r>
          </a:p>
        </p:txBody>
      </p:sp>
    </p:spTree>
    <p:extLst>
      <p:ext uri="{BB962C8B-B14F-4D97-AF65-F5344CB8AC3E}">
        <p14:creationId xmlns:p14="http://schemas.microsoft.com/office/powerpoint/2010/main" val="352132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575556" y="1772816"/>
            <a:ext cx="799288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latin typeface="+mj-lt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2000" dirty="0">
                <a:latin typeface="+mj-lt"/>
                <a:cs typeface="Times New Roman" pitchFamily="18" charset="0"/>
              </a:rPr>
              <a:t> Be aware of your stereotypes.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>
                <a:latin typeface="+mj-lt"/>
                <a:cs typeface="Times New Roman" pitchFamily="18" charset="0"/>
              </a:rPr>
              <a:t> Try to falsify them/ Don’t always look for confirmation.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>
                <a:latin typeface="+mj-lt"/>
                <a:cs typeface="Times New Roman" pitchFamily="18" charset="0"/>
              </a:rPr>
              <a:t> Speak about your stereotypes/ Discuss them with others and compare them to stereotypes of others.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>
                <a:latin typeface="+mj-lt"/>
                <a:cs typeface="Times New Roman" pitchFamily="18" charset="0"/>
              </a:rPr>
              <a:t> Don’t try to understand everything in a foreign culture. Normally we don’t even understand everything in our own culture!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>
                <a:latin typeface="+mj-lt"/>
                <a:cs typeface="Times New Roman" pitchFamily="18" charset="0"/>
              </a:rPr>
              <a:t> Try to figure out the stereotypes about your own culture.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>
                <a:latin typeface="+mj-lt"/>
                <a:cs typeface="Times New Roman" pitchFamily="18" charset="0"/>
              </a:rPr>
              <a:t> Try to understand but accept that you will never understand everything!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>
                <a:latin typeface="+mj-lt"/>
                <a:cs typeface="Times New Roman" pitchFamily="18" charset="0"/>
              </a:rPr>
              <a:t> The ability to get along with situations in which you are not competent is one aspect of intercultural competence.</a:t>
            </a:r>
            <a:br>
              <a:rPr lang="en-GB" sz="2000" dirty="0">
                <a:latin typeface="+mj-lt"/>
                <a:cs typeface="Times New Roman" pitchFamily="18" charset="0"/>
              </a:rPr>
            </a:br>
            <a:endParaRPr lang="en-GB" sz="2000" dirty="0">
              <a:latin typeface="+mj-lt"/>
              <a:cs typeface="Times New Roman" pitchFamily="18" charset="0"/>
            </a:endParaRPr>
          </a:p>
          <a:p>
            <a:endParaRPr lang="en-GB" sz="2000" dirty="0">
              <a:latin typeface="+mj-lt"/>
              <a:cs typeface="Times New Roman" pitchFamily="18" charset="0"/>
            </a:endParaRPr>
          </a:p>
          <a:p>
            <a:endParaRPr lang="en-GB" sz="2000" dirty="0">
              <a:latin typeface="+mj-lt"/>
              <a:cs typeface="Times New Roman" pitchFamily="18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575556" y="1022002"/>
            <a:ext cx="6563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/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How to deal with stereotypes</a:t>
            </a:r>
          </a:p>
        </p:txBody>
      </p:sp>
    </p:spTree>
    <p:extLst>
      <p:ext uri="{BB962C8B-B14F-4D97-AF65-F5344CB8AC3E}">
        <p14:creationId xmlns:p14="http://schemas.microsoft.com/office/powerpoint/2010/main" val="111852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/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4. Sharing knowledge: a “jungle book” of our target region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39552" y="2276872"/>
            <a:ext cx="453650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Divide into mixed teams according to target regions (outgoings + incomings and returnees).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In an open round go through your list / mind-map and try to fill the gaps in your knowledge.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Discuss which kind of knowledge cannot be acquired without a too-rough level of stereotyping.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Exchange about useless stereotypes, prejudices and commonplace assumptions.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Exchange about typical, locally specific situations of uncertainty.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508104" y="5589240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3"/>
              </a:rPr>
              <a:t>Picture</a:t>
            </a:r>
            <a:r>
              <a:rPr lang="en-GB" sz="1200" dirty="0" smtClean="0"/>
              <a:t> </a:t>
            </a:r>
            <a:r>
              <a:rPr lang="en-GB" sz="1200" dirty="0"/>
              <a:t>by </a:t>
            </a:r>
            <a:r>
              <a:rPr lang="en-GB" sz="1200" dirty="0" smtClean="0">
                <a:hlinkClick r:id="rId4"/>
              </a:rPr>
              <a:t>thommas68</a:t>
            </a:r>
            <a:r>
              <a:rPr lang="en-GB" sz="1200" dirty="0" smtClean="0"/>
              <a:t> / licensed </a:t>
            </a:r>
            <a:r>
              <a:rPr lang="en-GB" sz="1200" dirty="0">
                <a:hlinkClick r:id="rId5"/>
              </a:rPr>
              <a:t>CC0</a:t>
            </a:r>
            <a:endParaRPr lang="en-GB" sz="1200" dirty="0"/>
          </a:p>
        </p:txBody>
      </p:sp>
      <p:pic>
        <p:nvPicPr>
          <p:cNvPr id="4098" name="Picture 2" descr="Buckled Book, Book, Fantasy, Photoshop, Hover, Cloud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8" r="18782"/>
          <a:stretch/>
        </p:blipFill>
        <p:spPr bwMode="auto">
          <a:xfrm>
            <a:off x="5292080" y="2132856"/>
            <a:ext cx="3551275" cy="31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59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/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Prepare your “jungle book”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39552" y="2140416"/>
            <a:ext cx="4896544" cy="1576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Prepare a “jungle book” (insider guide) of your target region using the information shared.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Visualise it on a chart using for example infographic technics (combination of images/pictures and text)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Pin it up at a board in the classroom.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You have 30 minutes for the whole task.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508104" y="5589240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2"/>
              </a:rPr>
              <a:t>Picture</a:t>
            </a:r>
            <a:r>
              <a:rPr lang="en-GB" sz="1200" dirty="0" smtClean="0"/>
              <a:t> </a:t>
            </a:r>
            <a:r>
              <a:rPr lang="en-GB" sz="1200" dirty="0"/>
              <a:t>by </a:t>
            </a:r>
            <a:r>
              <a:rPr lang="en-GB" sz="1200" dirty="0" smtClean="0">
                <a:hlinkClick r:id="rId3"/>
              </a:rPr>
              <a:t>thommas68</a:t>
            </a:r>
            <a:r>
              <a:rPr lang="en-GB" sz="1200" dirty="0" smtClean="0"/>
              <a:t> / licensed </a:t>
            </a:r>
            <a:r>
              <a:rPr lang="en-GB" sz="1200" dirty="0">
                <a:hlinkClick r:id="rId4"/>
              </a:rPr>
              <a:t>CC0</a:t>
            </a:r>
            <a:endParaRPr lang="en-GB" sz="1200" dirty="0"/>
          </a:p>
        </p:txBody>
      </p:sp>
      <p:pic>
        <p:nvPicPr>
          <p:cNvPr id="8" name="Picture 2" descr="Buckled Book, Book, Fantasy, Photoshop, Hover, Cloud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8" r="18782"/>
          <a:stretch/>
        </p:blipFill>
        <p:spPr bwMode="auto">
          <a:xfrm>
            <a:off x="5292080" y="2132856"/>
            <a:ext cx="3551275" cy="315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986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360363" indent="-360363"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5. Market place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95536" y="1844824"/>
            <a:ext cx="475252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Position the boards with your charts in a circular form around the classroom.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Ensure that one or two team members stay always close to your chart for exchange and conversation.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Walk in pairs around the market place, observe other teams’ “jungle books” , and chat with them about the content.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Write your comments in cards (questions, surprising aspects, own observations, similarities to other regions, etc.) and pin them up at the margins of the chart.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You have 30 minutes to enhance your cultural horizons!</a:t>
            </a:r>
          </a:p>
        </p:txBody>
      </p:sp>
      <p:pic>
        <p:nvPicPr>
          <p:cNvPr id="5" name="Picture 2" descr="Atmosphäre-in-der-Karlshochschul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8"/>
          <a:stretch/>
        </p:blipFill>
        <p:spPr bwMode="auto">
          <a:xfrm>
            <a:off x="5796136" y="1556149"/>
            <a:ext cx="2880320" cy="2063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940152" y="398387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Image source: http://karlshochschule.de/de/hochschule/die-hochschule/atmosphaere/ </a:t>
            </a:r>
          </a:p>
        </p:txBody>
      </p:sp>
    </p:spTree>
    <p:extLst>
      <p:ext uri="{BB962C8B-B14F-4D97-AF65-F5344CB8AC3E}">
        <p14:creationId xmlns:p14="http://schemas.microsoft.com/office/powerpoint/2010/main" val="1143547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95536" y="937683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360363" indent="-360363"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6. Developing strategies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711279" y="162880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That was only the beginning!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707904" y="2291169"/>
            <a:ext cx="5400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Back to the regional teams (international students get together in an own team)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Brainstorm a list of strategies to carry on obtaining knowledge on your target region and university.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Some guiding questions: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067944" y="4221088"/>
            <a:ext cx="4608512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sz="1600" dirty="0"/>
              <a:t>What are reliable textual sources?</a:t>
            </a:r>
          </a:p>
          <a:p>
            <a:pPr marL="285750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sz="1600" dirty="0"/>
              <a:t>What are reliable visual sources (e.g. videos)?</a:t>
            </a:r>
          </a:p>
          <a:p>
            <a:pPr marL="285750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sz="1600" dirty="0"/>
              <a:t>Where can I resort back to when looking for a quick overview on a certain topic?</a:t>
            </a:r>
          </a:p>
          <a:p>
            <a:pPr marL="285750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sz="1600" dirty="0"/>
              <a:t>Who can I ask about what?</a:t>
            </a:r>
          </a:p>
          <a:p>
            <a:pPr marL="285750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sz="1600" dirty="0"/>
              <a:t>How can I compile and use new knowledge? </a:t>
            </a:r>
          </a:p>
          <a:p>
            <a:pPr marL="285750" indent="-28575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GB" sz="1600" dirty="0"/>
              <a:t>How can I challenge my stereotypes?</a:t>
            </a:r>
          </a:p>
        </p:txBody>
      </p:sp>
      <p:sp>
        <p:nvSpPr>
          <p:cNvPr id="7" name="Abgerundete rechteckige Legende 6"/>
          <p:cNvSpPr/>
          <p:nvPr/>
        </p:nvSpPr>
        <p:spPr>
          <a:xfrm>
            <a:off x="2699792" y="1471356"/>
            <a:ext cx="3132348" cy="733508"/>
          </a:xfrm>
          <a:prstGeom prst="wedgeRoundRectCallout">
            <a:avLst>
              <a:gd name="adj1" fmla="val -60781"/>
              <a:gd name="adj2" fmla="val 200283"/>
              <a:gd name="adj3" fmla="val 16667"/>
            </a:avLst>
          </a:prstGeom>
          <a:noFill/>
          <a:ln w="38100">
            <a:solidFill>
              <a:srgbClr val="D23A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 descr="Anatomy, Axons, Biology, Brain, Bright, Compu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2532" y="1813466"/>
            <a:ext cx="2098688" cy="229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395536" y="422108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3"/>
              </a:rPr>
              <a:t>Graphic</a:t>
            </a:r>
            <a:r>
              <a:rPr lang="en-GB" sz="1200" dirty="0"/>
              <a:t> by </a:t>
            </a:r>
            <a:r>
              <a:rPr lang="en-GB" sz="1200" dirty="0">
                <a:hlinkClick r:id="rId4"/>
              </a:rPr>
              <a:t>GDJ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licensed </a:t>
            </a:r>
            <a:r>
              <a:rPr lang="en-GB" sz="1200" dirty="0">
                <a:hlinkClick r:id="rId5"/>
              </a:rPr>
              <a:t>CC0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38065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937683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360363" indent="-360363"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Post your strategies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131840" y="191683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After the training: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419872" y="2439759"/>
            <a:ext cx="51125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Complete your list of strategies with short comments on every item.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Post the text in the respective </a:t>
            </a:r>
            <a:r>
              <a:rPr lang="en-GB"/>
              <a:t>forum on </a:t>
            </a:r>
            <a:r>
              <a:rPr lang="en-GB" dirty="0"/>
              <a:t>the eLearning platform.</a:t>
            </a:r>
          </a:p>
        </p:txBody>
      </p:sp>
      <p:pic>
        <p:nvPicPr>
          <p:cNvPr id="7" name="Picture 2" descr="Anatomy, Axons, Biology, Brain, Bright, Compu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2532" y="1813466"/>
            <a:ext cx="2098688" cy="229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395536" y="422108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3"/>
              </a:rPr>
              <a:t>Graphic</a:t>
            </a:r>
            <a:r>
              <a:rPr lang="en-GB" sz="1200" dirty="0"/>
              <a:t> by </a:t>
            </a:r>
            <a:r>
              <a:rPr lang="en-GB" sz="1200" dirty="0">
                <a:hlinkClick r:id="rId4"/>
              </a:rPr>
              <a:t>GDJ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licensed </a:t>
            </a:r>
            <a:r>
              <a:rPr lang="en-GB" sz="1200" dirty="0">
                <a:hlinkClick r:id="rId5"/>
              </a:rPr>
              <a:t>CC0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05460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Agenda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522440" y="310583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2"/>
              </a:rPr>
              <a:t>Photo</a:t>
            </a:r>
            <a:r>
              <a:rPr lang="en-GB" sz="1200" dirty="0" smtClean="0"/>
              <a:t> by </a:t>
            </a:r>
            <a:r>
              <a:rPr lang="en-GB" sz="1200" dirty="0" err="1" smtClean="0">
                <a:hlinkClick r:id="rId3"/>
              </a:rPr>
              <a:t>Jarmoluk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 smtClean="0"/>
              <a:t>licensed </a:t>
            </a:r>
            <a:r>
              <a:rPr lang="en-GB" sz="1200" dirty="0" smtClean="0">
                <a:hlinkClick r:id="rId4"/>
              </a:rPr>
              <a:t>CC0</a:t>
            </a:r>
            <a:endParaRPr lang="en-GB" sz="1200" dirty="0"/>
          </a:p>
        </p:txBody>
      </p:sp>
      <p:sp>
        <p:nvSpPr>
          <p:cNvPr id="4" name="Textfeld 3"/>
          <p:cNvSpPr txBox="1"/>
          <p:nvPr/>
        </p:nvSpPr>
        <p:spPr>
          <a:xfrm>
            <a:off x="539552" y="1988840"/>
            <a:ext cx="446449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Learning goals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Defining knowledge needs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Dealing with structures of knowledge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dirty="0"/>
              <a:t>Sharing knowledge: a “jungle book” of our target region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Market place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/>
              <a:t>Developing strategies</a:t>
            </a:r>
          </a:p>
        </p:txBody>
      </p:sp>
      <p:pic>
        <p:nvPicPr>
          <p:cNvPr id="1026" name="Picture 2" descr="Notebook, Fountain Pens, Pen, Notes, To Write, Offic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314" y="1665834"/>
            <a:ext cx="2177008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894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937683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1. Learning goals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39552" y="162880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At the end of this unit you will: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39552" y="2276872"/>
            <a:ext cx="482453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…be aware of the kind of knowledge that you need for you stay abroad.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…be able to critically reflect on the limits of such knowledge.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…know main categories and structures of knowledge (e.g. stereotypes, prejudices, common-places).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 …have acquired new knowledge about your target regions and universities.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…be able to strategically use resources for keep on obtaining further specific knowledge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588224" y="342900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2"/>
              </a:rPr>
              <a:t>Picture</a:t>
            </a:r>
            <a:r>
              <a:rPr lang="en-GB" sz="1200" dirty="0" smtClean="0"/>
              <a:t> </a:t>
            </a:r>
            <a:r>
              <a:rPr lang="en-GB" sz="1200" dirty="0"/>
              <a:t>by </a:t>
            </a:r>
            <a:r>
              <a:rPr lang="en-GB" sz="1200" dirty="0" err="1" smtClean="0">
                <a:hlinkClick r:id="rId3"/>
              </a:rPr>
              <a:t>Deedster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licensed </a:t>
            </a:r>
            <a:r>
              <a:rPr lang="en-GB" sz="1200" dirty="0">
                <a:hlinkClick r:id="rId4"/>
              </a:rPr>
              <a:t>CC0</a:t>
            </a:r>
            <a:endParaRPr lang="en-GB" sz="1200" dirty="0"/>
          </a:p>
        </p:txBody>
      </p:sp>
      <p:pic>
        <p:nvPicPr>
          <p:cNvPr id="2050" name="Picture 2" descr="Target, Dart, Aim, Success, Goal, Accuracy, Achievemen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072" y="1278141"/>
            <a:ext cx="1997461" cy="199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066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15769" t="14391" r="21693" b="20641"/>
          <a:stretch>
            <a:fillRect/>
          </a:stretch>
        </p:blipFill>
        <p:spPr bwMode="auto">
          <a:xfrm>
            <a:off x="683568" y="1556792"/>
            <a:ext cx="81369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feld 2"/>
          <p:cNvSpPr txBox="1"/>
          <p:nvPr/>
        </p:nvSpPr>
        <p:spPr>
          <a:xfrm>
            <a:off x="395536" y="937683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EA4C19"/>
                </a:solidFill>
                <a:latin typeface="Arial"/>
                <a:ea typeface="+mj-ea"/>
                <a:cs typeface="+mj-cs"/>
              </a:rPr>
              <a:t>2. </a:t>
            </a:r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Defining</a:t>
            </a:r>
            <a:r>
              <a:rPr lang="en-GB" sz="2400" b="1" dirty="0">
                <a:solidFill>
                  <a:srgbClr val="EA4C19"/>
                </a:solidFill>
                <a:latin typeface="Arial"/>
                <a:ea typeface="+mj-ea"/>
                <a:cs typeface="+mj-cs"/>
              </a:rPr>
              <a:t> knowledge needs</a:t>
            </a:r>
          </a:p>
        </p:txBody>
      </p:sp>
    </p:spTree>
    <p:extLst>
      <p:ext uri="{BB962C8B-B14F-4D97-AF65-F5344CB8AC3E}">
        <p14:creationId xmlns:p14="http://schemas.microsoft.com/office/powerpoint/2010/main" val="4156590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merica, Art, Borders, Cartography, Country,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75356"/>
            <a:ext cx="5380986" cy="331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7"/>
          <p:cNvSpPr txBox="1"/>
          <p:nvPr/>
        </p:nvSpPr>
        <p:spPr>
          <a:xfrm>
            <a:off x="683568" y="1372667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+mj-lt"/>
                <a:cs typeface="Times New Roman" pitchFamily="18" charset="0"/>
              </a:rPr>
              <a:t>The United States of America</a:t>
            </a:r>
          </a:p>
        </p:txBody>
      </p:sp>
      <p:sp>
        <p:nvSpPr>
          <p:cNvPr id="5" name="CasellaDiTesto 8"/>
          <p:cNvSpPr txBox="1"/>
          <p:nvPr/>
        </p:nvSpPr>
        <p:spPr>
          <a:xfrm>
            <a:off x="679606" y="1855560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  <a:cs typeface="Times New Roman" pitchFamily="18" charset="0"/>
              </a:rPr>
              <a:t>Please find some examples: </a:t>
            </a:r>
          </a:p>
          <a:p>
            <a:pPr>
              <a:buFontTx/>
              <a:buChar char="-"/>
            </a:pPr>
            <a:endParaRPr lang="en-GB" sz="2400" b="1" dirty="0">
              <a:latin typeface="+mj-lt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GB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cs typeface="Times New Roman" pitchFamily="18" charset="0"/>
              </a:rPr>
              <a:t>What do we know about the USA?</a:t>
            </a:r>
          </a:p>
          <a:p>
            <a:pPr>
              <a:buFontTx/>
              <a:buChar char="-"/>
            </a:pPr>
            <a:r>
              <a:rPr lang="en-GB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cs typeface="Times New Roman" pitchFamily="18" charset="0"/>
              </a:rPr>
              <a:t> What do we think about the USA? </a:t>
            </a:r>
          </a:p>
          <a:p>
            <a:pPr>
              <a:buFontTx/>
              <a:buChar char="-"/>
            </a:pPr>
            <a:r>
              <a:rPr lang="en-GB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cs typeface="Times New Roman" pitchFamily="18" charset="0"/>
              </a:rPr>
              <a:t> What do we suppose about the USA?</a:t>
            </a:r>
          </a:p>
          <a:p>
            <a:pPr>
              <a:buFontTx/>
              <a:buChar char="-"/>
            </a:pPr>
            <a:r>
              <a:rPr lang="en-GB" sz="24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cs typeface="Times New Roman" pitchFamily="18" charset="0"/>
              </a:rPr>
              <a:t> What do we feel about the USA?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23528" y="82556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GB" dirty="0">
                <a:latin typeface="Arial Rounded MT Bold" panose="020F0704030504030204" pitchFamily="34" charset="0"/>
              </a:rPr>
              <a:t>3. Dealing with structures of knowledge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707904" y="5900469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hlinkClick r:id="rId3"/>
              </a:rPr>
              <a:t>Graphic</a:t>
            </a:r>
            <a:r>
              <a:rPr lang="en-GB" sz="1200" dirty="0" smtClean="0"/>
              <a:t> </a:t>
            </a:r>
            <a:r>
              <a:rPr lang="en-GB" sz="1200" dirty="0"/>
              <a:t>by </a:t>
            </a:r>
            <a:r>
              <a:rPr lang="en-GB" sz="1200" dirty="0" smtClean="0">
                <a:hlinkClick r:id="rId4"/>
              </a:rPr>
              <a:t>GDJ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/>
              <a:t>licensed </a:t>
            </a:r>
            <a:r>
              <a:rPr lang="en-GB" sz="1200" dirty="0">
                <a:hlinkClick r:id="rId5"/>
              </a:rPr>
              <a:t>CC0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23662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5"/>
          <p:cNvSpPr/>
          <p:nvPr/>
        </p:nvSpPr>
        <p:spPr>
          <a:xfrm>
            <a:off x="1592796" y="6093296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Times New Roman" pitchFamily="18" charset="0"/>
                <a:cs typeface="Times New Roman" pitchFamily="18" charset="0"/>
                <a:hlinkClick r:id="rId2"/>
              </a:rPr>
              <a:t>https://www.youtube.com/watch?v=DWynJkN5HbQ -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27188" r="41063" b="13750"/>
          <a:stretch>
            <a:fillRect/>
          </a:stretch>
        </p:blipFill>
        <p:spPr bwMode="auto">
          <a:xfrm>
            <a:off x="1403648" y="2312785"/>
            <a:ext cx="6336704" cy="357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sellaDiTesto 7"/>
          <p:cNvSpPr txBox="1"/>
          <p:nvPr/>
        </p:nvSpPr>
        <p:spPr>
          <a:xfrm>
            <a:off x="413919" y="1599403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  <a:cs typeface="Times New Roman" pitchFamily="18" charset="0"/>
              </a:rPr>
              <a:t>Please describe first what you see in the picture and then watch the video.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95536" y="937683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2400" b="1">
                <a:solidFill>
                  <a:srgbClr val="EA4C19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GB" dirty="0">
                <a:latin typeface="Arial Rounded MT Bold" panose="020F0704030504030204" pitchFamily="34" charset="0"/>
              </a:rPr>
              <a:t>What kind of Asian are you?</a:t>
            </a:r>
          </a:p>
        </p:txBody>
      </p:sp>
    </p:spTree>
    <p:extLst>
      <p:ext uri="{BB962C8B-B14F-4D97-AF65-F5344CB8AC3E}">
        <p14:creationId xmlns:p14="http://schemas.microsoft.com/office/powerpoint/2010/main" val="1144344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/>
          <p:cNvSpPr txBox="1"/>
          <p:nvPr/>
        </p:nvSpPr>
        <p:spPr>
          <a:xfrm>
            <a:off x="575556" y="2204864"/>
            <a:ext cx="7992888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Stereotypes are necessary for perception.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Stereotypes are always wrong.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Stereotypes are subjective.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Stereotypes are based on experience.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Stereotypes are based on wrong perceptions.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Stereotypes are important to reduce complexity and to aid orientation in the world.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Stereotypes are social phenomena, not individual.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Are important for social coherence.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Without stereotypes we would not be able to act in social contexts.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endParaRPr lang="en-GB" dirty="0">
              <a:cs typeface="Times New Roman" pitchFamily="18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23528" y="1196752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EA4C19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Do you think these statements are right or wrong?</a:t>
            </a:r>
          </a:p>
        </p:txBody>
      </p:sp>
    </p:spTree>
    <p:extLst>
      <p:ext uri="{BB962C8B-B14F-4D97-AF65-F5344CB8AC3E}">
        <p14:creationId xmlns:p14="http://schemas.microsoft.com/office/powerpoint/2010/main" val="2329166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5"/>
          <p:cNvGraphicFramePr/>
          <p:nvPr>
            <p:extLst>
              <p:ext uri="{D42A27DB-BD31-4B8C-83A1-F6EECF244321}">
                <p14:modId xmlns:p14="http://schemas.microsoft.com/office/powerpoint/2010/main" val="861236873"/>
              </p:ext>
            </p:extLst>
          </p:nvPr>
        </p:nvGraphicFramePr>
        <p:xfrm>
          <a:off x="251520" y="1052736"/>
          <a:ext cx="8676456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2222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325199"/>
              </p:ext>
            </p:extLst>
          </p:nvPr>
        </p:nvGraphicFramePr>
        <p:xfrm>
          <a:off x="251521" y="1124744"/>
          <a:ext cx="8568949" cy="5393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35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847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7220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04055"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Prejudice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Stereotype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Commonplace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Is</a:t>
                      </a:r>
                      <a:r>
                        <a:rPr lang="en-GB" baseline="0" noProof="0" dirty="0">
                          <a:latin typeface="+mj-lt"/>
                          <a:cs typeface="Times New Roman" pitchFamily="18" charset="0"/>
                        </a:rPr>
                        <a:t> a general statement</a:t>
                      </a:r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8072"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Regards social groups or cultures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8884"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Is always a negative attribution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Is a kind of “self fulfilling prophecy”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6876"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Has a certain linguistic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76876"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Is always a discrimination of</a:t>
                      </a:r>
                      <a:r>
                        <a:rPr lang="en-GB" baseline="0" noProof="0" dirty="0">
                          <a:latin typeface="+mj-lt"/>
                          <a:cs typeface="Times New Roman" pitchFamily="18" charset="0"/>
                        </a:rPr>
                        <a:t> minorities</a:t>
                      </a:r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76876">
                <a:tc>
                  <a:txBody>
                    <a:bodyPr/>
                    <a:lstStyle/>
                    <a:p>
                      <a:r>
                        <a:rPr lang="en-GB" noProof="0" dirty="0">
                          <a:latin typeface="+mj-lt"/>
                          <a:cs typeface="Times New Roman" pitchFamily="18" charset="0"/>
                        </a:rPr>
                        <a:t>Gives orientation</a:t>
                      </a:r>
                      <a:r>
                        <a:rPr lang="en-GB" baseline="0" noProof="0" dirty="0">
                          <a:latin typeface="+mj-lt"/>
                          <a:cs typeface="Times New Roman" pitchFamily="18" charset="0"/>
                        </a:rPr>
                        <a:t> in a complex world</a:t>
                      </a:r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57633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slides_f2f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template_slides_f2f</Template>
  <TotalTime>0</TotalTime>
  <Words>1002</Words>
  <Application>Microsoft Office PowerPoint</Application>
  <PresentationFormat>Bildschirmpräsentation (4:3)</PresentationFormat>
  <Paragraphs>132</Paragraphs>
  <Slides>17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template_slides_f2f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Francisco Javier Montiel Alafont</dc:creator>
  <cp:lastModifiedBy>Fridolin Weiner</cp:lastModifiedBy>
  <cp:revision>115</cp:revision>
  <dcterms:created xsi:type="dcterms:W3CDTF">2017-11-23T15:00:02Z</dcterms:created>
  <dcterms:modified xsi:type="dcterms:W3CDTF">2018-08-30T19:10:21Z</dcterms:modified>
</cp:coreProperties>
</file>