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58" r:id="rId3"/>
    <p:sldId id="259" r:id="rId4"/>
    <p:sldId id="260" r:id="rId5"/>
    <p:sldId id="261" r:id="rId6"/>
    <p:sldId id="262" r:id="rId7"/>
    <p:sldId id="263" r:id="rId8"/>
    <p:sldId id="264" r:id="rId9"/>
    <p:sldId id="265" r:id="rId10"/>
    <p:sldId id="266" r:id="rId11"/>
    <p:sldId id="267" r:id="rId12"/>
    <p:sldId id="280" r:id="rId13"/>
    <p:sldId id="281" r:id="rId14"/>
    <p:sldId id="271" r:id="rId15"/>
    <p:sldId id="282" r:id="rId16"/>
    <p:sldId id="272" r:id="rId17"/>
    <p:sldId id="273" r:id="rId18"/>
    <p:sldId id="274" r:id="rId19"/>
    <p:sldId id="279" r:id="rId20"/>
    <p:sldId id="275" r:id="rId21"/>
    <p:sldId id="276" r:id="rId22"/>
    <p:sldId id="277" r:id="rId23"/>
    <p:sldId id="278" r:id="rId24"/>
    <p:sldId id="270" r:id="rId25"/>
    <p:sldId id="269" r:id="rId26"/>
    <p:sldId id="283" r:id="rId27"/>
    <p:sldId id="285" r:id="rId28"/>
    <p:sldId id="284" r:id="rId29"/>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4919"/>
    <a:srgbClr val="EA4C19"/>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30" autoAdjust="0"/>
  </p:normalViewPr>
  <p:slideViewPr>
    <p:cSldViewPr showGuides="1">
      <p:cViewPr varScale="1">
        <p:scale>
          <a:sx n="67" d="100"/>
          <a:sy n="67" d="100"/>
        </p:scale>
        <p:origin x="-1181"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C73C7E-C564-4116-B235-BE81748D69F5}" type="datetimeFigureOut">
              <a:rPr lang="en-GB" smtClean="0"/>
              <a:t>05/08/2018</a:t>
            </a:fld>
            <a:endParaRPr lang="en-GB"/>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D487DE-8C5D-43E1-8000-8714D9F92A48}" type="slidenum">
              <a:rPr lang="en-GB" smtClean="0"/>
              <a:t>‹Nr.›</a:t>
            </a:fld>
            <a:endParaRPr lang="en-GB"/>
          </a:p>
        </p:txBody>
      </p:sp>
    </p:spTree>
    <p:extLst>
      <p:ext uri="{BB962C8B-B14F-4D97-AF65-F5344CB8AC3E}">
        <p14:creationId xmlns:p14="http://schemas.microsoft.com/office/powerpoint/2010/main" val="3691042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Polanyi, "So What's the Point?" p. 207. </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Personal Narratives Reconsidered</a:t>
            </a:r>
          </a:p>
          <a:p>
            <a:r>
              <a:rPr lang="en-GB" sz="1200" b="0" i="0" u="none" strike="noStrike" kern="1200" baseline="0" dirty="0" smtClean="0">
                <a:solidFill>
                  <a:schemeClr val="tx1"/>
                </a:solidFill>
                <a:latin typeface="+mn-lt"/>
                <a:ea typeface="+mn-ea"/>
                <a:cs typeface="+mn-cs"/>
              </a:rPr>
              <a:t>Author(s): John A. Robinson</a:t>
            </a:r>
          </a:p>
          <a:p>
            <a:r>
              <a:rPr lang="en-US" sz="1200" b="0" i="0" u="none" strike="noStrike" kern="1200" baseline="0" dirty="0" smtClean="0">
                <a:solidFill>
                  <a:schemeClr val="tx1"/>
                </a:solidFill>
                <a:latin typeface="+mn-lt"/>
                <a:ea typeface="+mn-ea"/>
                <a:cs typeface="+mn-cs"/>
              </a:rPr>
              <a:t>Source: The Journal of American Folklore, Vol. 94, No. 371 (Jan. - Mar., 1981), pp. 58-85</a:t>
            </a:r>
          </a:p>
          <a:p>
            <a:r>
              <a:rPr lang="en-US" sz="1200" b="0" i="0" u="none" strike="noStrike" kern="1200" baseline="0" dirty="0" smtClean="0">
                <a:solidFill>
                  <a:schemeClr val="tx1"/>
                </a:solidFill>
                <a:latin typeface="+mn-lt"/>
                <a:ea typeface="+mn-ea"/>
                <a:cs typeface="+mn-cs"/>
              </a:rPr>
              <a:t>Published by: American Folklore Society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endParaRPr lang="en-GB" dirty="0"/>
          </a:p>
        </p:txBody>
      </p:sp>
      <p:sp>
        <p:nvSpPr>
          <p:cNvPr id="4" name="Foliennummernplatzhalter 3"/>
          <p:cNvSpPr>
            <a:spLocks noGrp="1"/>
          </p:cNvSpPr>
          <p:nvPr>
            <p:ph type="sldNum" sz="quarter" idx="10"/>
          </p:nvPr>
        </p:nvSpPr>
        <p:spPr/>
        <p:txBody>
          <a:bodyPr/>
          <a:lstStyle/>
          <a:p>
            <a:fld id="{59D487DE-8C5D-43E1-8000-8714D9F92A48}" type="slidenum">
              <a:rPr lang="en-GB" smtClean="0"/>
              <a:t>6</a:t>
            </a:fld>
            <a:endParaRPr lang="en-GB"/>
          </a:p>
        </p:txBody>
      </p:sp>
    </p:spTree>
    <p:extLst>
      <p:ext uri="{BB962C8B-B14F-4D97-AF65-F5344CB8AC3E}">
        <p14:creationId xmlns:p14="http://schemas.microsoft.com/office/powerpoint/2010/main" val="1156082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In the first part of Understanding Media, McLuhan also stated that different media invite different degrees of participation on the part of a person who chooses to consume a medium. Some media, like the movies, were "hot"—that is, they enhance one single sense, in this case vision, in such a manner that a person does not need to exert much effort in filling in the details of a movie image. McLuhan contrasted this with "cool" TV, which he claimed requires more effort on the part of the viewer to determine meaning, and comics, which due to their minimal presentation of visual detail require a high degree of effort to fill in details that the cartoonist may have intended to portray. A movie is thus said by McLuhan to be "hot", intensifying one single sense "high definition", demanding a viewer's attention, and a comic book to be "cool" and "low definition", requiring much more conscious participation by the reader to extract value.[56]</a:t>
            </a:r>
          </a:p>
          <a:p>
            <a:endParaRPr lang="en-US" dirty="0" smtClean="0"/>
          </a:p>
          <a:p>
            <a:r>
              <a:rPr lang="en-US" dirty="0" smtClean="0"/>
              <a:t>"Any hot medium allows of less participation than a cool one, as a lecture makes for less participation than a seminar, and a book for less than a dialogue."[57]</a:t>
            </a:r>
          </a:p>
          <a:p>
            <a:endParaRPr lang="en-US" dirty="0" smtClean="0"/>
          </a:p>
          <a:p>
            <a:r>
              <a:rPr lang="en-US" dirty="0" smtClean="0"/>
              <a:t>Hot media usually, but not always, provide complete involvement without considerable stimulus. For example, print occupies visual space, uses visual senses, but can immerse its reader. Hot media </a:t>
            </a:r>
            <a:r>
              <a:rPr lang="en-US" dirty="0" err="1" smtClean="0"/>
              <a:t>favour</a:t>
            </a:r>
            <a:r>
              <a:rPr lang="en-US" dirty="0" smtClean="0"/>
              <a:t> analytical precision, quantitative analysis and sequential ordering, as they are usually sequential, linear and logical. They emphasize one sense (for example, of sight or sound) over the others. For this reason, hot media also include radio, as well as film, the lecture and photography.</a:t>
            </a:r>
          </a:p>
          <a:p>
            <a:endParaRPr lang="en-US" dirty="0" smtClean="0"/>
          </a:p>
          <a:p>
            <a:r>
              <a:rPr lang="en-US" dirty="0" smtClean="0"/>
              <a:t>Cool media, on the other hand, are usually, but not always, those that provide little involvement with substantial stimulus. They require more active participation on the part of the user, including the perception of abstract patterning and simultaneous comprehension of all parts. Therefore, according to McLuhan cool media include television, as well as the seminar and cartoons. McLuhan describes the term "cool media" as emerging from jazz and popular music and, in this context, is used to mean "detached."[58]</a:t>
            </a:r>
          </a:p>
          <a:p>
            <a:endParaRPr lang="en-US" dirty="0" smtClean="0"/>
          </a:p>
          <a:p>
            <a:r>
              <a:rPr lang="en-US" dirty="0" smtClean="0"/>
              <a:t>This concept appears to force media into binary categories. However, McLuhan's hot and cool exist on a continuum: they are more correctly measured on a scale than as dichotomous terms.[18]</a:t>
            </a:r>
            <a:endParaRPr lang="en-GB" dirty="0"/>
          </a:p>
        </p:txBody>
      </p:sp>
      <p:sp>
        <p:nvSpPr>
          <p:cNvPr id="4" name="Foliennummernplatzhalter 3"/>
          <p:cNvSpPr>
            <a:spLocks noGrp="1"/>
          </p:cNvSpPr>
          <p:nvPr>
            <p:ph type="sldNum" sz="quarter" idx="10"/>
          </p:nvPr>
        </p:nvSpPr>
        <p:spPr/>
        <p:txBody>
          <a:bodyPr/>
          <a:lstStyle/>
          <a:p>
            <a:fld id="{59D487DE-8C5D-43E1-8000-8714D9F92A48}" type="slidenum">
              <a:rPr lang="en-GB" smtClean="0"/>
              <a:t>8</a:t>
            </a:fld>
            <a:endParaRPr lang="en-GB"/>
          </a:p>
        </p:txBody>
      </p:sp>
    </p:spTree>
    <p:extLst>
      <p:ext uri="{BB962C8B-B14F-4D97-AF65-F5344CB8AC3E}">
        <p14:creationId xmlns:p14="http://schemas.microsoft.com/office/powerpoint/2010/main" val="1889384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en-GB"/>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en-GB"/>
          </a:p>
        </p:txBody>
      </p:sp>
      <p:sp>
        <p:nvSpPr>
          <p:cNvPr id="4" name="Datumsplatzhalter 3"/>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866273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en-GB"/>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Datumsplatzhalter 3"/>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3538675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en-GB"/>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Datumsplatzhalter 3"/>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3823750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en-GB"/>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Datumsplatzhalter 3"/>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4232135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en-GB"/>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996378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en-GB"/>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Datumsplatzhalter 4"/>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6" name="Fußzeilenplatzhalt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Foliennummernplatzhalter 6"/>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2616642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en-GB"/>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7" name="Datumsplatzhalter 6"/>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8" name="Fußzeilenplatzhalt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Foliennummernplatzhalter 8"/>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2902874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en-GB"/>
          </a:p>
        </p:txBody>
      </p:sp>
      <p:sp>
        <p:nvSpPr>
          <p:cNvPr id="3" name="Datumsplatzhalter 2"/>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4" name="Fußzeilenplatzhalter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Foliennummernplatzhalter 4"/>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1957522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3" name="Fußzeilenplatzhalt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Foliennummernplatzhalter 3"/>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1732727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en-GB"/>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6" name="Fußzeilenplatzhalt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Foliennummernplatzhalter 6"/>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1322891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en-GB"/>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a:xfrm>
            <a:off x="457200" y="6356350"/>
            <a:ext cx="2133600" cy="365125"/>
          </a:xfrm>
          <a:prstGeom prst="rect">
            <a:avLst/>
          </a:prstGeom>
        </p:spPr>
        <p:txBody>
          <a:bodyPr/>
          <a:lstStyle/>
          <a:p>
            <a:fld id="{70F6B656-F9D4-4276-8B0E-B2956D584B70}" type="datetimeFigureOut">
              <a:rPr lang="en-GB" smtClean="0"/>
              <a:t>05/08/2018</a:t>
            </a:fld>
            <a:endParaRPr lang="en-GB"/>
          </a:p>
        </p:txBody>
      </p:sp>
      <p:sp>
        <p:nvSpPr>
          <p:cNvPr id="6" name="Fußzeilenplatzhalt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Foliennummernplatzhalter 6"/>
          <p:cNvSpPr>
            <a:spLocks noGrp="1"/>
          </p:cNvSpPr>
          <p:nvPr>
            <p:ph type="sldNum" sz="quarter" idx="12"/>
          </p:nvPr>
        </p:nvSpPr>
        <p:spPr>
          <a:xfrm>
            <a:off x="6553200" y="6356350"/>
            <a:ext cx="2133600" cy="365125"/>
          </a:xfrm>
          <a:prstGeom prst="rect">
            <a:avLst/>
          </a:prstGeom>
        </p:spPr>
        <p:txBody>
          <a:bodyPr/>
          <a:lstStyle/>
          <a:p>
            <a:fld id="{AB12E223-F6D2-4C39-A42B-96384D240B9C}" type="slidenum">
              <a:rPr lang="en-GB" smtClean="0"/>
              <a:t>‹Nr.›</a:t>
            </a:fld>
            <a:endParaRPr lang="en-GB"/>
          </a:p>
        </p:txBody>
      </p:sp>
    </p:spTree>
    <p:extLst>
      <p:ext uri="{BB962C8B-B14F-4D97-AF65-F5344CB8AC3E}">
        <p14:creationId xmlns:p14="http://schemas.microsoft.com/office/powerpoint/2010/main" val="72230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7" name="Gerade Verbindung 6"/>
          <p:cNvCxnSpPr/>
          <p:nvPr userDrawn="1"/>
        </p:nvCxnSpPr>
        <p:spPr bwMode="gray">
          <a:xfrm>
            <a:off x="414" y="684287"/>
            <a:ext cx="9143586" cy="28801"/>
          </a:xfrm>
          <a:prstGeom prst="line">
            <a:avLst/>
          </a:prstGeom>
          <a:ln w="25400">
            <a:solidFill>
              <a:schemeClr val="accent1"/>
            </a:solidFill>
            <a:bevel/>
          </a:ln>
        </p:spPr>
        <p:style>
          <a:lnRef idx="1">
            <a:schemeClr val="accent1"/>
          </a:lnRef>
          <a:fillRef idx="0">
            <a:schemeClr val="accent1"/>
          </a:fillRef>
          <a:effectRef idx="0">
            <a:schemeClr val="accent1"/>
          </a:effectRef>
          <a:fontRef idx="minor">
            <a:schemeClr val="tx1"/>
          </a:fontRef>
        </p:style>
      </p:cxnSp>
      <p:pic>
        <p:nvPicPr>
          <p:cNvPr id="8" name="Grafik 7" descr="EU flag-Erasmus+_vect_POS.png"/>
          <p:cNvPicPr>
            <a:picLocks noChangeAspect="1"/>
          </p:cNvPicPr>
          <p:nvPr userDrawn="1"/>
        </p:nvPicPr>
        <p:blipFill>
          <a:blip r:embed="rId13" cstate="print"/>
          <a:stretch>
            <a:fillRect/>
          </a:stretch>
        </p:blipFill>
        <p:spPr>
          <a:xfrm>
            <a:off x="7164288" y="492964"/>
            <a:ext cx="1962324" cy="559772"/>
          </a:xfrm>
          <a:prstGeom prst="rect">
            <a:avLst/>
          </a:prstGeom>
        </p:spPr>
      </p:pic>
      <p:sp>
        <p:nvSpPr>
          <p:cNvPr id="9" name="Fußzeilenplatzhalter 4"/>
          <p:cNvSpPr txBox="1">
            <a:spLocks/>
          </p:cNvSpPr>
          <p:nvPr userDrawn="1"/>
        </p:nvSpPr>
        <p:spPr bwMode="gray">
          <a:xfrm>
            <a:off x="450851" y="432259"/>
            <a:ext cx="6155990" cy="200149"/>
          </a:xfrm>
          <a:prstGeom prst="rect">
            <a:avLst/>
          </a:prstGeom>
        </p:spPr>
        <p:txBody>
          <a:bodyPr vert="horz" wrap="none" lIns="0" tIns="0" rIns="0" bIns="0" rtlCol="0" anchor="b" anchorCtr="0">
            <a:noAutofit/>
          </a:bodyPr>
          <a:lstStyle>
            <a:defPPr>
              <a:defRPr lang="de-DE"/>
            </a:defPPr>
            <a:lvl1pPr marL="0" algn="l" defTabSz="1043056" rtl="0" eaLnBrk="1" latinLnBrk="0" hangingPunct="1">
              <a:lnSpc>
                <a:spcPct val="100000"/>
              </a:lnSpc>
              <a:spcBef>
                <a:spcPts val="0"/>
              </a:spcBef>
              <a:defRPr sz="1000" kern="1200">
                <a:solidFill>
                  <a:srgbClr val="0071BB"/>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0071BB"/>
                </a:solidFill>
                <a:effectLst/>
                <a:uLnTx/>
                <a:uFillTx/>
                <a:latin typeface="Arial"/>
                <a:ea typeface="+mn-ea"/>
                <a:cs typeface="+mn-cs"/>
              </a:rPr>
              <a:t>Connect •  Pre-departure training</a:t>
            </a:r>
            <a:endParaRPr kumimoji="0" lang="de-DE" sz="1000" b="0" i="0" u="none" strike="noStrike" kern="1200" cap="none" spc="0" normalizeH="0" baseline="0" noProof="0" dirty="0">
              <a:ln>
                <a:noFill/>
              </a:ln>
              <a:solidFill>
                <a:srgbClr val="0071BB"/>
              </a:solidFill>
              <a:effectLst/>
              <a:uLnTx/>
              <a:uFillTx/>
              <a:latin typeface="Arial"/>
              <a:ea typeface="+mn-ea"/>
              <a:cs typeface="+mn-cs"/>
            </a:endParaRPr>
          </a:p>
        </p:txBody>
      </p:sp>
      <p:sp>
        <p:nvSpPr>
          <p:cNvPr id="11" name="Fußzeilenplatzhalter 11"/>
          <p:cNvSpPr txBox="1">
            <a:spLocks/>
          </p:cNvSpPr>
          <p:nvPr userDrawn="1"/>
        </p:nvSpPr>
        <p:spPr bwMode="gray">
          <a:xfrm>
            <a:off x="7452321" y="6525344"/>
            <a:ext cx="864095" cy="216024"/>
          </a:xfrm>
          <a:prstGeom prst="rect">
            <a:avLst/>
          </a:prstGeom>
        </p:spPr>
        <p:txBody>
          <a:bodyPr vert="horz" wrap="none" lIns="0" tIns="0" rIns="0" bIns="0" rtlCol="0" anchor="b" anchorCtr="0">
            <a:noAutofit/>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0" lang="de-DE" sz="1000" b="0" i="0" u="none" strike="noStrike" kern="1200" cap="none" spc="0" normalizeH="0" baseline="0" noProof="0" dirty="0" smtClean="0">
                <a:ln>
                  <a:noFill/>
                </a:ln>
                <a:solidFill>
                  <a:schemeClr val="accent1"/>
                </a:solidFill>
                <a:effectLst/>
                <a:uLnTx/>
                <a:uFillTx/>
                <a:latin typeface="+mn-lt"/>
                <a:ea typeface="+mn-ea"/>
                <a:cs typeface="+mn-cs"/>
              </a:rPr>
              <a:t>www.weconnecteurope.eu</a:t>
            </a:r>
            <a:endParaRPr kumimoji="0" lang="de-DE" sz="1000" b="0" i="0" u="none" strike="noStrike" kern="1200" cap="none" spc="0" normalizeH="0" baseline="0" noProof="0" dirty="0">
              <a:ln>
                <a:noFill/>
              </a:ln>
              <a:solidFill>
                <a:schemeClr val="accent1"/>
              </a:solidFill>
              <a:effectLst/>
              <a:uLnTx/>
              <a:uFillTx/>
              <a:latin typeface="+mn-lt"/>
              <a:ea typeface="+mn-ea"/>
              <a:cs typeface="+mn-cs"/>
            </a:endParaRPr>
          </a:p>
        </p:txBody>
      </p:sp>
      <p:pic>
        <p:nvPicPr>
          <p:cNvPr id="12" name="Picture 2" descr="http://connect.uni-jena.de/wp-content/uploads/2017/11/banner4-1.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l="10258" r="14255"/>
          <a:stretch/>
        </p:blipFill>
        <p:spPr bwMode="auto">
          <a:xfrm>
            <a:off x="4355976" y="260648"/>
            <a:ext cx="2616629" cy="667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582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ixabay.com/en/users/geralt-9301/" TargetMode="External"/><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hyperlink" Target="https://creativecommons.org/publicdomain/zero/1.0/deed.de" TargetMode="External"/><Relationship Id="rId4" Type="http://schemas.openxmlformats.org/officeDocument/2006/relationships/hyperlink" Target="https://pixabay.com/en/tree-structure-networks-internet-200795/"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unsplash.com/photos/p31C6Lmf9zU" TargetMode="External"/><Relationship Id="rId2" Type="http://schemas.openxmlformats.org/officeDocument/2006/relationships/hyperlink" Target="https://unsplash.com/@hellorachaelcrowe" TargetMode="Externa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hyperlink" Target="https://medium.com/unsplash/the-unsplash-license-f6fb7de5c95a"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pixabay.com/en/meeting-together-cooperation-1015313/" TargetMode="External"/><Relationship Id="rId2" Type="http://schemas.openxmlformats.org/officeDocument/2006/relationships/hyperlink" Target="https://pixabay.com/en/users/3dman_eu-1553824/" TargetMode="Externa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hyperlink" Target="https://creativecommons.org/publicdomain/zero/1.0/deed.de"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econnecteurope.eu/" TargetMode="Externa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pixabay.com/en/agenda-presentation-loose-leaf-154643/" TargetMode="External"/><Relationship Id="rId2" Type="http://schemas.openxmlformats.org/officeDocument/2006/relationships/hyperlink" Target="https://pixabay.com/en/users/OpenClipart-Vectors-30363/" TargetMode="Externa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s://creativecommons.org/publicdomain/zero/1.0/deed.de"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pixabay.com/en/users/TeroVesalainen-809550/" TargetMode="External"/><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hyperlink" Target="https://creativecommons.org/publicdomain/zero/1.0/deed.de" TargetMode="External"/><Relationship Id="rId4" Type="http://schemas.openxmlformats.org/officeDocument/2006/relationships/hyperlink" Target="hhttps://pixabay.com/en/university-education-school-2119707/"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pixabay.com/en/users/TheAndrasBarta-2004841/" TargetMode="External"/><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hyperlink" Target="https://creativecommons.org/publicdomain/zero/1.0/deed.de" TargetMode="External"/><Relationship Id="rId4" Type="http://schemas.openxmlformats.org/officeDocument/2006/relationships/hyperlink" Target="https://pixabay.com/en/world-europe-map-connections-1264062/"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pixabay.com/en/users/Tumisu-148124/" TargetMode="External"/><Relationship Id="rId2" Type="http://schemas.openxmlformats.org/officeDocument/2006/relationships/image" Target="../media/image29.jpeg"/><Relationship Id="rId1" Type="http://schemas.openxmlformats.org/officeDocument/2006/relationships/slideLayout" Target="../slideLayouts/slideLayout7.xml"/><Relationship Id="rId5" Type="http://schemas.openxmlformats.org/officeDocument/2006/relationships/hyperlink" Target="https://creativecommons.org/publicdomain/zero/1.0/deed.de" TargetMode="External"/><Relationship Id="rId4" Type="http://schemas.openxmlformats.org/officeDocument/2006/relationships/hyperlink" Target="https://pixabay.com/en/feedback-opinion-customer-1977986/"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pixabay.com/en/users/Clker-Free-Vector-Images-3736/" TargetMode="External"/><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hyperlink" Target="https://creativecommons.org/publicdomain/zero/1.0/deed.de" TargetMode="External"/><Relationship Id="rId4" Type="http://schemas.openxmlformats.org/officeDocument/2006/relationships/hyperlink" Target="https://pixabay.com/en/books-library-education-literature-42701/"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pixabay.com/en/users/Maklay62-182851/" TargetMode="External"/><Relationship Id="rId2" Type="http://schemas.openxmlformats.org/officeDocument/2006/relationships/image" Target="../media/image31.png"/><Relationship Id="rId1" Type="http://schemas.openxmlformats.org/officeDocument/2006/relationships/slideLayout" Target="../slideLayouts/slideLayout7.xml"/><Relationship Id="rId5" Type="http://schemas.openxmlformats.org/officeDocument/2006/relationships/hyperlink" Target="https://creativecommons.org/publicdomain/zero/1.0/deed.de" TargetMode="External"/><Relationship Id="rId4" Type="http://schemas.openxmlformats.org/officeDocument/2006/relationships/hyperlink" Target="https://pixabay.com/en/thank-you-note-thank-thank-you-note-1428147/"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pixabay.com/en/arrow-target-range-bullseye-sport-2889040/" TargetMode="External"/><Relationship Id="rId2" Type="http://schemas.openxmlformats.org/officeDocument/2006/relationships/hyperlink" Target="https://pixabay.com/en/users/QuinceMedia-1031690/" TargetMode="Externa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hyperlink" Target="https://creativecommons.org/publicdomain/zero/1.0/deed.de"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pixabay.com/en/users/742680-742680/"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hyperlink" Target="https://creativecommons.org/publicdomain/zero/1.0/deed.de" TargetMode="External"/><Relationship Id="rId4" Type="http://schemas.openxmlformats.org/officeDocument/2006/relationships/hyperlink" Target="https://pixabay.com/en/chalkboard-story-blogging-believe-620316/"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unsplash.com/photos/IBRLEgCk5cU" TargetMode="External"/><Relationship Id="rId2" Type="http://schemas.openxmlformats.org/officeDocument/2006/relationships/hyperlink" Target="https://unsplash.com/@vanschneider" TargetMode="Externa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hyperlink" Target="https://medium.com/unsplash/the-unsplash-license-f6fb7de5c95a"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commons.wikimedia.org/wiki/File:Marshall_McLuhan.jpg"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hyperlink" Target="https://pixabay.com/en/users/geralt-9301/" TargetMode="External"/><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hyperlink" Target="https://creativecommons.org/publicdomain/zero/1.0/deed.de" TargetMode="External"/><Relationship Id="rId4" Type="http://schemas.openxmlformats.org/officeDocument/2006/relationships/hyperlink" Target="https://pixabay.com/en/finger-touch-hand-structure-76930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779" y="1412776"/>
            <a:ext cx="8251556" cy="5139907"/>
          </a:xfrm>
          <a:prstGeom prst="rect">
            <a:avLst/>
          </a:prstGeom>
        </p:spPr>
      </p:pic>
      <p:sp>
        <p:nvSpPr>
          <p:cNvPr id="5" name="Titel 6"/>
          <p:cNvSpPr txBox="1">
            <a:spLocks/>
          </p:cNvSpPr>
          <p:nvPr/>
        </p:nvSpPr>
        <p:spPr bwMode="gray">
          <a:xfrm>
            <a:off x="430779" y="4384033"/>
            <a:ext cx="5293349" cy="2168650"/>
          </a:xfrm>
          <a:prstGeom prst="rect">
            <a:avLst/>
          </a:prstGeom>
          <a:solidFill>
            <a:schemeClr val="bg1">
              <a:alpha val="79000"/>
            </a:schemeClr>
          </a:solidFill>
        </p:spPr>
        <p:txBody>
          <a:bodyPr vert="horz" lIns="0" tIns="0" rIns="0" bIns="0" rtlCol="0" anchor="t" anchorCtr="0">
            <a:noAutofit/>
          </a:bodyPr>
          <a:lstStyle>
            <a:lvl1pPr algn="l" defTabSz="1043056" rtl="0" eaLnBrk="1" latinLnBrk="0" hangingPunct="1">
              <a:lnSpc>
                <a:spcPct val="90000"/>
              </a:lnSpc>
              <a:spcBef>
                <a:spcPts val="0"/>
              </a:spcBef>
              <a:buNone/>
              <a:defRPr sz="4000" b="1" kern="1200" cap="all" baseline="0">
                <a:solidFill>
                  <a:schemeClr val="accent2"/>
                </a:solidFill>
                <a:latin typeface="+mj-lt"/>
                <a:ea typeface="+mj-ea"/>
                <a:cs typeface="+mj-cs"/>
              </a:defRPr>
            </a:lvl1pPr>
          </a:lstStyle>
          <a:p>
            <a:pPr marL="0" marR="0" lvl="0" indent="0" algn="l" defTabSz="1043056" rtl="0" eaLnBrk="1" fontAlgn="auto" latinLnBrk="0" hangingPunct="1">
              <a:lnSpc>
                <a:spcPct val="90000"/>
              </a:lnSpc>
              <a:spcBef>
                <a:spcPts val="0"/>
              </a:spcBef>
              <a:spcAft>
                <a:spcPts val="0"/>
              </a:spcAft>
              <a:buClrTx/>
              <a:buSzTx/>
              <a:buFontTx/>
              <a:buNone/>
              <a:tabLst/>
              <a:defRPr/>
            </a:pPr>
            <a:endParaRPr kumimoji="0" lang="en-GB" sz="4000" b="1" i="0" u="none" strike="noStrike" kern="1200" cap="small" spc="0" normalizeH="0" noProof="0" dirty="0" smtClean="0">
              <a:ln>
                <a:noFill/>
              </a:ln>
              <a:solidFill>
                <a:srgbClr val="EA4C19"/>
              </a:solidFill>
              <a:effectLst/>
              <a:uLnTx/>
              <a:uFillTx/>
              <a:latin typeface="Arial Rounded MT Bold" panose="020F0704030504030204" pitchFamily="34" charset="0"/>
            </a:endParaRPr>
          </a:p>
          <a:p>
            <a:pPr marL="0" marR="0" lvl="0" indent="0" algn="l" defTabSz="1043056" rtl="0" eaLnBrk="1" fontAlgn="auto" latinLnBrk="0" hangingPunct="1">
              <a:lnSpc>
                <a:spcPct val="90000"/>
              </a:lnSpc>
              <a:spcBef>
                <a:spcPts val="0"/>
              </a:spcBef>
              <a:spcAft>
                <a:spcPts val="0"/>
              </a:spcAft>
              <a:buClrTx/>
              <a:buSzTx/>
              <a:buFontTx/>
              <a:buNone/>
              <a:tabLst/>
              <a:defRPr/>
            </a:pPr>
            <a:r>
              <a:rPr kumimoji="0" lang="en-GB" sz="4000" b="1" i="0" u="none" strike="noStrike" kern="1200" cap="small" spc="0" normalizeH="0" noProof="0" dirty="0" smtClean="0">
                <a:ln>
                  <a:noFill/>
                </a:ln>
                <a:solidFill>
                  <a:srgbClr val="EA4C19"/>
                </a:solidFill>
                <a:effectLst/>
                <a:uLnTx/>
                <a:uFillTx/>
                <a:latin typeface="Arial Rounded MT Bold" panose="020F0704030504030204" pitchFamily="34" charset="0"/>
              </a:rPr>
              <a:t>Unit </a:t>
            </a:r>
            <a:r>
              <a:rPr lang="en-GB" cap="small" noProof="0" dirty="0">
                <a:solidFill>
                  <a:srgbClr val="EA4C19"/>
                </a:solidFill>
                <a:latin typeface="Arial Rounded MT Bold" panose="020F0704030504030204" pitchFamily="34" charset="0"/>
              </a:rPr>
              <a:t>4</a:t>
            </a:r>
            <a:endParaRPr kumimoji="0" lang="en-GB" sz="4000" b="1" i="0" u="none" strike="noStrike" kern="1200" cap="small" spc="0" normalizeH="0" noProof="0" dirty="0" smtClean="0">
              <a:ln>
                <a:noFill/>
              </a:ln>
              <a:solidFill>
                <a:srgbClr val="EA4C19"/>
              </a:solidFill>
              <a:effectLst/>
              <a:uLnTx/>
              <a:uFillTx/>
              <a:latin typeface="Arial Rounded MT Bold" panose="020F0704030504030204" pitchFamily="34" charset="0"/>
            </a:endParaRPr>
          </a:p>
          <a:p>
            <a:pPr marL="0" marR="0" lvl="0" indent="0" algn="l" defTabSz="1043056" rtl="0" eaLnBrk="1" fontAlgn="auto" latinLnBrk="0" hangingPunct="1">
              <a:lnSpc>
                <a:spcPct val="90000"/>
              </a:lnSpc>
              <a:spcBef>
                <a:spcPts val="0"/>
              </a:spcBef>
              <a:spcAft>
                <a:spcPts val="0"/>
              </a:spcAft>
              <a:buClrTx/>
              <a:buSzTx/>
              <a:buFontTx/>
              <a:buNone/>
              <a:tabLst/>
              <a:defRPr/>
            </a:pPr>
            <a:r>
              <a:rPr lang="en-GB" cap="small" dirty="0" smtClean="0">
                <a:solidFill>
                  <a:srgbClr val="EA4C19"/>
                </a:solidFill>
                <a:latin typeface="Arial Rounded MT Bold" panose="020F0704030504030204" pitchFamily="34" charset="0"/>
              </a:rPr>
              <a:t>Narrative and Media</a:t>
            </a:r>
          </a:p>
          <a:p>
            <a:pPr marL="0" marR="0" lvl="0" indent="0" algn="l" defTabSz="1043056" rtl="0" eaLnBrk="1" fontAlgn="auto" latinLnBrk="0" hangingPunct="1">
              <a:lnSpc>
                <a:spcPct val="90000"/>
              </a:lnSpc>
              <a:spcBef>
                <a:spcPts val="0"/>
              </a:spcBef>
              <a:spcAft>
                <a:spcPts val="0"/>
              </a:spcAft>
              <a:buClrTx/>
              <a:buSzTx/>
              <a:buFontTx/>
              <a:buNone/>
              <a:tabLst/>
              <a:defRPr/>
            </a:pPr>
            <a:r>
              <a:rPr lang="en-GB" sz="2800" cap="small" dirty="0" smtClean="0">
                <a:solidFill>
                  <a:srgbClr val="EA4C19"/>
                </a:solidFill>
                <a:latin typeface="Arial Rounded MT Bold" panose="020F0704030504030204" pitchFamily="34" charset="0"/>
              </a:rPr>
              <a:t>Learning to share knowledge</a:t>
            </a:r>
          </a:p>
          <a:p>
            <a:pPr marL="0" marR="0" lvl="0" indent="0" algn="l" defTabSz="1043056" rtl="0" eaLnBrk="1" fontAlgn="auto" latinLnBrk="0" hangingPunct="1">
              <a:lnSpc>
                <a:spcPct val="90000"/>
              </a:lnSpc>
              <a:spcBef>
                <a:spcPts val="0"/>
              </a:spcBef>
              <a:spcAft>
                <a:spcPts val="0"/>
              </a:spcAft>
              <a:buClrTx/>
              <a:buSzTx/>
              <a:buFontTx/>
              <a:buNone/>
              <a:tabLst/>
              <a:defRPr/>
            </a:pPr>
            <a:r>
              <a:rPr kumimoji="0" lang="en-GB" sz="4000" b="1" i="0" u="none" strike="noStrike" kern="1200" cap="small" spc="0" normalizeH="0" noProof="0" dirty="0" smtClean="0">
                <a:ln>
                  <a:noFill/>
                </a:ln>
                <a:solidFill>
                  <a:srgbClr val="EA4C19"/>
                </a:solidFill>
                <a:effectLst/>
                <a:uLnTx/>
                <a:uFillTx/>
                <a:latin typeface="Arial"/>
              </a:rPr>
              <a:t/>
            </a:r>
            <a:br>
              <a:rPr kumimoji="0" lang="en-GB" sz="4000" b="1" i="0" u="none" strike="noStrike" kern="1200" cap="small" spc="0" normalizeH="0" noProof="0" dirty="0" smtClean="0">
                <a:ln>
                  <a:noFill/>
                </a:ln>
                <a:solidFill>
                  <a:srgbClr val="EA4C19"/>
                </a:solidFill>
                <a:effectLst/>
                <a:uLnTx/>
                <a:uFillTx/>
                <a:latin typeface="Arial"/>
              </a:rPr>
            </a:br>
            <a:endParaRPr kumimoji="0" lang="en-GB" sz="4000" b="1" i="0" u="none" strike="noStrike" kern="1200" cap="small" spc="0" normalizeH="0" noProof="0" dirty="0">
              <a:ln>
                <a:noFill/>
              </a:ln>
              <a:solidFill>
                <a:srgbClr val="EA4C19"/>
              </a:solidFill>
              <a:effectLst/>
              <a:uLnTx/>
              <a:uFillTx/>
              <a:latin typeface="Arial"/>
            </a:endParaRPr>
          </a:p>
        </p:txBody>
      </p:sp>
      <p:sp>
        <p:nvSpPr>
          <p:cNvPr id="6" name="Rechteck 5"/>
          <p:cNvSpPr/>
          <p:nvPr/>
        </p:nvSpPr>
        <p:spPr>
          <a:xfrm rot="16200000">
            <a:off x="7148056" y="4737385"/>
            <a:ext cx="3384376" cy="246221"/>
          </a:xfrm>
          <a:prstGeom prst="rect">
            <a:avLst/>
          </a:prstGeom>
        </p:spPr>
        <p:txBody>
          <a:bodyPr wrap="square">
            <a:spAutoFit/>
          </a:bodyPr>
          <a:lstStyle/>
          <a:p>
            <a:r>
              <a:rPr lang="en-GB" sz="1000" dirty="0" smtClean="0"/>
              <a:t>Image by </a:t>
            </a:r>
            <a:r>
              <a:rPr lang="en-GB" sz="1000" dirty="0" smtClean="0">
                <a:hlinkClick r:id="rId3"/>
              </a:rPr>
              <a:t>geralt </a:t>
            </a:r>
            <a:r>
              <a:rPr lang="en-GB" sz="1000" dirty="0" smtClean="0"/>
              <a:t>on </a:t>
            </a:r>
            <a:r>
              <a:rPr lang="en-GB" sz="1000" dirty="0" smtClean="0">
                <a:hlinkClick r:id="rId4"/>
              </a:rPr>
              <a:t>Pixabay</a:t>
            </a:r>
            <a:r>
              <a:rPr lang="en-GB" sz="1000" dirty="0">
                <a:hlinkClick r:id="rId4"/>
              </a:rPr>
              <a:t> </a:t>
            </a:r>
            <a:r>
              <a:rPr lang="en-GB" sz="1000" dirty="0"/>
              <a:t>licensed by </a:t>
            </a:r>
            <a:r>
              <a:rPr lang="de-DE" sz="1000" dirty="0">
                <a:hlinkClick r:id="rId5"/>
              </a:rPr>
              <a:t>CC0</a:t>
            </a:r>
            <a:r>
              <a:rPr lang="en-GB" sz="1000" dirty="0"/>
              <a:t> </a:t>
            </a:r>
          </a:p>
        </p:txBody>
      </p:sp>
    </p:spTree>
    <p:extLst>
      <p:ext uri="{BB962C8B-B14F-4D97-AF65-F5344CB8AC3E}">
        <p14:creationId xmlns:p14="http://schemas.microsoft.com/office/powerpoint/2010/main" val="2051755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951111"/>
            <a:ext cx="8395828" cy="461665"/>
          </a:xfrm>
          <a:prstGeom prst="rect">
            <a:avLst/>
          </a:prstGeom>
          <a:noFill/>
        </p:spPr>
        <p:txBody>
          <a:bodyPr wrap="square" rtlCol="0">
            <a:spAutoFit/>
          </a:bodyPr>
          <a:lstStyle/>
          <a:p>
            <a:r>
              <a:rPr lang="en-GB" sz="2400" b="1" dirty="0" smtClean="0">
                <a:solidFill>
                  <a:srgbClr val="EA4C19"/>
                </a:solidFill>
                <a:latin typeface="Arial Rounded MT Bold" panose="020F0704030504030204" pitchFamily="34" charset="0"/>
                <a:ea typeface="+mj-ea"/>
                <a:cs typeface="+mj-cs"/>
              </a:rPr>
              <a:t>5. Narratives &amp; media</a:t>
            </a:r>
            <a:r>
              <a:rPr lang="en-GB" sz="2400" b="1" dirty="0">
                <a:solidFill>
                  <a:srgbClr val="EA4C19"/>
                </a:solidFill>
                <a:latin typeface="Arial Rounded MT Bold" panose="020F0704030504030204" pitchFamily="34" charset="0"/>
                <a:ea typeface="+mj-ea"/>
                <a:cs typeface="+mj-cs"/>
              </a:rPr>
              <a:t> </a:t>
            </a:r>
            <a:r>
              <a:rPr lang="en-GB" sz="2400" b="1" dirty="0" smtClean="0">
                <a:solidFill>
                  <a:srgbClr val="EA4C19"/>
                </a:solidFill>
                <a:latin typeface="Arial Rounded MT Bold" panose="020F0704030504030204" pitchFamily="34" charset="0"/>
                <a:ea typeface="+mj-ea"/>
                <a:cs typeface="+mj-cs"/>
              </a:rPr>
              <a:t>in the intercultural context </a:t>
            </a:r>
            <a:endParaRPr lang="en-GB" sz="2400" b="1" dirty="0">
              <a:solidFill>
                <a:srgbClr val="EA4C19"/>
              </a:solidFill>
              <a:latin typeface="Arial"/>
              <a:ea typeface="+mj-ea"/>
              <a:cs typeface="+mj-cs"/>
            </a:endParaRPr>
          </a:p>
        </p:txBody>
      </p:sp>
      <p:sp>
        <p:nvSpPr>
          <p:cNvPr id="3" name="Textfeld 2"/>
          <p:cNvSpPr txBox="1"/>
          <p:nvPr/>
        </p:nvSpPr>
        <p:spPr>
          <a:xfrm>
            <a:off x="395536" y="1425550"/>
            <a:ext cx="8136904" cy="923330"/>
          </a:xfrm>
          <a:prstGeom prst="rect">
            <a:avLst/>
          </a:prstGeom>
          <a:noFill/>
        </p:spPr>
        <p:txBody>
          <a:bodyPr wrap="square" rtlCol="0">
            <a:spAutoFit/>
          </a:bodyPr>
          <a:lstStyle/>
          <a:p>
            <a:r>
              <a:rPr lang="en-GB" dirty="0" smtClean="0"/>
              <a:t>Sharing information and reporting experiences internationally via virtual media is an important component of your learning process when studying abroad.</a:t>
            </a:r>
          </a:p>
          <a:p>
            <a:r>
              <a:rPr lang="en-GB" dirty="0" smtClean="0"/>
              <a:t>The intercultural context implies additional challenges. </a:t>
            </a:r>
            <a:endParaRPr lang="en-GB" dirty="0"/>
          </a:p>
        </p:txBody>
      </p:sp>
      <p:sp>
        <p:nvSpPr>
          <p:cNvPr id="4" name="Textfeld 3"/>
          <p:cNvSpPr txBox="1"/>
          <p:nvPr/>
        </p:nvSpPr>
        <p:spPr>
          <a:xfrm>
            <a:off x="719572" y="2564904"/>
            <a:ext cx="4651920" cy="3139321"/>
          </a:xfrm>
          <a:prstGeom prst="rect">
            <a:avLst/>
          </a:prstGeom>
          <a:noFill/>
        </p:spPr>
        <p:txBody>
          <a:bodyPr wrap="square" rtlCol="0">
            <a:spAutoFit/>
          </a:bodyPr>
          <a:lstStyle/>
          <a:p>
            <a:r>
              <a:rPr lang="en-GB" dirty="0" smtClean="0"/>
              <a:t>“The shift in travel writing from travel log to travelogue is the shift from fact to impression, the movement from the bald description of physical phenomena  to the interpretive luxuriance of emotion and opinion. Thus, the accounts themselves are active interpreters of the cultures through which they travel. They are in this respect </a:t>
            </a:r>
            <a:r>
              <a:rPr lang="en-GB" i="1" dirty="0" smtClean="0"/>
              <a:t>translators</a:t>
            </a:r>
            <a:r>
              <a:rPr lang="en-GB" dirty="0" smtClean="0"/>
              <a:t> of a culture into language and like all translations they are productions in time.” (Cronin 2000: 23)</a:t>
            </a:r>
            <a:endParaRPr lang="en-GB" dirty="0"/>
          </a:p>
        </p:txBody>
      </p:sp>
      <p:sp>
        <p:nvSpPr>
          <p:cNvPr id="5" name="Textfeld 4"/>
          <p:cNvSpPr txBox="1"/>
          <p:nvPr/>
        </p:nvSpPr>
        <p:spPr>
          <a:xfrm>
            <a:off x="759396" y="6063679"/>
            <a:ext cx="7632848" cy="461665"/>
          </a:xfrm>
          <a:prstGeom prst="rect">
            <a:avLst/>
          </a:prstGeom>
          <a:noFill/>
        </p:spPr>
        <p:txBody>
          <a:bodyPr wrap="square" rtlCol="0">
            <a:spAutoFit/>
          </a:bodyPr>
          <a:lstStyle>
            <a:defPPr>
              <a:defRPr lang="de-DE"/>
            </a:defPPr>
            <a:lvl1pPr>
              <a:defRPr sz="2400" b="1">
                <a:solidFill>
                  <a:srgbClr val="EA4C19"/>
                </a:solidFill>
                <a:latin typeface="Arial Rounded MT Bold" panose="020F0704030504030204" pitchFamily="34" charset="0"/>
                <a:ea typeface="+mj-ea"/>
                <a:cs typeface="+mj-cs"/>
              </a:defRPr>
            </a:lvl1pPr>
          </a:lstStyle>
          <a:p>
            <a:pPr algn="ctr"/>
            <a:r>
              <a:rPr lang="en-GB" dirty="0"/>
              <a:t>What are the challenges of translating culture?</a:t>
            </a:r>
          </a:p>
        </p:txBody>
      </p:sp>
      <p:sp>
        <p:nvSpPr>
          <p:cNvPr id="6" name="Rechteck 5"/>
          <p:cNvSpPr/>
          <p:nvPr/>
        </p:nvSpPr>
        <p:spPr>
          <a:xfrm>
            <a:off x="6156176" y="5165397"/>
            <a:ext cx="2851212" cy="400110"/>
          </a:xfrm>
          <a:prstGeom prst="rect">
            <a:avLst/>
          </a:prstGeom>
        </p:spPr>
        <p:txBody>
          <a:bodyPr wrap="square">
            <a:spAutoFit/>
          </a:bodyPr>
          <a:lstStyle/>
          <a:p>
            <a:r>
              <a:rPr lang="en-GB" sz="1000" dirty="0"/>
              <a:t>Image by </a:t>
            </a:r>
            <a:r>
              <a:rPr lang="en-GB" sz="1000" dirty="0">
                <a:hlinkClick r:id="rId2"/>
              </a:rPr>
              <a:t>Rachael </a:t>
            </a:r>
            <a:r>
              <a:rPr lang="en-GB" sz="1000" dirty="0" smtClean="0">
                <a:hlinkClick r:id="rId2"/>
              </a:rPr>
              <a:t>Crowe</a:t>
            </a:r>
            <a:r>
              <a:rPr lang="en-GB" sz="1000" dirty="0">
                <a:hlinkClick r:id="rId2"/>
              </a:rPr>
              <a:t> </a:t>
            </a:r>
            <a:r>
              <a:rPr lang="en-GB" sz="1000" dirty="0" smtClean="0"/>
              <a:t>on </a:t>
            </a:r>
            <a:r>
              <a:rPr lang="en-GB" sz="1000" dirty="0" smtClean="0">
                <a:hlinkClick r:id="rId3"/>
              </a:rPr>
              <a:t>Unsplash </a:t>
            </a:r>
            <a:r>
              <a:rPr lang="de-DE" sz="1000" dirty="0"/>
              <a:t>licensed by </a:t>
            </a:r>
            <a:r>
              <a:rPr lang="de-DE" sz="1000" dirty="0" smtClean="0">
                <a:hlinkClick r:id="rId4"/>
              </a:rPr>
              <a:t>Unsplash</a:t>
            </a:r>
            <a:endParaRPr lang="en-GB" sz="1000" dirty="0"/>
          </a:p>
        </p:txBody>
      </p:sp>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1634" y="2708919"/>
            <a:ext cx="3260846" cy="21738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7711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95536" y="1556792"/>
            <a:ext cx="7632848" cy="369332"/>
          </a:xfrm>
          <a:prstGeom prst="rect">
            <a:avLst/>
          </a:prstGeom>
          <a:noFill/>
        </p:spPr>
        <p:txBody>
          <a:bodyPr wrap="square" rtlCol="0">
            <a:spAutoFit/>
          </a:bodyPr>
          <a:lstStyle/>
          <a:p>
            <a:r>
              <a:rPr lang="en-GB" dirty="0" smtClean="0"/>
              <a:t>Working in two teams:</a:t>
            </a:r>
            <a:endParaRPr lang="en-GB" dirty="0"/>
          </a:p>
        </p:txBody>
      </p:sp>
      <p:sp>
        <p:nvSpPr>
          <p:cNvPr id="4" name="Textfeld 3"/>
          <p:cNvSpPr txBox="1"/>
          <p:nvPr/>
        </p:nvSpPr>
        <p:spPr>
          <a:xfrm>
            <a:off x="611560" y="1988840"/>
            <a:ext cx="1152128" cy="369332"/>
          </a:xfrm>
          <a:prstGeom prst="rect">
            <a:avLst/>
          </a:prstGeom>
          <a:noFill/>
        </p:spPr>
        <p:txBody>
          <a:bodyPr wrap="square" rtlCol="0">
            <a:spAutoFit/>
          </a:bodyPr>
          <a:lstStyle/>
          <a:p>
            <a:r>
              <a:rPr lang="en-GB" b="1" dirty="0" smtClean="0"/>
              <a:t>Team 1</a:t>
            </a:r>
            <a:endParaRPr lang="en-GB" b="1" dirty="0"/>
          </a:p>
        </p:txBody>
      </p:sp>
      <p:sp>
        <p:nvSpPr>
          <p:cNvPr id="5" name="Textfeld 4"/>
          <p:cNvSpPr txBox="1"/>
          <p:nvPr/>
        </p:nvSpPr>
        <p:spPr>
          <a:xfrm>
            <a:off x="611560" y="2348880"/>
            <a:ext cx="5400600" cy="1754326"/>
          </a:xfrm>
          <a:prstGeom prst="rect">
            <a:avLst/>
          </a:prstGeom>
          <a:noFill/>
        </p:spPr>
        <p:txBody>
          <a:bodyPr wrap="square" rtlCol="0">
            <a:spAutoFit/>
          </a:bodyPr>
          <a:lstStyle/>
          <a:p>
            <a:r>
              <a:rPr lang="en-GB" dirty="0" smtClean="0"/>
              <a:t>Taking into account the characteristics of narratives (and their consequences) make a list of conditions (and strategies to reach them) that have to be </a:t>
            </a:r>
            <a:r>
              <a:rPr lang="en-GB" dirty="0" smtClean="0"/>
              <a:t>met by your report of </a:t>
            </a:r>
            <a:r>
              <a:rPr lang="en-GB" dirty="0" smtClean="0"/>
              <a:t>your experiences in order to “translate” a foreign culture to others who don’t know </a:t>
            </a:r>
            <a:r>
              <a:rPr lang="en-GB" dirty="0" smtClean="0"/>
              <a:t>much </a:t>
            </a:r>
            <a:r>
              <a:rPr lang="en-GB" dirty="0" smtClean="0"/>
              <a:t>about </a:t>
            </a:r>
            <a:r>
              <a:rPr lang="en-GB" dirty="0" smtClean="0"/>
              <a:t>it first-hand.</a:t>
            </a:r>
            <a:endParaRPr lang="en-GB" dirty="0"/>
          </a:p>
        </p:txBody>
      </p:sp>
      <p:sp>
        <p:nvSpPr>
          <p:cNvPr id="6" name="Textfeld 5"/>
          <p:cNvSpPr txBox="1"/>
          <p:nvPr/>
        </p:nvSpPr>
        <p:spPr>
          <a:xfrm>
            <a:off x="611560" y="4400490"/>
            <a:ext cx="2736304" cy="369332"/>
          </a:xfrm>
          <a:prstGeom prst="rect">
            <a:avLst/>
          </a:prstGeom>
          <a:noFill/>
        </p:spPr>
        <p:txBody>
          <a:bodyPr wrap="square" rtlCol="0">
            <a:spAutoFit/>
          </a:bodyPr>
          <a:lstStyle/>
          <a:p>
            <a:r>
              <a:rPr lang="en-GB" b="1" dirty="0" smtClean="0"/>
              <a:t>Team 2</a:t>
            </a:r>
            <a:endParaRPr lang="en-GB" b="1" dirty="0"/>
          </a:p>
        </p:txBody>
      </p:sp>
      <p:sp>
        <p:nvSpPr>
          <p:cNvPr id="7" name="Textfeld 6"/>
          <p:cNvSpPr txBox="1"/>
          <p:nvPr/>
        </p:nvSpPr>
        <p:spPr>
          <a:xfrm>
            <a:off x="395536" y="951111"/>
            <a:ext cx="8395828" cy="461665"/>
          </a:xfrm>
          <a:prstGeom prst="rect">
            <a:avLst/>
          </a:prstGeom>
          <a:noFill/>
        </p:spPr>
        <p:txBody>
          <a:bodyPr wrap="square" rtlCol="0">
            <a:spAutoFit/>
          </a:bodyPr>
          <a:lstStyle/>
          <a:p>
            <a:r>
              <a:rPr lang="en-GB" sz="2400" b="1" dirty="0" smtClean="0">
                <a:solidFill>
                  <a:srgbClr val="EA4C19"/>
                </a:solidFill>
                <a:latin typeface="Arial Rounded MT Bold" panose="020F0704030504030204" pitchFamily="34" charset="0"/>
                <a:ea typeface="+mj-ea"/>
                <a:cs typeface="+mj-cs"/>
              </a:rPr>
              <a:t>Narratives, &amp; media</a:t>
            </a:r>
            <a:r>
              <a:rPr lang="en-GB" sz="2400" b="1" dirty="0">
                <a:solidFill>
                  <a:srgbClr val="EA4C19"/>
                </a:solidFill>
                <a:latin typeface="Arial Rounded MT Bold" panose="020F0704030504030204" pitchFamily="34" charset="0"/>
                <a:ea typeface="+mj-ea"/>
                <a:cs typeface="+mj-cs"/>
              </a:rPr>
              <a:t> </a:t>
            </a:r>
            <a:r>
              <a:rPr lang="en-GB" sz="2400" b="1" dirty="0" smtClean="0">
                <a:solidFill>
                  <a:srgbClr val="EA4C19"/>
                </a:solidFill>
                <a:latin typeface="Arial Rounded MT Bold" panose="020F0704030504030204" pitchFamily="34" charset="0"/>
                <a:ea typeface="+mj-ea"/>
                <a:cs typeface="+mj-cs"/>
              </a:rPr>
              <a:t>in the intercultural context </a:t>
            </a:r>
            <a:endParaRPr lang="en-GB" sz="2400" b="1" dirty="0">
              <a:solidFill>
                <a:srgbClr val="EA4C19"/>
              </a:solidFill>
              <a:latin typeface="Arial"/>
              <a:ea typeface="+mj-ea"/>
              <a:cs typeface="+mj-cs"/>
            </a:endParaRPr>
          </a:p>
        </p:txBody>
      </p:sp>
      <p:sp>
        <p:nvSpPr>
          <p:cNvPr id="8" name="Textfeld 7"/>
          <p:cNvSpPr txBox="1"/>
          <p:nvPr/>
        </p:nvSpPr>
        <p:spPr>
          <a:xfrm>
            <a:off x="611560" y="4769822"/>
            <a:ext cx="7992888" cy="1754326"/>
          </a:xfrm>
          <a:prstGeom prst="rect">
            <a:avLst/>
          </a:prstGeom>
          <a:noFill/>
        </p:spPr>
        <p:txBody>
          <a:bodyPr wrap="square" rtlCol="0">
            <a:spAutoFit/>
          </a:bodyPr>
          <a:lstStyle/>
          <a:p>
            <a:r>
              <a:rPr lang="en-GB" dirty="0" smtClean="0"/>
              <a:t>Taking into account the characteristics of media (and their consequences) match different forms of knowledge and </a:t>
            </a:r>
            <a:r>
              <a:rPr lang="en-GB" dirty="0" smtClean="0"/>
              <a:t>experience-sharing </a:t>
            </a:r>
            <a:r>
              <a:rPr lang="en-GB" dirty="0" smtClean="0"/>
              <a:t>(e.g. describing the contents of a module, telling an anecdote, etc.) with </a:t>
            </a:r>
            <a:r>
              <a:rPr lang="en-GB" dirty="0" smtClean="0"/>
              <a:t>appropriate forms </a:t>
            </a:r>
            <a:r>
              <a:rPr lang="en-GB" dirty="0" smtClean="0"/>
              <a:t>of virtual media (e.g. forum, chat, blog, instant message, e-mail, video, conference call, wiki etc.). Please bear also in mind the need </a:t>
            </a:r>
            <a:r>
              <a:rPr lang="en-GB" dirty="0" smtClean="0"/>
              <a:t>for “meaningful </a:t>
            </a:r>
            <a:r>
              <a:rPr lang="en-GB" dirty="0" smtClean="0"/>
              <a:t>translation” of culture.</a:t>
            </a:r>
            <a:endParaRPr lang="en-GB" dirty="0"/>
          </a:p>
        </p:txBody>
      </p:sp>
      <p:sp>
        <p:nvSpPr>
          <p:cNvPr id="9" name="Textfeld 8"/>
          <p:cNvSpPr txBox="1"/>
          <p:nvPr/>
        </p:nvSpPr>
        <p:spPr>
          <a:xfrm>
            <a:off x="6804248" y="4037002"/>
            <a:ext cx="2228168" cy="400110"/>
          </a:xfrm>
          <a:prstGeom prst="rect">
            <a:avLst/>
          </a:prstGeom>
          <a:noFill/>
        </p:spPr>
        <p:txBody>
          <a:bodyPr wrap="square" rtlCol="0">
            <a:spAutoFit/>
          </a:bodyPr>
          <a:lstStyle/>
          <a:p>
            <a:r>
              <a:rPr lang="en-GB" sz="1000" dirty="0"/>
              <a:t>Image by </a:t>
            </a:r>
            <a:r>
              <a:rPr lang="en-GB" sz="1000" dirty="0" smtClean="0">
                <a:hlinkClick r:id="rId2"/>
              </a:rPr>
              <a:t>3dman_eu</a:t>
            </a:r>
            <a:r>
              <a:rPr lang="en-GB" sz="1000" dirty="0" smtClean="0"/>
              <a:t> </a:t>
            </a:r>
            <a:r>
              <a:rPr lang="en-GB" sz="1000" dirty="0"/>
              <a:t>on </a:t>
            </a:r>
            <a:r>
              <a:rPr lang="en-GB" sz="1000" dirty="0">
                <a:hlinkClick r:id="rId3"/>
              </a:rPr>
              <a:t>Pixabay </a:t>
            </a:r>
            <a:r>
              <a:rPr lang="en-GB" sz="1000" dirty="0"/>
              <a:t>licensed by </a:t>
            </a:r>
            <a:r>
              <a:rPr lang="de-DE" sz="1000" dirty="0">
                <a:hlinkClick r:id="rId4"/>
              </a:rPr>
              <a:t>CC0</a:t>
            </a:r>
            <a:r>
              <a:rPr lang="en-GB" sz="1000" dirty="0"/>
              <a:t> </a:t>
            </a: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2613" y="1412776"/>
            <a:ext cx="2677024" cy="2690430"/>
          </a:xfrm>
          <a:prstGeom prst="rect">
            <a:avLst/>
          </a:prstGeom>
        </p:spPr>
      </p:pic>
    </p:spTree>
    <p:extLst>
      <p:ext uri="{BB962C8B-B14F-4D97-AF65-F5344CB8AC3E}">
        <p14:creationId xmlns:p14="http://schemas.microsoft.com/office/powerpoint/2010/main" val="13562779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260884" y="980727"/>
            <a:ext cx="8622232" cy="830997"/>
          </a:xfrm>
          <a:prstGeom prst="rect">
            <a:avLst/>
          </a:prstGeom>
          <a:noFill/>
        </p:spPr>
        <p:txBody>
          <a:bodyPr wrap="square" rtlCol="0">
            <a:spAutoFit/>
          </a:bodyPr>
          <a:lstStyle/>
          <a:p>
            <a:r>
              <a:rPr lang="en-GB" sz="2400" b="1" dirty="0">
                <a:solidFill>
                  <a:srgbClr val="EA4C19"/>
                </a:solidFill>
                <a:latin typeface="Arial Rounded MT Bold" panose="020F0704030504030204" pitchFamily="34" charset="0"/>
                <a:ea typeface="+mj-ea"/>
                <a:cs typeface="+mj-cs"/>
              </a:rPr>
              <a:t>CONNECT 2.0 - Intercultural Learning Network 4 Europe </a:t>
            </a:r>
          </a:p>
          <a:p>
            <a:endParaRPr lang="en-GB" sz="2400" b="1" dirty="0">
              <a:solidFill>
                <a:srgbClr val="EA4C19"/>
              </a:solidFill>
              <a:latin typeface="Arial Rounded MT Bold" panose="020F0704030504030204" pitchFamily="34" charset="0"/>
              <a:ea typeface="+mj-ea"/>
              <a:cs typeface="+mj-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730"/>
          <a:stretch/>
        </p:blipFill>
        <p:spPr bwMode="auto">
          <a:xfrm>
            <a:off x="348680" y="2060848"/>
            <a:ext cx="8280353" cy="4483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hteck 2"/>
          <p:cNvSpPr/>
          <p:nvPr/>
        </p:nvSpPr>
        <p:spPr>
          <a:xfrm>
            <a:off x="324903" y="1396225"/>
            <a:ext cx="4749503" cy="461665"/>
          </a:xfrm>
          <a:prstGeom prst="rect">
            <a:avLst/>
          </a:prstGeom>
        </p:spPr>
        <p:txBody>
          <a:bodyPr wrap="square">
            <a:spAutoFit/>
          </a:bodyPr>
          <a:lstStyle/>
          <a:p>
            <a:pPr lvl="0"/>
            <a:r>
              <a:rPr lang="en-GB" sz="2400" dirty="0">
                <a:solidFill>
                  <a:srgbClr val="EA4C19"/>
                </a:solidFill>
                <a:latin typeface="Arial Rounded MT Bold" panose="020F0704030504030204" pitchFamily="34" charset="0"/>
                <a:hlinkClick r:id="rId3"/>
              </a:rPr>
              <a:t>http://weconnecteurope.eu/</a:t>
            </a:r>
            <a:endParaRPr lang="en-GB" sz="2400" dirty="0">
              <a:solidFill>
                <a:srgbClr val="EA4C19"/>
              </a:solidFill>
              <a:latin typeface="Arial Rounded MT Bold" panose="020F0704030504030204" pitchFamily="34" charset="0"/>
            </a:endParaRPr>
          </a:p>
        </p:txBody>
      </p:sp>
      <p:sp>
        <p:nvSpPr>
          <p:cNvPr id="4" name="Rechteck 3"/>
          <p:cNvSpPr/>
          <p:nvPr/>
        </p:nvSpPr>
        <p:spPr>
          <a:xfrm>
            <a:off x="384193" y="2060848"/>
            <a:ext cx="8244840" cy="1200329"/>
          </a:xfrm>
          <a:prstGeom prst="rect">
            <a:avLst/>
          </a:prstGeom>
          <a:solidFill>
            <a:schemeClr val="bg1"/>
          </a:solidFill>
        </p:spPr>
        <p:txBody>
          <a:bodyPr wrap="square">
            <a:spAutoFit/>
          </a:bodyPr>
          <a:lstStyle/>
          <a:p>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Developing an innovative intercultural learning scenario for Erasmus + participants that offers an optimal intercultural learner experience: scientific based,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reflective, interactive,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academically and professionally oriented.</a:t>
            </a:r>
            <a:endParaRPr lang="en-GB"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Textfeld 4"/>
          <p:cNvSpPr txBox="1"/>
          <p:nvPr/>
        </p:nvSpPr>
        <p:spPr>
          <a:xfrm>
            <a:off x="467544" y="3861048"/>
            <a:ext cx="6408712" cy="1477328"/>
          </a:xfrm>
          <a:prstGeom prst="rect">
            <a:avLst/>
          </a:prstGeom>
          <a:noFill/>
        </p:spPr>
        <p:txBody>
          <a:bodyPr wrap="square" rtlCol="0">
            <a:spAutoFit/>
          </a:bodyPr>
          <a:lstStyle>
            <a:defPPr>
              <a:defRPr lang="de-DE"/>
            </a:defPPr>
            <a:lvl1pPr marL="285750" indent="-285750">
              <a:buFont typeface="Arial" panose="020B0604020202020204" pitchFamily="34" charset="0"/>
              <a:buChar char="•"/>
              <a:defRPr b="1">
                <a:solidFill>
                  <a:schemeClr val="bg1"/>
                </a:solidFill>
                <a:effectLst>
                  <a:glow rad="228600">
                    <a:schemeClr val="accent5">
                      <a:satMod val="175000"/>
                      <a:alpha val="40000"/>
                    </a:schemeClr>
                  </a:glow>
                </a:effectLst>
              </a:defRPr>
            </a:lvl1pPr>
          </a:lstStyle>
          <a:p>
            <a:r>
              <a:rPr lang="en-GB" dirty="0"/>
              <a:t>F2F training (pre-departure + </a:t>
            </a:r>
            <a:r>
              <a:rPr lang="en-GB" dirty="0" err="1" smtClean="0"/>
              <a:t>Reentry</a:t>
            </a:r>
            <a:r>
              <a:rPr lang="en-GB" dirty="0" smtClean="0"/>
              <a:t>)</a:t>
            </a:r>
            <a:endParaRPr lang="en-GB" dirty="0"/>
          </a:p>
          <a:p>
            <a:r>
              <a:rPr lang="en-GB" dirty="0"/>
              <a:t>ELearning modules</a:t>
            </a:r>
          </a:p>
          <a:p>
            <a:r>
              <a:rPr lang="en-GB" dirty="0"/>
              <a:t>Experience map</a:t>
            </a:r>
          </a:p>
          <a:p>
            <a:r>
              <a:rPr lang="en-GB" dirty="0"/>
              <a:t>Advisors training</a:t>
            </a:r>
          </a:p>
          <a:p>
            <a:r>
              <a:rPr lang="en-GB" dirty="0"/>
              <a:t>Mentors training</a:t>
            </a:r>
          </a:p>
        </p:txBody>
      </p:sp>
    </p:spTree>
    <p:extLst>
      <p:ext uri="{BB962C8B-B14F-4D97-AF65-F5344CB8AC3E}">
        <p14:creationId xmlns:p14="http://schemas.microsoft.com/office/powerpoint/2010/main" val="3265234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405"/>
          <a:stretch/>
        </p:blipFill>
        <p:spPr bwMode="auto">
          <a:xfrm>
            <a:off x="107504" y="1628800"/>
            <a:ext cx="8922874" cy="48481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feld 1"/>
          <p:cNvSpPr txBox="1"/>
          <p:nvPr/>
        </p:nvSpPr>
        <p:spPr>
          <a:xfrm>
            <a:off x="395536" y="908720"/>
            <a:ext cx="4680520" cy="461665"/>
          </a:xfrm>
          <a:prstGeom prst="rect">
            <a:avLst/>
          </a:prstGeom>
          <a:noFill/>
        </p:spPr>
        <p:txBody>
          <a:bodyPr wrap="square" rtlCol="0">
            <a:spAutoFit/>
          </a:bodyPr>
          <a:lstStyle>
            <a:defPPr>
              <a:defRPr lang="de-DE"/>
            </a:defPPr>
            <a:lvl1pPr>
              <a:defRPr sz="2400" b="1">
                <a:solidFill>
                  <a:srgbClr val="EA4C19"/>
                </a:solidFill>
                <a:latin typeface="Arial Rounded MT Bold" panose="020F0704030504030204" pitchFamily="34" charset="0"/>
                <a:ea typeface="+mj-ea"/>
                <a:cs typeface="+mj-cs"/>
              </a:defRPr>
            </a:lvl1pPr>
          </a:lstStyle>
          <a:p>
            <a:r>
              <a:rPr lang="en-GB" dirty="0"/>
              <a:t>Partners</a:t>
            </a:r>
          </a:p>
        </p:txBody>
      </p:sp>
    </p:spTree>
    <p:extLst>
      <p:ext uri="{BB962C8B-B14F-4D97-AF65-F5344CB8AC3E}">
        <p14:creationId xmlns:p14="http://schemas.microsoft.com/office/powerpoint/2010/main" val="38254637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951111"/>
            <a:ext cx="7344816" cy="461665"/>
          </a:xfrm>
          <a:prstGeom prst="rect">
            <a:avLst/>
          </a:prstGeom>
          <a:noFill/>
        </p:spPr>
        <p:txBody>
          <a:bodyPr wrap="square" rtlCol="0">
            <a:spAutoFit/>
          </a:bodyPr>
          <a:lstStyle/>
          <a:p>
            <a:pPr marL="355600" indent="-355600"/>
            <a:r>
              <a:rPr lang="en-GB" sz="2400" b="1" dirty="0">
                <a:solidFill>
                  <a:srgbClr val="EA4C19"/>
                </a:solidFill>
                <a:latin typeface="Arial Rounded MT Bold" panose="020F0704030504030204" pitchFamily="34" charset="0"/>
                <a:ea typeface="+mj-ea"/>
                <a:cs typeface="+mj-cs"/>
              </a:rPr>
              <a:t>6</a:t>
            </a:r>
            <a:r>
              <a:rPr lang="en-GB" sz="2400" b="1" dirty="0" smtClean="0">
                <a:solidFill>
                  <a:srgbClr val="EA4C19"/>
                </a:solidFill>
                <a:latin typeface="Arial Rounded MT Bold" panose="020F0704030504030204" pitchFamily="34" charset="0"/>
                <a:ea typeface="+mj-ea"/>
                <a:cs typeface="+mj-cs"/>
              </a:rPr>
              <a:t>. </a:t>
            </a:r>
            <a:r>
              <a:rPr lang="en-US" sz="2400" b="1" dirty="0">
                <a:solidFill>
                  <a:srgbClr val="EA4C19"/>
                </a:solidFill>
                <a:latin typeface="Arial Rounded MT Bold" panose="020F0704030504030204" pitchFamily="34" charset="0"/>
                <a:ea typeface="+mj-ea"/>
                <a:cs typeface="+mj-cs"/>
              </a:rPr>
              <a:t>The Connect online learning platform</a:t>
            </a:r>
            <a:endParaRPr lang="en-GB" sz="2400" b="1" i="1" dirty="0">
              <a:solidFill>
                <a:srgbClr val="EA4C19"/>
              </a:solidFill>
              <a:latin typeface="Arial"/>
              <a:ea typeface="+mj-ea"/>
              <a:cs typeface="+mj-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572"/>
          <a:stretch/>
        </p:blipFill>
        <p:spPr bwMode="auto">
          <a:xfrm>
            <a:off x="559" y="1565860"/>
            <a:ext cx="9143441" cy="4959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539552" y="2996952"/>
            <a:ext cx="8280920" cy="1200329"/>
          </a:xfrm>
          <a:prstGeom prst="rect">
            <a:avLst/>
          </a:prstGeom>
          <a:noFill/>
        </p:spPr>
        <p:txBody>
          <a:bodyPr wrap="square" rtlCol="0">
            <a:spAutoFit/>
          </a:bodyPr>
          <a:lstStyle/>
          <a:p>
            <a:pPr marL="285750" indent="-285750">
              <a:buFont typeface="Arial" panose="020B0604020202020204" pitchFamily="34" charset="0"/>
              <a:buChar char="•"/>
            </a:pPr>
            <a:r>
              <a:rPr lang="en-GB" b="1" dirty="0">
                <a:solidFill>
                  <a:schemeClr val="bg1"/>
                </a:solidFill>
                <a:effectLst>
                  <a:glow rad="228600">
                    <a:schemeClr val="accent5">
                      <a:satMod val="175000"/>
                      <a:alpha val="40000"/>
                    </a:schemeClr>
                  </a:glow>
                </a:effectLst>
              </a:rPr>
              <a:t>https://glocal-campus.org/connect</a:t>
            </a:r>
            <a:r>
              <a:rPr lang="en-GB" b="1" dirty="0" smtClean="0">
                <a:solidFill>
                  <a:schemeClr val="bg1"/>
                </a:solidFill>
                <a:effectLst>
                  <a:glow rad="228600">
                    <a:schemeClr val="accent5">
                      <a:satMod val="175000"/>
                      <a:alpha val="40000"/>
                    </a:schemeClr>
                  </a:glow>
                </a:effectLst>
              </a:rPr>
              <a:t>/</a:t>
            </a:r>
            <a:r>
              <a:rPr lang="en-GB" b="1" dirty="0">
                <a:solidFill>
                  <a:schemeClr val="bg1"/>
                </a:solidFill>
                <a:effectLst>
                  <a:glow rad="228600">
                    <a:schemeClr val="accent5">
                      <a:satMod val="175000"/>
                      <a:alpha val="40000"/>
                    </a:schemeClr>
                  </a:glow>
                </a:effectLst>
              </a:rPr>
              <a:t> or http://weconnecteurope.eu/login/</a:t>
            </a:r>
            <a:endParaRPr lang="en-GB" b="1" dirty="0" smtClean="0">
              <a:solidFill>
                <a:schemeClr val="bg1"/>
              </a:solidFill>
              <a:effectLst>
                <a:glow rad="228600">
                  <a:schemeClr val="accent5">
                    <a:satMod val="175000"/>
                    <a:alpha val="40000"/>
                  </a:schemeClr>
                </a:glow>
              </a:effectLst>
            </a:endParaRPr>
          </a:p>
          <a:p>
            <a:pPr marL="285750" indent="-285750">
              <a:buFont typeface="Arial" panose="020B0604020202020204" pitchFamily="34" charset="0"/>
              <a:buChar char="•"/>
            </a:pPr>
            <a:r>
              <a:rPr lang="en-GB" b="1" dirty="0" smtClean="0">
                <a:solidFill>
                  <a:schemeClr val="bg1"/>
                </a:solidFill>
                <a:effectLst>
                  <a:glow rad="228600">
                    <a:schemeClr val="accent5">
                      <a:satMod val="175000"/>
                      <a:alpha val="40000"/>
                    </a:schemeClr>
                  </a:glow>
                </a:effectLst>
              </a:rPr>
              <a:t>Moodle-based</a:t>
            </a:r>
          </a:p>
          <a:p>
            <a:pPr marL="285750" indent="-285750">
              <a:buFont typeface="Arial" panose="020B0604020202020204" pitchFamily="34" charset="0"/>
              <a:buChar char="•"/>
            </a:pPr>
            <a:r>
              <a:rPr lang="en-GB" b="1" dirty="0" smtClean="0">
                <a:solidFill>
                  <a:schemeClr val="bg1"/>
                </a:solidFill>
                <a:effectLst>
                  <a:glow rad="228600">
                    <a:schemeClr val="accent5">
                      <a:satMod val="175000"/>
                      <a:alpha val="40000"/>
                    </a:schemeClr>
                  </a:glow>
                </a:effectLst>
              </a:rPr>
              <a:t>Registration for participants every </a:t>
            </a:r>
            <a:r>
              <a:rPr lang="en-GB" b="1" dirty="0" smtClean="0">
                <a:solidFill>
                  <a:schemeClr val="bg1"/>
                </a:solidFill>
                <a:effectLst>
                  <a:glow rad="228600">
                    <a:schemeClr val="accent5">
                      <a:satMod val="175000"/>
                      <a:alpha val="40000"/>
                    </a:schemeClr>
                  </a:glow>
                </a:effectLst>
              </a:rPr>
              <a:t>time possible</a:t>
            </a:r>
            <a:endParaRPr lang="en-GB" b="1" baseline="30000" dirty="0" smtClean="0">
              <a:solidFill>
                <a:schemeClr val="bg1"/>
              </a:solidFill>
              <a:effectLst>
                <a:glow rad="228600">
                  <a:schemeClr val="accent5">
                    <a:satMod val="175000"/>
                    <a:alpha val="40000"/>
                  </a:schemeClr>
                </a:glow>
              </a:effectLst>
            </a:endParaRPr>
          </a:p>
          <a:p>
            <a:pPr marL="285750" indent="-285750">
              <a:buFont typeface="Arial" panose="020B0604020202020204" pitchFamily="34" charset="0"/>
              <a:buChar char="•"/>
            </a:pPr>
            <a:r>
              <a:rPr lang="en-GB" b="1" dirty="0" smtClean="0">
                <a:solidFill>
                  <a:schemeClr val="bg1"/>
                </a:solidFill>
                <a:effectLst>
                  <a:glow rad="228600">
                    <a:schemeClr val="accent5">
                      <a:satMod val="175000"/>
                      <a:alpha val="40000"/>
                    </a:schemeClr>
                  </a:glow>
                </a:effectLst>
              </a:rPr>
              <a:t>Use </a:t>
            </a:r>
            <a:r>
              <a:rPr lang="en-GB" b="1" dirty="0">
                <a:solidFill>
                  <a:schemeClr val="bg1"/>
                </a:solidFill>
                <a:effectLst>
                  <a:glow rad="228600">
                    <a:schemeClr val="accent5">
                      <a:satMod val="175000"/>
                      <a:alpha val="40000"/>
                    </a:schemeClr>
                  </a:glow>
                </a:effectLst>
              </a:rPr>
              <a:t>your </a:t>
            </a:r>
            <a:r>
              <a:rPr lang="en-GB" b="1" dirty="0" smtClean="0">
                <a:solidFill>
                  <a:schemeClr val="bg1"/>
                </a:solidFill>
                <a:effectLst>
                  <a:glow rad="228600">
                    <a:schemeClr val="accent5">
                      <a:satMod val="175000"/>
                      <a:alpha val="40000"/>
                    </a:schemeClr>
                  </a:glow>
                </a:effectLst>
              </a:rPr>
              <a:t>official </a:t>
            </a:r>
            <a:r>
              <a:rPr lang="en-GB" b="1" dirty="0" smtClean="0">
                <a:solidFill>
                  <a:schemeClr val="bg1"/>
                </a:solidFill>
                <a:effectLst>
                  <a:glow rad="228600">
                    <a:schemeClr val="accent5">
                      <a:satMod val="175000"/>
                      <a:alpha val="40000"/>
                    </a:schemeClr>
                  </a:glow>
                </a:effectLst>
              </a:rPr>
              <a:t>institutional (e.g. university) </a:t>
            </a:r>
            <a:r>
              <a:rPr lang="en-GB" b="1" dirty="0" smtClean="0">
                <a:solidFill>
                  <a:schemeClr val="bg1"/>
                </a:solidFill>
                <a:effectLst>
                  <a:glow rad="228600">
                    <a:schemeClr val="accent5">
                      <a:satMod val="175000"/>
                      <a:alpha val="40000"/>
                    </a:schemeClr>
                  </a:glow>
                </a:effectLst>
              </a:rPr>
              <a:t>e-mail account if available</a:t>
            </a:r>
            <a:endParaRPr lang="en-GB" b="1" dirty="0">
              <a:solidFill>
                <a:schemeClr val="bg1"/>
              </a:solidFill>
              <a:effectLst>
                <a:glow rad="228600">
                  <a:schemeClr val="accent5">
                    <a:satMod val="175000"/>
                    <a:alpha val="40000"/>
                  </a:schemeClr>
                </a:glow>
              </a:effectLst>
            </a:endParaRPr>
          </a:p>
        </p:txBody>
      </p:sp>
      <p:sp>
        <p:nvSpPr>
          <p:cNvPr id="4" name="Pfeil nach rechts 3"/>
          <p:cNvSpPr/>
          <p:nvPr/>
        </p:nvSpPr>
        <p:spPr>
          <a:xfrm rot="9131742">
            <a:off x="7167257" y="6001351"/>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6" name="Pfeil nach rechts 5"/>
          <p:cNvSpPr/>
          <p:nvPr/>
        </p:nvSpPr>
        <p:spPr>
          <a:xfrm rot="9131742">
            <a:off x="7414074" y="5137256"/>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5" name="Textfeld 4"/>
          <p:cNvSpPr txBox="1"/>
          <p:nvPr/>
        </p:nvSpPr>
        <p:spPr>
          <a:xfrm>
            <a:off x="7920880" y="5837399"/>
            <a:ext cx="1259632" cy="369332"/>
          </a:xfrm>
          <a:prstGeom prst="rect">
            <a:avLst/>
          </a:prstGeom>
          <a:noFill/>
        </p:spPr>
        <p:txBody>
          <a:bodyPr wrap="square" rtlCol="0">
            <a:spAutoFit/>
          </a:bodyPr>
          <a:lstStyle/>
          <a:p>
            <a:r>
              <a:rPr lang="en-GB" b="1" dirty="0">
                <a:solidFill>
                  <a:schemeClr val="bg1"/>
                </a:solidFill>
                <a:effectLst>
                  <a:glow rad="228600">
                    <a:schemeClr val="accent5">
                      <a:satMod val="175000"/>
                      <a:alpha val="40000"/>
                    </a:schemeClr>
                  </a:glow>
                </a:effectLst>
              </a:rPr>
              <a:t>Register</a:t>
            </a:r>
          </a:p>
        </p:txBody>
      </p:sp>
      <p:sp>
        <p:nvSpPr>
          <p:cNvPr id="8" name="Textfeld 7"/>
          <p:cNvSpPr txBox="1"/>
          <p:nvPr/>
        </p:nvSpPr>
        <p:spPr>
          <a:xfrm>
            <a:off x="7375828" y="4438853"/>
            <a:ext cx="1840180" cy="646331"/>
          </a:xfrm>
          <a:prstGeom prst="rect">
            <a:avLst/>
          </a:prstGeom>
          <a:noFill/>
        </p:spPr>
        <p:txBody>
          <a:bodyPr wrap="square" rtlCol="0">
            <a:spAutoFit/>
          </a:bodyPr>
          <a:lstStyle/>
          <a:p>
            <a:r>
              <a:rPr lang="en-GB" b="1" dirty="0" smtClean="0">
                <a:solidFill>
                  <a:schemeClr val="bg1"/>
                </a:solidFill>
                <a:effectLst>
                  <a:glow rad="228600">
                    <a:schemeClr val="accent5">
                      <a:satMod val="175000"/>
                      <a:alpha val="40000"/>
                    </a:schemeClr>
                  </a:glow>
                </a:effectLst>
              </a:rPr>
              <a:t>Login (after activation)</a:t>
            </a:r>
            <a:endParaRPr lang="en-GB" b="1" dirty="0">
              <a:solidFill>
                <a:schemeClr val="bg1"/>
              </a:solidFill>
              <a:effectLst>
                <a:glow rad="228600">
                  <a:schemeClr val="accent5">
                    <a:satMod val="175000"/>
                    <a:alpha val="40000"/>
                  </a:schemeClr>
                </a:glow>
              </a:effectLst>
            </a:endParaRPr>
          </a:p>
        </p:txBody>
      </p:sp>
    </p:spTree>
    <p:extLst>
      <p:ext uri="{BB962C8B-B14F-4D97-AF65-F5344CB8AC3E}">
        <p14:creationId xmlns:p14="http://schemas.microsoft.com/office/powerpoint/2010/main" val="417540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951111"/>
            <a:ext cx="7344816" cy="461665"/>
          </a:xfrm>
          <a:prstGeom prst="rect">
            <a:avLst/>
          </a:prstGeom>
          <a:noFill/>
        </p:spPr>
        <p:txBody>
          <a:bodyPr wrap="square" rtlCol="0">
            <a:spAutoFit/>
          </a:bodyPr>
          <a:lstStyle/>
          <a:p>
            <a:pPr marL="355600" indent="-355600"/>
            <a:r>
              <a:rPr lang="en-US" sz="2400" b="1" dirty="0">
                <a:solidFill>
                  <a:srgbClr val="EA4C19"/>
                </a:solidFill>
                <a:latin typeface="Arial Rounded MT Bold" panose="020F0704030504030204" pitchFamily="34" charset="0"/>
                <a:ea typeface="+mj-ea"/>
                <a:cs typeface="+mj-cs"/>
              </a:rPr>
              <a:t>The Connect online learning platform</a:t>
            </a:r>
            <a:endParaRPr lang="en-GB" sz="2400" b="1" i="1" dirty="0">
              <a:solidFill>
                <a:srgbClr val="EA4C19"/>
              </a:solidFill>
              <a:latin typeface="Arial"/>
              <a:ea typeface="+mj-ea"/>
              <a:cs typeface="+mj-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9796"/>
          <a:stretch/>
        </p:blipFill>
        <p:spPr bwMode="auto">
          <a:xfrm>
            <a:off x="4801326" y="1512877"/>
            <a:ext cx="4342674"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40" y="1489348"/>
            <a:ext cx="4769886" cy="2840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1115616" y="5043805"/>
            <a:ext cx="6768752" cy="923330"/>
          </a:xfrm>
          <a:prstGeom prst="rect">
            <a:avLst/>
          </a:prstGeom>
          <a:noFill/>
        </p:spPr>
        <p:txBody>
          <a:bodyPr wrap="square" rtlCol="0">
            <a:spAutoFit/>
          </a:bodyPr>
          <a:lstStyle/>
          <a:p>
            <a:r>
              <a:rPr lang="en-GB" dirty="0" smtClean="0"/>
              <a:t>Please follow the instructions of the handout: </a:t>
            </a:r>
            <a:r>
              <a:rPr lang="en-US" b="1" dirty="0"/>
              <a:t>How to register</a:t>
            </a:r>
          </a:p>
          <a:p>
            <a:r>
              <a:rPr lang="en-US" b="1" dirty="0"/>
              <a:t>for the Connect online learning platform and get access to</a:t>
            </a:r>
          </a:p>
          <a:p>
            <a:r>
              <a:rPr lang="en-US" b="1" dirty="0"/>
              <a:t>the online modules and Experience Map</a:t>
            </a:r>
            <a:endParaRPr lang="de-DE" dirty="0"/>
          </a:p>
        </p:txBody>
      </p:sp>
    </p:spTree>
    <p:extLst>
      <p:ext uri="{BB962C8B-B14F-4D97-AF65-F5344CB8AC3E}">
        <p14:creationId xmlns:p14="http://schemas.microsoft.com/office/powerpoint/2010/main" val="11762641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999"/>
          <a:stretch/>
        </p:blipFill>
        <p:spPr bwMode="auto">
          <a:xfrm>
            <a:off x="0" y="1595660"/>
            <a:ext cx="9144000" cy="488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395536" y="951111"/>
            <a:ext cx="7344816" cy="461665"/>
          </a:xfrm>
          <a:prstGeom prst="rect">
            <a:avLst/>
          </a:prstGeom>
          <a:noFill/>
        </p:spPr>
        <p:txBody>
          <a:bodyPr wrap="square" rtlCol="0">
            <a:spAutoFit/>
          </a:bodyPr>
          <a:lstStyle/>
          <a:p>
            <a:pPr marL="355600" indent="-355600"/>
            <a:r>
              <a:rPr lang="en-US" sz="2400" b="1" dirty="0">
                <a:solidFill>
                  <a:srgbClr val="EA4C19"/>
                </a:solidFill>
                <a:latin typeface="Arial Rounded MT Bold" panose="020F0704030504030204" pitchFamily="34" charset="0"/>
                <a:ea typeface="+mj-ea"/>
                <a:cs typeface="+mj-cs"/>
              </a:rPr>
              <a:t>The Connect online learning platform</a:t>
            </a:r>
            <a:endParaRPr lang="en-GB" sz="2400" b="1" i="1" dirty="0">
              <a:solidFill>
                <a:srgbClr val="EA4C19"/>
              </a:solidFill>
              <a:latin typeface="Arial"/>
              <a:ea typeface="+mj-ea"/>
              <a:cs typeface="+mj-cs"/>
            </a:endParaRPr>
          </a:p>
        </p:txBody>
      </p:sp>
      <p:sp>
        <p:nvSpPr>
          <p:cNvPr id="4" name="Textfeld 3"/>
          <p:cNvSpPr txBox="1"/>
          <p:nvPr/>
        </p:nvSpPr>
        <p:spPr>
          <a:xfrm>
            <a:off x="4950296" y="3068960"/>
            <a:ext cx="3510136" cy="646331"/>
          </a:xfrm>
          <a:prstGeom prst="rect">
            <a:avLst/>
          </a:prstGeom>
          <a:noFill/>
        </p:spPr>
        <p:txBody>
          <a:bodyPr wrap="square" rtlCol="0">
            <a:spAutoFit/>
          </a:bodyPr>
          <a:lstStyle/>
          <a:p>
            <a:pPr algn="r"/>
            <a:r>
              <a:rPr lang="en-GB" b="1" dirty="0" smtClean="0">
                <a:solidFill>
                  <a:schemeClr val="bg1"/>
                </a:solidFill>
                <a:effectLst>
                  <a:glow rad="228600">
                    <a:schemeClr val="accent5">
                      <a:satMod val="175000"/>
                      <a:alpha val="40000"/>
                    </a:schemeClr>
                  </a:glow>
                </a:effectLst>
              </a:rPr>
              <a:t>Access to courses and experience map</a:t>
            </a:r>
            <a:endParaRPr lang="en-GB" b="1" dirty="0">
              <a:solidFill>
                <a:schemeClr val="bg1"/>
              </a:solidFill>
              <a:effectLst>
                <a:glow rad="228600">
                  <a:schemeClr val="accent5">
                    <a:satMod val="175000"/>
                    <a:alpha val="40000"/>
                  </a:schemeClr>
                </a:glow>
              </a:effectLst>
            </a:endParaRPr>
          </a:p>
        </p:txBody>
      </p:sp>
      <p:sp>
        <p:nvSpPr>
          <p:cNvPr id="5" name="Pfeil nach rechts 4"/>
          <p:cNvSpPr/>
          <p:nvPr/>
        </p:nvSpPr>
        <p:spPr>
          <a:xfrm rot="18683296">
            <a:off x="7800065" y="2521200"/>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00992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9667"/>
          <a:stretch/>
        </p:blipFill>
        <p:spPr bwMode="auto">
          <a:xfrm>
            <a:off x="-11473" y="1590303"/>
            <a:ext cx="9145406" cy="4647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4518248" y="3563724"/>
            <a:ext cx="3510136" cy="369332"/>
          </a:xfrm>
          <a:prstGeom prst="rect">
            <a:avLst/>
          </a:prstGeom>
          <a:noFill/>
        </p:spPr>
        <p:txBody>
          <a:bodyPr wrap="square" rtlCol="0">
            <a:spAutoFit/>
          </a:bodyPr>
          <a:lstStyle/>
          <a:p>
            <a:pPr algn="r"/>
            <a:r>
              <a:rPr lang="en-GB" b="1" dirty="0" smtClean="0">
                <a:solidFill>
                  <a:schemeClr val="bg1"/>
                </a:solidFill>
                <a:effectLst>
                  <a:glow rad="228600">
                    <a:schemeClr val="accent5">
                      <a:satMod val="175000"/>
                      <a:alpha val="40000"/>
                    </a:schemeClr>
                  </a:glow>
                </a:effectLst>
              </a:rPr>
              <a:t>Click for experience map</a:t>
            </a:r>
            <a:endParaRPr lang="en-GB" b="1" dirty="0">
              <a:solidFill>
                <a:schemeClr val="bg1"/>
              </a:solidFill>
              <a:effectLst>
                <a:glow rad="228600">
                  <a:schemeClr val="accent5">
                    <a:satMod val="175000"/>
                    <a:alpha val="40000"/>
                  </a:schemeClr>
                </a:glow>
              </a:effectLst>
            </a:endParaRPr>
          </a:p>
        </p:txBody>
      </p:sp>
      <p:sp>
        <p:nvSpPr>
          <p:cNvPr id="4" name="Pfeil nach rechts 3"/>
          <p:cNvSpPr/>
          <p:nvPr/>
        </p:nvSpPr>
        <p:spPr>
          <a:xfrm rot="13013050">
            <a:off x="4364064" y="3248980"/>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5" name="Textfeld 4"/>
          <p:cNvSpPr txBox="1"/>
          <p:nvPr/>
        </p:nvSpPr>
        <p:spPr>
          <a:xfrm>
            <a:off x="395536" y="951111"/>
            <a:ext cx="7344816" cy="461665"/>
          </a:xfrm>
          <a:prstGeom prst="rect">
            <a:avLst/>
          </a:prstGeom>
          <a:noFill/>
        </p:spPr>
        <p:txBody>
          <a:bodyPr wrap="square" rtlCol="0">
            <a:spAutoFit/>
          </a:bodyPr>
          <a:lstStyle/>
          <a:p>
            <a:pPr marL="355600" indent="-355600"/>
            <a:r>
              <a:rPr lang="en-US" sz="2400" b="1" dirty="0">
                <a:solidFill>
                  <a:srgbClr val="EA4C19"/>
                </a:solidFill>
                <a:latin typeface="Arial Rounded MT Bold" panose="020F0704030504030204" pitchFamily="34" charset="0"/>
                <a:ea typeface="+mj-ea"/>
                <a:cs typeface="+mj-cs"/>
              </a:rPr>
              <a:t>The Connect online learning platform</a:t>
            </a:r>
            <a:endParaRPr lang="en-GB" sz="2400" b="1" i="1" dirty="0">
              <a:solidFill>
                <a:srgbClr val="EA4C19"/>
              </a:solidFill>
              <a:latin typeface="Arial"/>
              <a:ea typeface="+mj-ea"/>
              <a:cs typeface="+mj-cs"/>
            </a:endParaRPr>
          </a:p>
        </p:txBody>
      </p:sp>
    </p:spTree>
    <p:extLst>
      <p:ext uri="{BB962C8B-B14F-4D97-AF65-F5344CB8AC3E}">
        <p14:creationId xmlns:p14="http://schemas.microsoft.com/office/powerpoint/2010/main" val="91050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 r="30240" b="9500"/>
          <a:stretch/>
        </p:blipFill>
        <p:spPr bwMode="auto">
          <a:xfrm>
            <a:off x="11114" y="1412776"/>
            <a:ext cx="7389812" cy="5392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203871" y="3235927"/>
            <a:ext cx="3510136" cy="369332"/>
          </a:xfrm>
          <a:prstGeom prst="rect">
            <a:avLst/>
          </a:prstGeom>
          <a:noFill/>
        </p:spPr>
        <p:txBody>
          <a:bodyPr wrap="square" rtlCol="0">
            <a:spAutoFit/>
          </a:bodyPr>
          <a:lstStyle/>
          <a:p>
            <a:pPr algn="r"/>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You can select destinations</a:t>
            </a:r>
            <a:endPar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Pfeil nach rechts 3"/>
          <p:cNvSpPr/>
          <p:nvPr/>
        </p:nvSpPr>
        <p:spPr>
          <a:xfrm rot="20184298">
            <a:off x="3704801" y="3027564"/>
            <a:ext cx="1162741"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5" name="Textfeld 4"/>
          <p:cNvSpPr txBox="1"/>
          <p:nvPr/>
        </p:nvSpPr>
        <p:spPr>
          <a:xfrm>
            <a:off x="395536" y="951111"/>
            <a:ext cx="7344816" cy="461665"/>
          </a:xfrm>
          <a:prstGeom prst="rect">
            <a:avLst/>
          </a:prstGeom>
          <a:noFill/>
        </p:spPr>
        <p:txBody>
          <a:bodyPr wrap="square" rtlCol="0">
            <a:spAutoFit/>
          </a:bodyPr>
          <a:lstStyle/>
          <a:p>
            <a:pPr marL="355600" indent="-355600"/>
            <a:r>
              <a:rPr lang="en-US" sz="2400" b="1" dirty="0">
                <a:solidFill>
                  <a:srgbClr val="EA4C19"/>
                </a:solidFill>
                <a:latin typeface="Arial Rounded MT Bold" panose="020F0704030504030204" pitchFamily="34" charset="0"/>
                <a:ea typeface="+mj-ea"/>
                <a:cs typeface="+mj-cs"/>
              </a:rPr>
              <a:t>The Connect online learning platform</a:t>
            </a:r>
            <a:endParaRPr lang="en-GB" sz="2400" b="1" i="1" dirty="0">
              <a:solidFill>
                <a:srgbClr val="EA4C19"/>
              </a:solidFill>
              <a:latin typeface="Arial"/>
              <a:ea typeface="+mj-ea"/>
              <a:cs typeface="+mj-cs"/>
            </a:endParaRPr>
          </a:p>
        </p:txBody>
      </p:sp>
      <p:sp>
        <p:nvSpPr>
          <p:cNvPr id="6" name="Pfeil nach rechts 5"/>
          <p:cNvSpPr/>
          <p:nvPr/>
        </p:nvSpPr>
        <p:spPr>
          <a:xfrm rot="1676056">
            <a:off x="2083544" y="4634518"/>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7" name="Textfeld 6"/>
          <p:cNvSpPr txBox="1"/>
          <p:nvPr/>
        </p:nvSpPr>
        <p:spPr>
          <a:xfrm>
            <a:off x="-305522" y="3856399"/>
            <a:ext cx="3510136" cy="646331"/>
          </a:xfrm>
          <a:prstGeom prst="rect">
            <a:avLst/>
          </a:prstGeom>
          <a:noFill/>
        </p:spPr>
        <p:txBody>
          <a:bodyPr wrap="square" rtlCol="0">
            <a:spAutoFit/>
          </a:bodyPr>
          <a:lstStyle/>
          <a:p>
            <a:pPr algn="r"/>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Official links provided by universities</a:t>
            </a:r>
            <a:endPar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Pfeil nach rechts 7"/>
          <p:cNvSpPr/>
          <p:nvPr/>
        </p:nvSpPr>
        <p:spPr>
          <a:xfrm rot="21026233">
            <a:off x="1939529" y="5895890"/>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dirty="0"/>
          </a:p>
        </p:txBody>
      </p:sp>
      <p:sp>
        <p:nvSpPr>
          <p:cNvPr id="9" name="Textfeld 8"/>
          <p:cNvSpPr txBox="1"/>
          <p:nvPr/>
        </p:nvSpPr>
        <p:spPr>
          <a:xfrm>
            <a:off x="-108520" y="5015911"/>
            <a:ext cx="3030462" cy="923330"/>
          </a:xfrm>
          <a:prstGeom prst="rect">
            <a:avLst/>
          </a:prstGeom>
          <a:noFill/>
        </p:spPr>
        <p:txBody>
          <a:bodyPr wrap="square" rtlCol="0">
            <a:spAutoFit/>
          </a:bodyPr>
          <a:lstStyle/>
          <a:p>
            <a:pPr algn="r"/>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Experiences provided by </a:t>
            </a:r>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participants (user </a:t>
            </a:r>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generated content)</a:t>
            </a:r>
            <a:endPar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Pfeil nach rechts 9"/>
          <p:cNvSpPr/>
          <p:nvPr/>
        </p:nvSpPr>
        <p:spPr>
          <a:xfrm rot="10800000">
            <a:off x="6600000" y="2241024"/>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1" name="Textfeld 10"/>
          <p:cNvSpPr txBox="1"/>
          <p:nvPr/>
        </p:nvSpPr>
        <p:spPr>
          <a:xfrm>
            <a:off x="6600000" y="2708920"/>
            <a:ext cx="2544000" cy="923330"/>
          </a:xfrm>
          <a:prstGeom prst="rect">
            <a:avLst/>
          </a:prstGeom>
          <a:noFill/>
        </p:spPr>
        <p:txBody>
          <a:bodyPr wrap="square" rtlCol="0">
            <a:spAutoFit/>
          </a:bodyPr>
          <a:lstStyle/>
          <a:p>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With this button you can add your experiences</a:t>
            </a:r>
            <a:endPar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343203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p:bldP spid="8" grpId="0" animBg="1"/>
      <p:bldP spid="9" grpId="0"/>
      <p:bldP spid="10" grpId="0" animBg="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169" y="1412776"/>
            <a:ext cx="7155135" cy="5106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395536" y="951111"/>
            <a:ext cx="7344816" cy="461665"/>
          </a:xfrm>
          <a:prstGeom prst="rect">
            <a:avLst/>
          </a:prstGeom>
          <a:noFill/>
        </p:spPr>
        <p:txBody>
          <a:bodyPr wrap="square" rtlCol="0">
            <a:spAutoFit/>
          </a:bodyPr>
          <a:lstStyle/>
          <a:p>
            <a:pPr marL="355600" indent="-355600"/>
            <a:r>
              <a:rPr lang="en-US" sz="2400" b="1" dirty="0">
                <a:solidFill>
                  <a:srgbClr val="EA4C19"/>
                </a:solidFill>
                <a:latin typeface="Arial Rounded MT Bold" panose="020F0704030504030204" pitchFamily="34" charset="0"/>
                <a:ea typeface="+mj-ea"/>
                <a:cs typeface="+mj-cs"/>
              </a:rPr>
              <a:t>The Connect online learning platform</a:t>
            </a:r>
            <a:endParaRPr lang="en-GB" sz="2400" b="1" i="1" dirty="0">
              <a:solidFill>
                <a:srgbClr val="EA4C19"/>
              </a:solidFill>
              <a:latin typeface="Arial"/>
              <a:ea typeface="+mj-ea"/>
              <a:cs typeface="+mj-cs"/>
            </a:endParaRPr>
          </a:p>
        </p:txBody>
      </p:sp>
      <p:sp>
        <p:nvSpPr>
          <p:cNvPr id="4" name="Pfeil nach rechts 3"/>
          <p:cNvSpPr/>
          <p:nvPr/>
        </p:nvSpPr>
        <p:spPr>
          <a:xfrm rot="10800000">
            <a:off x="5148064" y="4221088"/>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5" name="Textfeld 4"/>
          <p:cNvSpPr txBox="1"/>
          <p:nvPr/>
        </p:nvSpPr>
        <p:spPr>
          <a:xfrm>
            <a:off x="5364088" y="3327474"/>
            <a:ext cx="2928184" cy="923330"/>
          </a:xfrm>
          <a:prstGeom prst="rect">
            <a:avLst/>
          </a:prstGeom>
          <a:noFill/>
        </p:spPr>
        <p:txBody>
          <a:bodyPr wrap="square" rtlCol="0">
            <a:spAutoFit/>
          </a:bodyPr>
          <a:lstStyle/>
          <a:p>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Select category (University, city, intercultural challenge)</a:t>
            </a:r>
            <a:endPar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Pfeil nach rechts 5"/>
          <p:cNvSpPr/>
          <p:nvPr/>
        </p:nvSpPr>
        <p:spPr>
          <a:xfrm rot="10800000">
            <a:off x="5300464" y="4653136"/>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8" name="Textfeld 7"/>
          <p:cNvSpPr txBox="1"/>
          <p:nvPr/>
        </p:nvSpPr>
        <p:spPr>
          <a:xfrm>
            <a:off x="6108312" y="4509990"/>
            <a:ext cx="2928184" cy="646331"/>
          </a:xfrm>
          <a:prstGeom prst="rect">
            <a:avLst/>
          </a:prstGeom>
          <a:noFill/>
        </p:spPr>
        <p:txBody>
          <a:bodyPr wrap="square" rtlCol="0">
            <a:spAutoFit/>
          </a:bodyPr>
          <a:lstStyle/>
          <a:p>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Formulate your topic concisely</a:t>
            </a:r>
            <a:endPar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Textfeld 8"/>
          <p:cNvSpPr txBox="1"/>
          <p:nvPr/>
        </p:nvSpPr>
        <p:spPr>
          <a:xfrm>
            <a:off x="-22820" y="5013177"/>
            <a:ext cx="2928184" cy="923330"/>
          </a:xfrm>
          <a:prstGeom prst="rect">
            <a:avLst/>
          </a:prstGeom>
          <a:noFill/>
        </p:spPr>
        <p:txBody>
          <a:bodyPr wrap="square" rtlCol="0">
            <a:spAutoFit/>
          </a:bodyPr>
          <a:lstStyle/>
          <a:p>
            <a:pPr algn="r"/>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Use the editor for writing your short report, add pictures, videos etc.</a:t>
            </a:r>
            <a:endPar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Pfeil nach rechts 9"/>
          <p:cNvSpPr/>
          <p:nvPr/>
        </p:nvSpPr>
        <p:spPr>
          <a:xfrm>
            <a:off x="2987824" y="5373216"/>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1" name="Textfeld 10"/>
          <p:cNvSpPr txBox="1"/>
          <p:nvPr/>
        </p:nvSpPr>
        <p:spPr>
          <a:xfrm>
            <a:off x="-180528" y="6156012"/>
            <a:ext cx="2928184" cy="369332"/>
          </a:xfrm>
          <a:prstGeom prst="rect">
            <a:avLst/>
          </a:prstGeom>
          <a:noFill/>
        </p:spPr>
        <p:txBody>
          <a:bodyPr wrap="square" rtlCol="0">
            <a:spAutoFit/>
          </a:bodyPr>
          <a:lstStyle/>
          <a:p>
            <a:pPr algn="r"/>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Remember to save it</a:t>
            </a:r>
            <a:endPar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Pfeil nach rechts 11"/>
          <p:cNvSpPr/>
          <p:nvPr/>
        </p:nvSpPr>
        <p:spPr>
          <a:xfrm>
            <a:off x="2830116" y="6165304"/>
            <a:ext cx="792088"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3726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p:bldP spid="9" grpId="0"/>
      <p:bldP spid="10" grpId="0" animBg="1"/>
      <p:bldP spid="11" grpId="0"/>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937683"/>
            <a:ext cx="2952328" cy="461665"/>
          </a:xfrm>
          <a:prstGeom prst="rect">
            <a:avLst/>
          </a:prstGeom>
          <a:noFill/>
        </p:spPr>
        <p:txBody>
          <a:bodyPr wrap="square" rtlCol="0">
            <a:spAutoFit/>
          </a:bodyPr>
          <a:lstStyle/>
          <a:p>
            <a:r>
              <a:rPr lang="en-GB" sz="2400" b="1" dirty="0" smtClean="0">
                <a:solidFill>
                  <a:srgbClr val="EA4C19"/>
                </a:solidFill>
                <a:latin typeface="Arial Rounded MT Bold" panose="020F0704030504030204" pitchFamily="34" charset="0"/>
                <a:ea typeface="+mj-ea"/>
                <a:cs typeface="+mj-cs"/>
              </a:rPr>
              <a:t>Agenda</a:t>
            </a:r>
            <a:endParaRPr lang="en-GB" sz="2400" b="1" dirty="0">
              <a:solidFill>
                <a:srgbClr val="EA4C19"/>
              </a:solidFill>
              <a:latin typeface="Arial Rounded MT Bold" panose="020F0704030504030204" pitchFamily="34" charset="0"/>
              <a:ea typeface="+mj-ea"/>
              <a:cs typeface="+mj-cs"/>
            </a:endParaRPr>
          </a:p>
        </p:txBody>
      </p:sp>
      <p:sp>
        <p:nvSpPr>
          <p:cNvPr id="4" name="Textfeld 3"/>
          <p:cNvSpPr txBox="1"/>
          <p:nvPr/>
        </p:nvSpPr>
        <p:spPr>
          <a:xfrm>
            <a:off x="539552" y="1628800"/>
            <a:ext cx="4464496" cy="3477875"/>
          </a:xfrm>
          <a:prstGeom prst="rect">
            <a:avLst/>
          </a:prstGeom>
          <a:noFill/>
        </p:spPr>
        <p:txBody>
          <a:bodyPr wrap="square" rtlCol="0">
            <a:spAutoFit/>
          </a:bodyPr>
          <a:lstStyle/>
          <a:p>
            <a:pPr marL="342900" indent="-342900">
              <a:spcAft>
                <a:spcPts val="600"/>
              </a:spcAft>
              <a:buAutoNum type="arabicPeriod"/>
            </a:pPr>
            <a:r>
              <a:rPr lang="en-GB" dirty="0" smtClean="0"/>
              <a:t>Learning goals </a:t>
            </a:r>
          </a:p>
          <a:p>
            <a:pPr marL="342900" indent="-342900">
              <a:spcAft>
                <a:spcPts val="600"/>
              </a:spcAft>
              <a:buAutoNum type="arabicPeriod"/>
            </a:pPr>
            <a:r>
              <a:rPr lang="en-GB" dirty="0" smtClean="0"/>
              <a:t>Stories told in the media</a:t>
            </a:r>
          </a:p>
          <a:p>
            <a:pPr marL="342900" indent="-342900">
              <a:spcAft>
                <a:spcPts val="600"/>
              </a:spcAft>
              <a:buAutoNum type="arabicPeriod"/>
            </a:pPr>
            <a:r>
              <a:rPr lang="en-GB" dirty="0" smtClean="0"/>
              <a:t>Narratives</a:t>
            </a:r>
          </a:p>
          <a:p>
            <a:pPr marL="342900" indent="-342900">
              <a:spcAft>
                <a:spcPts val="600"/>
              </a:spcAft>
              <a:buAutoNum type="arabicPeriod"/>
            </a:pPr>
            <a:r>
              <a:rPr lang="en-US" dirty="0" smtClean="0"/>
              <a:t>Media</a:t>
            </a:r>
          </a:p>
          <a:p>
            <a:pPr marL="342900" indent="-342900">
              <a:spcAft>
                <a:spcPts val="600"/>
              </a:spcAft>
              <a:buAutoNum type="arabicPeriod"/>
            </a:pPr>
            <a:r>
              <a:rPr lang="en-GB" dirty="0" smtClean="0"/>
              <a:t>Narratives </a:t>
            </a:r>
            <a:r>
              <a:rPr lang="en-GB" dirty="0"/>
              <a:t>&amp; media in the intercultural context </a:t>
            </a:r>
            <a:endParaRPr lang="en-GB" dirty="0" smtClean="0"/>
          </a:p>
          <a:p>
            <a:pPr marL="342900" indent="-342900">
              <a:spcAft>
                <a:spcPts val="600"/>
              </a:spcAft>
              <a:buAutoNum type="arabicPeriod"/>
            </a:pPr>
            <a:r>
              <a:rPr lang="en-GB" dirty="0" smtClean="0"/>
              <a:t>The </a:t>
            </a:r>
            <a:r>
              <a:rPr lang="en-GB" dirty="0" smtClean="0"/>
              <a:t>Connect online learning platform</a:t>
            </a:r>
            <a:endParaRPr lang="en-GB" dirty="0" smtClean="0"/>
          </a:p>
          <a:p>
            <a:pPr marL="342900" indent="-342900">
              <a:spcAft>
                <a:spcPts val="600"/>
              </a:spcAft>
              <a:buAutoNum type="arabicPeriod"/>
            </a:pPr>
            <a:r>
              <a:rPr lang="en-GB" dirty="0" smtClean="0"/>
              <a:t>Reporting </a:t>
            </a:r>
            <a:r>
              <a:rPr lang="en-GB" dirty="0"/>
              <a:t>about my </a:t>
            </a:r>
            <a:r>
              <a:rPr lang="en-GB" dirty="0" smtClean="0"/>
              <a:t>own </a:t>
            </a:r>
            <a:r>
              <a:rPr lang="en-GB" dirty="0" smtClean="0"/>
              <a:t>institution</a:t>
            </a:r>
            <a:endParaRPr lang="en-GB" dirty="0" smtClean="0"/>
          </a:p>
          <a:p>
            <a:pPr marL="342900" indent="-342900">
              <a:spcAft>
                <a:spcPts val="600"/>
              </a:spcAft>
              <a:buAutoNum type="arabicPeriod"/>
            </a:pPr>
            <a:endParaRPr lang="en-GB" dirty="0"/>
          </a:p>
          <a:p>
            <a:pPr marL="342900" indent="-342900">
              <a:spcAft>
                <a:spcPts val="600"/>
              </a:spcAft>
              <a:buAutoNum type="arabicPeriod"/>
            </a:pPr>
            <a:r>
              <a:rPr lang="en-GB" dirty="0" smtClean="0"/>
              <a:t>Evaluate this F2F training</a:t>
            </a:r>
            <a:endParaRPr lang="en-GB" dirty="0"/>
          </a:p>
        </p:txBody>
      </p:sp>
      <p:cxnSp>
        <p:nvCxnSpPr>
          <p:cNvPr id="6" name="Gerade Verbindung 5"/>
          <p:cNvCxnSpPr/>
          <p:nvPr/>
        </p:nvCxnSpPr>
        <p:spPr>
          <a:xfrm>
            <a:off x="539552" y="4581128"/>
            <a:ext cx="3888432"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feld 6"/>
          <p:cNvSpPr txBox="1"/>
          <p:nvPr/>
        </p:nvSpPr>
        <p:spPr>
          <a:xfrm>
            <a:off x="6876256" y="3773328"/>
            <a:ext cx="2009229" cy="400110"/>
          </a:xfrm>
          <a:prstGeom prst="rect">
            <a:avLst/>
          </a:prstGeom>
          <a:noFill/>
        </p:spPr>
        <p:txBody>
          <a:bodyPr wrap="square" rtlCol="0">
            <a:spAutoFit/>
          </a:bodyPr>
          <a:lstStyle/>
          <a:p>
            <a:r>
              <a:rPr lang="en-GB" sz="1000" dirty="0" smtClean="0"/>
              <a:t>Image by </a:t>
            </a:r>
            <a:r>
              <a:rPr lang="de-DE" sz="1000" dirty="0">
                <a:hlinkClick r:id="rId2"/>
              </a:rPr>
              <a:t>OpenClipart-Vectors</a:t>
            </a:r>
            <a:r>
              <a:rPr lang="de-DE" sz="1000" dirty="0"/>
              <a:t> </a:t>
            </a:r>
            <a:r>
              <a:rPr lang="de-DE" sz="1000" dirty="0" smtClean="0"/>
              <a:t>on </a:t>
            </a:r>
            <a:r>
              <a:rPr lang="de-DE" sz="1000" dirty="0" smtClean="0">
                <a:hlinkClick r:id="rId3"/>
              </a:rPr>
              <a:t>Pixabay </a:t>
            </a:r>
            <a:r>
              <a:rPr lang="de-DE" sz="1000" dirty="0" smtClean="0"/>
              <a:t>licensed by </a:t>
            </a:r>
            <a:r>
              <a:rPr lang="de-DE" sz="1000" dirty="0" smtClean="0">
                <a:hlinkClick r:id="rId4"/>
              </a:rPr>
              <a:t>CC0</a:t>
            </a:r>
            <a:endParaRPr lang="en-GB" sz="1000" dirty="0"/>
          </a:p>
        </p:txBody>
      </p:sp>
      <p:pic>
        <p:nvPicPr>
          <p:cNvPr id="8"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62548" y="1655980"/>
            <a:ext cx="3135716" cy="19826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020953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0250" b="9667"/>
          <a:stretch/>
        </p:blipFill>
        <p:spPr bwMode="auto">
          <a:xfrm>
            <a:off x="50" y="1443231"/>
            <a:ext cx="7371565" cy="5370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395536" y="951111"/>
            <a:ext cx="7344816" cy="461665"/>
          </a:xfrm>
          <a:prstGeom prst="rect">
            <a:avLst/>
          </a:prstGeom>
          <a:noFill/>
        </p:spPr>
        <p:txBody>
          <a:bodyPr wrap="square" rtlCol="0">
            <a:spAutoFit/>
          </a:bodyPr>
          <a:lstStyle/>
          <a:p>
            <a:pPr marL="355600" indent="-355600"/>
            <a:r>
              <a:rPr lang="en-US" sz="2400" b="1" dirty="0">
                <a:solidFill>
                  <a:srgbClr val="EA4C19"/>
                </a:solidFill>
                <a:latin typeface="Arial Rounded MT Bold" panose="020F0704030504030204" pitchFamily="34" charset="0"/>
                <a:ea typeface="+mj-ea"/>
                <a:cs typeface="+mj-cs"/>
              </a:rPr>
              <a:t>The Connect online learning platform</a:t>
            </a:r>
            <a:endParaRPr lang="en-GB" sz="2400" b="1" i="1" dirty="0">
              <a:solidFill>
                <a:srgbClr val="EA4C19"/>
              </a:solidFill>
              <a:latin typeface="Arial"/>
              <a:ea typeface="+mj-ea"/>
              <a:cs typeface="+mj-cs"/>
            </a:endParaRPr>
          </a:p>
        </p:txBody>
      </p:sp>
    </p:spTree>
    <p:extLst>
      <p:ext uri="{BB962C8B-B14F-4D97-AF65-F5344CB8AC3E}">
        <p14:creationId xmlns:p14="http://schemas.microsoft.com/office/powerpoint/2010/main" val="39309799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 r="9715" b="13773"/>
          <a:stretch/>
        </p:blipFill>
        <p:spPr bwMode="auto">
          <a:xfrm>
            <a:off x="-28922" y="1525438"/>
            <a:ext cx="9172922" cy="4927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395536" y="951111"/>
            <a:ext cx="7344816" cy="461665"/>
          </a:xfrm>
          <a:prstGeom prst="rect">
            <a:avLst/>
          </a:prstGeom>
          <a:noFill/>
        </p:spPr>
        <p:txBody>
          <a:bodyPr wrap="square" rtlCol="0">
            <a:spAutoFit/>
          </a:bodyPr>
          <a:lstStyle/>
          <a:p>
            <a:pPr marL="355600" indent="-355600"/>
            <a:r>
              <a:rPr lang="en-US" sz="2400" b="1" dirty="0">
                <a:solidFill>
                  <a:srgbClr val="EA4C19"/>
                </a:solidFill>
                <a:latin typeface="Arial Rounded MT Bold" panose="020F0704030504030204" pitchFamily="34" charset="0"/>
                <a:ea typeface="+mj-ea"/>
                <a:cs typeface="+mj-cs"/>
              </a:rPr>
              <a:t>The Connect online learning platform</a:t>
            </a:r>
            <a:endParaRPr lang="en-GB" sz="2400" b="1" i="1" dirty="0">
              <a:solidFill>
                <a:srgbClr val="EA4C19"/>
              </a:solidFill>
              <a:latin typeface="Arial"/>
              <a:ea typeface="+mj-ea"/>
              <a:cs typeface="+mj-cs"/>
            </a:endParaRPr>
          </a:p>
        </p:txBody>
      </p:sp>
      <p:sp>
        <p:nvSpPr>
          <p:cNvPr id="4" name="Textfeld 3"/>
          <p:cNvSpPr txBox="1"/>
          <p:nvPr/>
        </p:nvSpPr>
        <p:spPr>
          <a:xfrm>
            <a:off x="3131840" y="5013176"/>
            <a:ext cx="3510136" cy="1200329"/>
          </a:xfrm>
          <a:prstGeom prst="rect">
            <a:avLst/>
          </a:prstGeom>
          <a:noFill/>
        </p:spPr>
        <p:txBody>
          <a:bodyPr wrap="square" rtlCol="0">
            <a:spAutoFit/>
          </a:bodyPr>
          <a:lstStyle/>
          <a:p>
            <a:pPr algn="r"/>
            <a:r>
              <a:rPr lang="en-GB" b="1" dirty="0" smtClean="0">
                <a:solidFill>
                  <a:schemeClr val="bg1"/>
                </a:solidFill>
                <a:effectLst>
                  <a:glow rad="228600">
                    <a:schemeClr val="accent5">
                      <a:satMod val="175000"/>
                      <a:alpha val="40000"/>
                    </a:schemeClr>
                  </a:glow>
                </a:effectLst>
              </a:rPr>
              <a:t>Click for online modules: learning and reflecting about </a:t>
            </a:r>
            <a:r>
              <a:rPr lang="en-GB" b="1" dirty="0" err="1" smtClean="0">
                <a:solidFill>
                  <a:schemeClr val="bg1"/>
                </a:solidFill>
                <a:effectLst>
                  <a:glow rad="228600">
                    <a:schemeClr val="accent5">
                      <a:satMod val="175000"/>
                      <a:alpha val="40000"/>
                    </a:schemeClr>
                  </a:glow>
                </a:effectLst>
              </a:rPr>
              <a:t>interculturality</a:t>
            </a:r>
            <a:r>
              <a:rPr lang="en-GB" b="1" dirty="0" smtClean="0">
                <a:solidFill>
                  <a:schemeClr val="bg1"/>
                </a:solidFill>
                <a:effectLst>
                  <a:glow rad="228600">
                    <a:schemeClr val="accent5">
                      <a:satMod val="175000"/>
                      <a:alpha val="40000"/>
                    </a:schemeClr>
                  </a:glow>
                </a:effectLst>
              </a:rPr>
              <a:t> before, during and after your stay</a:t>
            </a:r>
            <a:endParaRPr lang="en-GB" b="1" dirty="0">
              <a:solidFill>
                <a:schemeClr val="bg1"/>
              </a:solidFill>
              <a:effectLst>
                <a:glow rad="228600">
                  <a:schemeClr val="accent5">
                    <a:satMod val="175000"/>
                    <a:alpha val="40000"/>
                  </a:schemeClr>
                </a:glow>
              </a:effectLst>
            </a:endParaRPr>
          </a:p>
        </p:txBody>
      </p:sp>
      <p:sp>
        <p:nvSpPr>
          <p:cNvPr id="5" name="Pfeil nach rechts 4"/>
          <p:cNvSpPr/>
          <p:nvPr/>
        </p:nvSpPr>
        <p:spPr>
          <a:xfrm rot="13721600">
            <a:off x="2617494" y="4130004"/>
            <a:ext cx="1732549"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71087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9834"/>
          <a:stretch/>
        </p:blipFill>
        <p:spPr bwMode="auto">
          <a:xfrm>
            <a:off x="3101" y="1457146"/>
            <a:ext cx="9140899" cy="4636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395536" y="951111"/>
            <a:ext cx="7344816" cy="461665"/>
          </a:xfrm>
          <a:prstGeom prst="rect">
            <a:avLst/>
          </a:prstGeom>
          <a:noFill/>
        </p:spPr>
        <p:txBody>
          <a:bodyPr wrap="square" rtlCol="0">
            <a:spAutoFit/>
          </a:bodyPr>
          <a:lstStyle/>
          <a:p>
            <a:pPr marL="355600" indent="-355600"/>
            <a:r>
              <a:rPr lang="en-US" sz="2400" b="1" dirty="0">
                <a:solidFill>
                  <a:srgbClr val="EA4C19"/>
                </a:solidFill>
                <a:latin typeface="Arial Rounded MT Bold" panose="020F0704030504030204" pitchFamily="34" charset="0"/>
                <a:ea typeface="+mj-ea"/>
                <a:cs typeface="+mj-cs"/>
              </a:rPr>
              <a:t>The Connect online learning platform</a:t>
            </a:r>
            <a:endParaRPr lang="en-GB" sz="2400" b="1" i="1" dirty="0">
              <a:solidFill>
                <a:srgbClr val="EA4C19"/>
              </a:solidFill>
              <a:latin typeface="Arial"/>
              <a:ea typeface="+mj-ea"/>
              <a:cs typeface="+mj-cs"/>
            </a:endParaRPr>
          </a:p>
        </p:txBody>
      </p:sp>
      <p:sp>
        <p:nvSpPr>
          <p:cNvPr id="5" name="Textfeld 4"/>
          <p:cNvSpPr txBox="1"/>
          <p:nvPr/>
        </p:nvSpPr>
        <p:spPr>
          <a:xfrm>
            <a:off x="179512" y="5746030"/>
            <a:ext cx="4824536" cy="923330"/>
          </a:xfrm>
          <a:prstGeom prst="rect">
            <a:avLst/>
          </a:prstGeom>
          <a:noFill/>
        </p:spPr>
        <p:txBody>
          <a:bodyPr wrap="square" rtlCol="0">
            <a:spAutoFit/>
          </a:bodyPr>
          <a:lstStyle>
            <a:defPPr>
              <a:defRPr lang="de-DE"/>
            </a:defPPr>
            <a:lvl1pPr>
              <a:defRP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lvl1pPr>
          </a:lstStyle>
          <a:p>
            <a:r>
              <a:rPr lang="en-GB" dirty="0" smtClean="0"/>
              <a:t>Five modules on intercultural experience, </a:t>
            </a:r>
            <a:r>
              <a:rPr lang="en-GB" dirty="0"/>
              <a:t>specifically </a:t>
            </a:r>
            <a:r>
              <a:rPr lang="en-GB" dirty="0" smtClean="0"/>
              <a:t>arranged for </a:t>
            </a:r>
            <a:r>
              <a:rPr lang="en-GB" dirty="0" smtClean="0"/>
              <a:t> intercultural exchange participants</a:t>
            </a:r>
            <a:endParaRPr lang="en-GB" dirty="0"/>
          </a:p>
        </p:txBody>
      </p:sp>
      <p:sp>
        <p:nvSpPr>
          <p:cNvPr id="6" name="Pfeil nach rechts 5"/>
          <p:cNvSpPr/>
          <p:nvPr/>
        </p:nvSpPr>
        <p:spPr>
          <a:xfrm rot="18140558">
            <a:off x="301391" y="5129467"/>
            <a:ext cx="903261"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29986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95536" y="951111"/>
            <a:ext cx="7344816" cy="461665"/>
          </a:xfrm>
          <a:prstGeom prst="rect">
            <a:avLst/>
          </a:prstGeom>
          <a:noFill/>
        </p:spPr>
        <p:txBody>
          <a:bodyPr wrap="square" rtlCol="0">
            <a:spAutoFit/>
          </a:bodyPr>
          <a:lstStyle/>
          <a:p>
            <a:pPr marL="355600" indent="-355600"/>
            <a:r>
              <a:rPr lang="en-US" sz="2400" b="1" dirty="0">
                <a:solidFill>
                  <a:srgbClr val="EA4C19"/>
                </a:solidFill>
                <a:latin typeface="Arial Rounded MT Bold" panose="020F0704030504030204" pitchFamily="34" charset="0"/>
                <a:ea typeface="+mj-ea"/>
                <a:cs typeface="+mj-cs"/>
              </a:rPr>
              <a:t>The Connect online learning platform</a:t>
            </a:r>
            <a:endParaRPr lang="en-GB" sz="2400" b="1" i="1" dirty="0">
              <a:solidFill>
                <a:srgbClr val="EA4C19"/>
              </a:solidFill>
              <a:latin typeface="Arial"/>
              <a:ea typeface="+mj-ea"/>
              <a:cs typeface="+mj-cs"/>
            </a:endParaRPr>
          </a:p>
        </p:txBody>
      </p:sp>
      <p:sp>
        <p:nvSpPr>
          <p:cNvPr id="4" name="Textfeld 3"/>
          <p:cNvSpPr txBox="1"/>
          <p:nvPr/>
        </p:nvSpPr>
        <p:spPr>
          <a:xfrm>
            <a:off x="179512" y="2920876"/>
            <a:ext cx="3096344" cy="2308324"/>
          </a:xfrm>
          <a:prstGeom prst="rect">
            <a:avLst/>
          </a:prstGeom>
          <a:noFill/>
        </p:spPr>
        <p:txBody>
          <a:bodyPr wrap="square" rtlCol="0">
            <a:spAutoFit/>
          </a:bodyPr>
          <a:lstStyle>
            <a:defPPr>
              <a:defRPr lang="de-DE"/>
            </a:defPPr>
            <a:lvl1pPr>
              <a:defRP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lvl1pPr>
          </a:lstStyle>
          <a:p>
            <a:r>
              <a:rPr lang="en-GB" dirty="0" smtClean="0"/>
              <a:t>Every module:</a:t>
            </a:r>
          </a:p>
          <a:p>
            <a:pPr marL="285750" indent="-285750">
              <a:buFontTx/>
              <a:buChar char="-"/>
            </a:pPr>
            <a:r>
              <a:rPr lang="en-GB" dirty="0" smtClean="0"/>
              <a:t>Information, readings, links, etc.</a:t>
            </a:r>
          </a:p>
          <a:p>
            <a:pPr marL="285750" indent="-285750">
              <a:buFontTx/>
              <a:buChar char="-"/>
            </a:pPr>
            <a:r>
              <a:rPr lang="en-GB" dirty="0" smtClean="0"/>
              <a:t>Interactive and multimedia lectures</a:t>
            </a:r>
          </a:p>
          <a:p>
            <a:pPr marL="285750" indent="-285750">
              <a:buFontTx/>
              <a:buChar char="-"/>
            </a:pPr>
            <a:r>
              <a:rPr lang="en-GB" dirty="0" smtClean="0"/>
              <a:t>Exercises</a:t>
            </a:r>
          </a:p>
          <a:p>
            <a:pPr marL="285750" indent="-285750">
              <a:buFontTx/>
              <a:buChar char="-"/>
            </a:pPr>
            <a:r>
              <a:rPr lang="en-GB" dirty="0" smtClean="0"/>
              <a:t>Sharing and virtual collaboration</a:t>
            </a:r>
            <a:endParaRPr lang="en-GB" dirty="0"/>
          </a:p>
        </p:txBody>
      </p:sp>
      <p:sp>
        <p:nvSpPr>
          <p:cNvPr id="5" name="Pfeil nach rechts 4"/>
          <p:cNvSpPr/>
          <p:nvPr/>
        </p:nvSpPr>
        <p:spPr>
          <a:xfrm>
            <a:off x="2916639" y="3821075"/>
            <a:ext cx="451631" cy="360040"/>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6" name="Geschweifte Klammer links 5"/>
          <p:cNvSpPr/>
          <p:nvPr/>
        </p:nvSpPr>
        <p:spPr>
          <a:xfrm>
            <a:off x="3491880" y="1844824"/>
            <a:ext cx="144016" cy="4752528"/>
          </a:xfrm>
          <a:prstGeom prst="leftBrac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solidFill>
                <a:schemeClr val="lt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1702878"/>
            <a:ext cx="3039244" cy="4956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9196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951111"/>
            <a:ext cx="7560840" cy="461665"/>
          </a:xfrm>
          <a:prstGeom prst="rect">
            <a:avLst/>
          </a:prstGeom>
          <a:noFill/>
        </p:spPr>
        <p:txBody>
          <a:bodyPr wrap="square" rtlCol="0">
            <a:spAutoFit/>
          </a:bodyPr>
          <a:lstStyle/>
          <a:p>
            <a:r>
              <a:rPr lang="en-GB" sz="2400" b="1" dirty="0">
                <a:solidFill>
                  <a:srgbClr val="EA4C19"/>
                </a:solidFill>
                <a:latin typeface="Arial Rounded MT Bold" panose="020F0704030504030204" pitchFamily="34" charset="0"/>
                <a:ea typeface="+mj-ea"/>
                <a:cs typeface="+mj-cs"/>
              </a:rPr>
              <a:t>7</a:t>
            </a:r>
            <a:r>
              <a:rPr lang="en-GB" sz="2400" b="1" dirty="0" smtClean="0">
                <a:solidFill>
                  <a:srgbClr val="EA4C19"/>
                </a:solidFill>
                <a:latin typeface="Arial Rounded MT Bold" panose="020F0704030504030204" pitchFamily="34" charset="0"/>
                <a:ea typeface="+mj-ea"/>
                <a:cs typeface="+mj-cs"/>
              </a:rPr>
              <a:t>. Reporting about my home institution</a:t>
            </a:r>
            <a:endParaRPr lang="en-GB" sz="2400" b="1" dirty="0">
              <a:solidFill>
                <a:srgbClr val="EA4C19"/>
              </a:solidFill>
              <a:latin typeface="Arial"/>
              <a:ea typeface="+mj-ea"/>
              <a:cs typeface="+mj-cs"/>
            </a:endParaRPr>
          </a:p>
        </p:txBody>
      </p:sp>
      <p:sp>
        <p:nvSpPr>
          <p:cNvPr id="3" name="Rectangle 2"/>
          <p:cNvSpPr/>
          <p:nvPr/>
        </p:nvSpPr>
        <p:spPr>
          <a:xfrm>
            <a:off x="467544" y="1772816"/>
            <a:ext cx="4896544" cy="4078039"/>
          </a:xfrm>
          <a:prstGeom prst="rect">
            <a:avLst/>
          </a:prstGeom>
        </p:spPr>
        <p:txBody>
          <a:bodyPr wrap="square">
            <a:spAutoFit/>
          </a:bodyPr>
          <a:lstStyle/>
          <a:p>
            <a:pPr marL="342900" indent="-342900">
              <a:spcAft>
                <a:spcPts val="600"/>
              </a:spcAft>
              <a:buFont typeface="+mj-lt"/>
              <a:buAutoNum type="arabicPeriod"/>
            </a:pPr>
            <a:r>
              <a:rPr lang="en-IE" dirty="0" smtClean="0"/>
              <a:t>Work </a:t>
            </a:r>
            <a:r>
              <a:rPr lang="en-IE" dirty="0" smtClean="0"/>
              <a:t>in pairs.</a:t>
            </a:r>
          </a:p>
          <a:p>
            <a:pPr marL="342900" indent="-342900">
              <a:spcAft>
                <a:spcPts val="600"/>
              </a:spcAft>
              <a:buFont typeface="+mj-lt"/>
              <a:buAutoNum type="arabicPeriod"/>
            </a:pPr>
            <a:r>
              <a:rPr lang="en-IE" dirty="0" smtClean="0"/>
              <a:t>Choose one of the categories of the Experience Map that you find interesting (University, city, intercultural challenges).</a:t>
            </a:r>
          </a:p>
          <a:p>
            <a:pPr marL="342900" indent="-342900">
              <a:spcAft>
                <a:spcPts val="600"/>
              </a:spcAft>
              <a:buFont typeface="+mj-lt"/>
              <a:buAutoNum type="arabicPeriod"/>
            </a:pPr>
            <a:r>
              <a:rPr lang="en-IE" dirty="0" smtClean="0"/>
              <a:t>Imagine someone coming to your home institution from abroad - what topics are particularly important to keep in mind with regard to your category?</a:t>
            </a:r>
          </a:p>
          <a:p>
            <a:pPr marL="342900" indent="-342900">
              <a:spcAft>
                <a:spcPts val="600"/>
              </a:spcAft>
              <a:buFont typeface="+mj-lt"/>
              <a:buAutoNum type="arabicPeriod"/>
            </a:pPr>
            <a:r>
              <a:rPr lang="en-IE" dirty="0" smtClean="0"/>
              <a:t>Chose one topic and make a list of key aspects about it.</a:t>
            </a:r>
          </a:p>
          <a:p>
            <a:pPr marL="342900" indent="-342900">
              <a:spcAft>
                <a:spcPts val="600"/>
              </a:spcAft>
              <a:buFont typeface="+mj-lt"/>
              <a:buAutoNum type="arabicPeriod"/>
            </a:pPr>
            <a:r>
              <a:rPr lang="en-IE" dirty="0" smtClean="0"/>
              <a:t>Write your report on this topic. You can also add pictures, links and videos.</a:t>
            </a:r>
          </a:p>
          <a:p>
            <a:pPr marL="342900" indent="-342900">
              <a:spcAft>
                <a:spcPts val="600"/>
              </a:spcAft>
              <a:buFont typeface="+mj-lt"/>
              <a:buAutoNum type="arabicPeriod"/>
            </a:pPr>
            <a:r>
              <a:rPr lang="en-IE" dirty="0"/>
              <a:t>U</a:t>
            </a:r>
            <a:r>
              <a:rPr lang="en-IE" dirty="0" smtClean="0"/>
              <a:t>pload </a:t>
            </a:r>
            <a:r>
              <a:rPr lang="en-IE" dirty="0" smtClean="0"/>
              <a:t>it </a:t>
            </a:r>
            <a:r>
              <a:rPr lang="en-IE" dirty="0" smtClean="0"/>
              <a:t>on the </a:t>
            </a:r>
            <a:r>
              <a:rPr lang="en-IE" dirty="0"/>
              <a:t>E</a:t>
            </a:r>
            <a:r>
              <a:rPr lang="en-IE" dirty="0" smtClean="0"/>
              <a:t>xperience </a:t>
            </a:r>
            <a:r>
              <a:rPr lang="en-IE" dirty="0"/>
              <a:t>M</a:t>
            </a:r>
            <a:r>
              <a:rPr lang="en-IE" dirty="0" smtClean="0"/>
              <a:t>ap</a:t>
            </a:r>
            <a:endParaRPr lang="en-IE" dirty="0" smtClean="0"/>
          </a:p>
        </p:txBody>
      </p:sp>
      <p:pic>
        <p:nvPicPr>
          <p:cNvPr id="2050" name="Picture 2" descr="http://karlshochschule.de/typo3temp/_processed_/csm_Karlshochschule-International-University_544bba9f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23132" y="3573016"/>
            <a:ext cx="2681316" cy="11521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6280665" y="4994515"/>
            <a:ext cx="2563042" cy="707886"/>
          </a:xfrm>
          <a:prstGeom prst="rect">
            <a:avLst/>
          </a:prstGeom>
          <a:noFill/>
        </p:spPr>
        <p:txBody>
          <a:bodyPr wrap="square" rtlCol="0">
            <a:spAutoFit/>
          </a:bodyPr>
          <a:lstStyle/>
          <a:p>
            <a:r>
              <a:rPr lang="en-GB" sz="1000" dirty="0" smtClean="0"/>
              <a:t>Image 1 by </a:t>
            </a:r>
            <a:r>
              <a:rPr lang="en-GB" sz="1000" dirty="0" err="1"/>
              <a:t>by</a:t>
            </a:r>
            <a:r>
              <a:rPr lang="en-GB" sz="1000" dirty="0"/>
              <a:t> </a:t>
            </a:r>
            <a:r>
              <a:rPr lang="en-GB" sz="1000" dirty="0">
                <a:hlinkClick r:id="rId3"/>
              </a:rPr>
              <a:t>Tero Vesalainen </a:t>
            </a:r>
            <a:r>
              <a:rPr lang="en-GB" sz="1000" dirty="0"/>
              <a:t>on </a:t>
            </a:r>
            <a:r>
              <a:rPr lang="en-GB" sz="1000" dirty="0">
                <a:hlinkClick r:id="rId4"/>
              </a:rPr>
              <a:t>Pixabay </a:t>
            </a:r>
            <a:r>
              <a:rPr lang="en-GB" sz="1000" dirty="0"/>
              <a:t>licensed by </a:t>
            </a:r>
            <a:r>
              <a:rPr lang="de-DE" sz="1000" dirty="0">
                <a:hlinkClick r:id="rId5"/>
              </a:rPr>
              <a:t>CC0</a:t>
            </a:r>
            <a:r>
              <a:rPr lang="en-GB" sz="1000" dirty="0"/>
              <a:t> </a:t>
            </a:r>
            <a:endParaRPr lang="en-GB" sz="1000" dirty="0" smtClean="0"/>
          </a:p>
          <a:p>
            <a:endParaRPr lang="en-GB" sz="1000" dirty="0" smtClean="0"/>
          </a:p>
          <a:p>
            <a:r>
              <a:rPr lang="en-GB" sz="1000" dirty="0" smtClean="0"/>
              <a:t>Image 2: by Karlshochschule</a:t>
            </a:r>
            <a:endParaRPr lang="en-GB" sz="1000" dirty="0"/>
          </a:p>
        </p:txBody>
      </p:sp>
      <p:pic>
        <p:nvPicPr>
          <p:cNvPr id="4098" name="Picture 2" descr="University, Education, School, Studying, Buildi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7056" y="2154103"/>
            <a:ext cx="2681316" cy="12748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3725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951111"/>
            <a:ext cx="7488832" cy="461665"/>
          </a:xfrm>
          <a:prstGeom prst="rect">
            <a:avLst/>
          </a:prstGeom>
          <a:noFill/>
        </p:spPr>
        <p:txBody>
          <a:bodyPr wrap="square" rtlCol="0">
            <a:spAutoFit/>
          </a:bodyPr>
          <a:lstStyle/>
          <a:p>
            <a:r>
              <a:rPr lang="en-GB" sz="2400" b="1" dirty="0" smtClean="0">
                <a:solidFill>
                  <a:srgbClr val="EA4C19"/>
                </a:solidFill>
                <a:latin typeface="Arial Rounded MT Bold" panose="020F0704030504030204" pitchFamily="34" charset="0"/>
                <a:ea typeface="+mj-ea"/>
                <a:cs typeface="+mj-cs"/>
              </a:rPr>
              <a:t>7. Analysing the narratives of experience reports</a:t>
            </a:r>
            <a:endParaRPr lang="en-GB" sz="2400" b="1" dirty="0">
              <a:solidFill>
                <a:srgbClr val="EA4C19"/>
              </a:solidFill>
              <a:latin typeface="Arial"/>
              <a:ea typeface="+mj-ea"/>
              <a:cs typeface="+mj-cs"/>
            </a:endParaRPr>
          </a:p>
        </p:txBody>
      </p:sp>
      <p:sp>
        <p:nvSpPr>
          <p:cNvPr id="3" name="Rectangle 2"/>
          <p:cNvSpPr/>
          <p:nvPr/>
        </p:nvSpPr>
        <p:spPr>
          <a:xfrm>
            <a:off x="555564" y="2183335"/>
            <a:ext cx="5114248" cy="4478149"/>
          </a:xfrm>
          <a:prstGeom prst="rect">
            <a:avLst/>
          </a:prstGeom>
        </p:spPr>
        <p:txBody>
          <a:bodyPr wrap="square">
            <a:spAutoFit/>
          </a:bodyPr>
          <a:lstStyle/>
          <a:p>
            <a:pPr marL="285750" indent="-285750">
              <a:spcAft>
                <a:spcPts val="600"/>
              </a:spcAft>
              <a:buFont typeface="Arial" panose="020B0604020202020204" pitchFamily="34" charset="0"/>
              <a:buChar char="•"/>
            </a:pPr>
            <a:r>
              <a:rPr lang="en-IE" dirty="0" smtClean="0"/>
              <a:t>Choose </a:t>
            </a:r>
            <a:r>
              <a:rPr lang="en-IE" dirty="0" smtClean="0"/>
              <a:t>a country </a:t>
            </a:r>
            <a:r>
              <a:rPr lang="en-IE" dirty="0" smtClean="0"/>
              <a:t>and then </a:t>
            </a:r>
            <a:r>
              <a:rPr lang="en-IE" dirty="0" smtClean="0"/>
              <a:t>an institution location among </a:t>
            </a:r>
            <a:r>
              <a:rPr lang="en-IE" dirty="0"/>
              <a:t>the available </a:t>
            </a:r>
            <a:r>
              <a:rPr lang="en-IE" dirty="0" smtClean="0"/>
              <a:t>entries. </a:t>
            </a:r>
            <a:r>
              <a:rPr lang="en-IE" dirty="0" smtClean="0"/>
              <a:t>Then apply a </a:t>
            </a:r>
            <a:r>
              <a:rPr lang="en-IE" dirty="0" smtClean="0"/>
              <a:t>filter using </a:t>
            </a:r>
            <a:r>
              <a:rPr lang="en-IE" dirty="0" smtClean="0"/>
              <a:t>one </a:t>
            </a:r>
            <a:r>
              <a:rPr lang="en-IE" dirty="0" smtClean="0"/>
              <a:t>of the three </a:t>
            </a:r>
            <a:r>
              <a:rPr lang="en-IE" dirty="0"/>
              <a:t>main </a:t>
            </a:r>
            <a:r>
              <a:rPr lang="en-IE" dirty="0" smtClean="0"/>
              <a:t>posting categories </a:t>
            </a:r>
            <a:r>
              <a:rPr lang="en-IE" dirty="0"/>
              <a:t>(City, University and Intercultural Challenges</a:t>
            </a:r>
            <a:r>
              <a:rPr lang="en-IE" dirty="0" smtClean="0"/>
              <a:t>).</a:t>
            </a:r>
          </a:p>
          <a:p>
            <a:pPr marL="285750" indent="-285750">
              <a:spcAft>
                <a:spcPts val="600"/>
              </a:spcAft>
              <a:buFont typeface="Arial" panose="020B0604020202020204" pitchFamily="34" charset="0"/>
              <a:buChar char="•"/>
            </a:pPr>
            <a:r>
              <a:rPr lang="en-IE" dirty="0" smtClean="0"/>
              <a:t>Choose </a:t>
            </a:r>
            <a:r>
              <a:rPr lang="en-IE" dirty="0" smtClean="0"/>
              <a:t>an entry that seams interesting to </a:t>
            </a:r>
            <a:r>
              <a:rPr lang="en-IE" dirty="0" smtClean="0"/>
              <a:t>you; </a:t>
            </a:r>
            <a:r>
              <a:rPr lang="en-IE" dirty="0" smtClean="0"/>
              <a:t>read through it and analyse </a:t>
            </a:r>
            <a:r>
              <a:rPr lang="en-IE" dirty="0" smtClean="0"/>
              <a:t>its</a:t>
            </a:r>
            <a:r>
              <a:rPr lang="en-IE" dirty="0" smtClean="0"/>
              <a:t> </a:t>
            </a:r>
            <a:r>
              <a:rPr lang="en-IE" dirty="0" smtClean="0"/>
              <a:t>quality </a:t>
            </a:r>
            <a:r>
              <a:rPr lang="en-IE" dirty="0" smtClean="0"/>
              <a:t>in </a:t>
            </a:r>
            <a:r>
              <a:rPr lang="en-IE" dirty="0" smtClean="0"/>
              <a:t>terms of mindful and multi-perspective </a:t>
            </a:r>
            <a:r>
              <a:rPr lang="en-IE" dirty="0" smtClean="0"/>
              <a:t>reporting, </a:t>
            </a:r>
            <a:r>
              <a:rPr lang="en-IE" dirty="0" smtClean="0"/>
              <a:t>as well as good use of media according to the </a:t>
            </a:r>
            <a:r>
              <a:rPr lang="en-IE" dirty="0" smtClean="0"/>
              <a:t>checklists </a:t>
            </a:r>
            <a:r>
              <a:rPr lang="en-IE" dirty="0" smtClean="0"/>
              <a:t>elaborated before in this unit.</a:t>
            </a:r>
          </a:p>
          <a:p>
            <a:pPr marL="285750" indent="-285750">
              <a:spcAft>
                <a:spcPts val="600"/>
              </a:spcAft>
              <a:buFont typeface="Arial" panose="020B0604020202020204" pitchFamily="34" charset="0"/>
              <a:buChar char="•"/>
            </a:pPr>
            <a:r>
              <a:rPr lang="en-IE" dirty="0" smtClean="0"/>
              <a:t>Make </a:t>
            </a:r>
            <a:r>
              <a:rPr lang="en-IE" dirty="0"/>
              <a:t>notes on important </a:t>
            </a:r>
            <a:r>
              <a:rPr lang="en-IE" dirty="0" smtClean="0"/>
              <a:t>points? </a:t>
            </a:r>
          </a:p>
          <a:p>
            <a:pPr marL="285750" indent="-285750">
              <a:spcAft>
                <a:spcPts val="600"/>
              </a:spcAft>
              <a:buFont typeface="Arial" panose="020B0604020202020204" pitchFamily="34" charset="0"/>
              <a:buChar char="•"/>
            </a:pPr>
            <a:r>
              <a:rPr lang="en-IE" dirty="0" smtClean="0"/>
              <a:t>Compare </a:t>
            </a:r>
            <a:r>
              <a:rPr lang="en-IE" dirty="0"/>
              <a:t>and discuss </a:t>
            </a:r>
            <a:r>
              <a:rPr lang="en-IE" dirty="0" smtClean="0"/>
              <a:t>your findings with other pairs and figure out </a:t>
            </a:r>
            <a:r>
              <a:rPr lang="en-IE" dirty="0"/>
              <a:t>how you would </a:t>
            </a:r>
            <a:r>
              <a:rPr lang="en-IE" dirty="0" smtClean="0"/>
              <a:t>re-write </a:t>
            </a:r>
            <a:r>
              <a:rPr lang="en-IE" dirty="0" smtClean="0"/>
              <a:t>the post if it </a:t>
            </a:r>
            <a:r>
              <a:rPr lang="en-IE" dirty="0" smtClean="0"/>
              <a:t>was necessary</a:t>
            </a:r>
            <a:r>
              <a:rPr lang="en-IE" dirty="0" smtClean="0"/>
              <a:t>. </a:t>
            </a:r>
            <a:endParaRPr lang="en-IE" dirty="0"/>
          </a:p>
        </p:txBody>
      </p:sp>
      <p:sp>
        <p:nvSpPr>
          <p:cNvPr id="4" name="Rectangle 3"/>
          <p:cNvSpPr/>
          <p:nvPr/>
        </p:nvSpPr>
        <p:spPr>
          <a:xfrm>
            <a:off x="539552" y="1707510"/>
            <a:ext cx="1706557" cy="369332"/>
          </a:xfrm>
          <a:prstGeom prst="rect">
            <a:avLst/>
          </a:prstGeom>
        </p:spPr>
        <p:txBody>
          <a:bodyPr wrap="none">
            <a:spAutoFit/>
          </a:bodyPr>
          <a:lstStyle/>
          <a:p>
            <a:r>
              <a:rPr lang="en-IE" b="1" dirty="0" smtClean="0">
                <a:solidFill>
                  <a:prstClr val="black"/>
                </a:solidFill>
              </a:rPr>
              <a:t>Work </a:t>
            </a:r>
            <a:r>
              <a:rPr lang="en-IE" b="1" dirty="0" smtClean="0">
                <a:solidFill>
                  <a:prstClr val="black"/>
                </a:solidFill>
              </a:rPr>
              <a:t>in </a:t>
            </a:r>
            <a:r>
              <a:rPr lang="en-IE" b="1" dirty="0">
                <a:solidFill>
                  <a:prstClr val="black"/>
                </a:solidFill>
              </a:rPr>
              <a:t>pairs</a:t>
            </a:r>
            <a:endParaRPr lang="en-IE" b="1"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160" y="1892176"/>
            <a:ext cx="2768868" cy="1847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feld 7"/>
          <p:cNvSpPr txBox="1"/>
          <p:nvPr/>
        </p:nvSpPr>
        <p:spPr>
          <a:xfrm>
            <a:off x="6804248" y="3885942"/>
            <a:ext cx="2160240" cy="400110"/>
          </a:xfrm>
          <a:prstGeom prst="rect">
            <a:avLst/>
          </a:prstGeom>
          <a:noFill/>
        </p:spPr>
        <p:txBody>
          <a:bodyPr wrap="square" rtlCol="0">
            <a:spAutoFit/>
          </a:bodyPr>
          <a:lstStyle/>
          <a:p>
            <a:r>
              <a:rPr lang="en-GB" sz="1000" dirty="0"/>
              <a:t>Image by </a:t>
            </a:r>
            <a:r>
              <a:rPr lang="en-GB" sz="1000" dirty="0" smtClean="0">
                <a:hlinkClick r:id="rId3"/>
              </a:rPr>
              <a:t>TheAndrasBarta </a:t>
            </a:r>
            <a:r>
              <a:rPr lang="en-GB" sz="1000" dirty="0" smtClean="0"/>
              <a:t>on </a:t>
            </a:r>
            <a:r>
              <a:rPr lang="en-GB" sz="1000" dirty="0" smtClean="0">
                <a:hlinkClick r:id="rId4"/>
              </a:rPr>
              <a:t>Pixabay </a:t>
            </a:r>
            <a:r>
              <a:rPr lang="en-GB" sz="1000" dirty="0"/>
              <a:t>licensed by </a:t>
            </a:r>
            <a:r>
              <a:rPr lang="de-DE" sz="1000" dirty="0">
                <a:hlinkClick r:id="rId5"/>
              </a:rPr>
              <a:t>CC0</a:t>
            </a:r>
            <a:r>
              <a:rPr lang="en-GB" sz="1000" dirty="0"/>
              <a:t> </a:t>
            </a:r>
          </a:p>
        </p:txBody>
      </p:sp>
    </p:spTree>
    <p:extLst>
      <p:ext uri="{BB962C8B-B14F-4D97-AF65-F5344CB8AC3E}">
        <p14:creationId xmlns:p14="http://schemas.microsoft.com/office/powerpoint/2010/main" val="4178402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951111"/>
            <a:ext cx="7488832" cy="461665"/>
          </a:xfrm>
          <a:prstGeom prst="rect">
            <a:avLst/>
          </a:prstGeom>
          <a:noFill/>
        </p:spPr>
        <p:txBody>
          <a:bodyPr wrap="square" rtlCol="0">
            <a:spAutoFit/>
          </a:bodyPr>
          <a:lstStyle/>
          <a:p>
            <a:r>
              <a:rPr lang="en-GB" sz="2400" b="1" dirty="0" smtClean="0">
                <a:solidFill>
                  <a:srgbClr val="EA4C19"/>
                </a:solidFill>
                <a:latin typeface="Arial Rounded MT Bold" panose="020F0704030504030204" pitchFamily="34" charset="0"/>
                <a:ea typeface="+mj-ea"/>
                <a:cs typeface="+mj-cs"/>
              </a:rPr>
              <a:t>8. Evaluate this F2F training</a:t>
            </a:r>
            <a:endParaRPr lang="en-GB" sz="2400" b="1" dirty="0">
              <a:solidFill>
                <a:srgbClr val="EA4C19"/>
              </a:solidFill>
              <a:latin typeface="Arial"/>
              <a:ea typeface="+mj-ea"/>
              <a:cs typeface="+mj-cs"/>
            </a:endParaRPr>
          </a:p>
        </p:txBody>
      </p:sp>
      <p:sp>
        <p:nvSpPr>
          <p:cNvPr id="4" name="Textfeld 3"/>
          <p:cNvSpPr txBox="1"/>
          <p:nvPr/>
        </p:nvSpPr>
        <p:spPr>
          <a:xfrm>
            <a:off x="827584" y="1700808"/>
            <a:ext cx="5472608" cy="369332"/>
          </a:xfrm>
          <a:prstGeom prst="rect">
            <a:avLst/>
          </a:prstGeom>
          <a:noFill/>
        </p:spPr>
        <p:txBody>
          <a:bodyPr wrap="square" rtlCol="0">
            <a:spAutoFit/>
          </a:bodyPr>
          <a:lstStyle/>
          <a:p>
            <a:r>
              <a:rPr lang="en-GB" dirty="0" smtClean="0"/>
              <a:t>Your evaluation is very important for us because…</a:t>
            </a:r>
            <a:endParaRPr lang="en-GB" dirty="0"/>
          </a:p>
        </p:txBody>
      </p:sp>
      <p:sp>
        <p:nvSpPr>
          <p:cNvPr id="5" name="Textfeld 4"/>
          <p:cNvSpPr txBox="1"/>
          <p:nvPr/>
        </p:nvSpPr>
        <p:spPr>
          <a:xfrm>
            <a:off x="1115616" y="2276872"/>
            <a:ext cx="5256584" cy="2108269"/>
          </a:xfrm>
          <a:prstGeom prst="rect">
            <a:avLst/>
          </a:prstGeom>
          <a:noFill/>
        </p:spPr>
        <p:txBody>
          <a:bodyPr wrap="square" rtlCol="0">
            <a:spAutoFit/>
          </a:bodyPr>
          <a:lstStyle/>
          <a:p>
            <a:pPr marL="342900" indent="-342900">
              <a:spcAft>
                <a:spcPts val="600"/>
              </a:spcAft>
              <a:buFont typeface="+mj-lt"/>
              <a:buAutoNum type="alphaLcParenR"/>
            </a:pPr>
            <a:r>
              <a:rPr lang="en-GB" dirty="0" smtClean="0"/>
              <a:t>…this is a growing project and we can still improve many aspects of the curriculum based on your appraisal and suggestions.</a:t>
            </a:r>
          </a:p>
          <a:p>
            <a:pPr marL="342900" indent="-342900">
              <a:spcAft>
                <a:spcPts val="600"/>
              </a:spcAft>
              <a:buFont typeface="+mj-lt"/>
              <a:buAutoNum type="alphaLcParenR"/>
            </a:pPr>
            <a:r>
              <a:rPr lang="en-GB" dirty="0" smtClean="0"/>
              <a:t>… a number of questions in the evaluation of the pre-departure and re-entry training provide us with information about the way you further developed your intercultural competence.</a:t>
            </a:r>
            <a:endParaRPr lang="en-GB" dirty="0"/>
          </a:p>
        </p:txBody>
      </p:sp>
      <p:sp>
        <p:nvSpPr>
          <p:cNvPr id="6" name="Textfeld 5"/>
          <p:cNvSpPr txBox="1"/>
          <p:nvPr/>
        </p:nvSpPr>
        <p:spPr>
          <a:xfrm>
            <a:off x="827584" y="5085184"/>
            <a:ext cx="5760640" cy="646331"/>
          </a:xfrm>
          <a:prstGeom prst="rect">
            <a:avLst/>
          </a:prstGeom>
          <a:noFill/>
        </p:spPr>
        <p:txBody>
          <a:bodyPr wrap="square" rtlCol="0">
            <a:spAutoFit/>
          </a:bodyPr>
          <a:lstStyle/>
          <a:p>
            <a:r>
              <a:rPr lang="en-GB" dirty="0" smtClean="0"/>
              <a:t>Please, support the project with your online evaluation. Your trainer will provide the link.</a:t>
            </a:r>
            <a:endParaRPr lang="en-GB"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2200" y="1477233"/>
            <a:ext cx="2683958" cy="2169244"/>
          </a:xfrm>
          <a:prstGeom prst="rect">
            <a:avLst/>
          </a:prstGeom>
        </p:spPr>
      </p:pic>
      <p:sp>
        <p:nvSpPr>
          <p:cNvPr id="9" name="Textfeld 8"/>
          <p:cNvSpPr txBox="1"/>
          <p:nvPr/>
        </p:nvSpPr>
        <p:spPr>
          <a:xfrm>
            <a:off x="6880908" y="3646477"/>
            <a:ext cx="2160240" cy="400110"/>
          </a:xfrm>
          <a:prstGeom prst="rect">
            <a:avLst/>
          </a:prstGeom>
          <a:noFill/>
        </p:spPr>
        <p:txBody>
          <a:bodyPr wrap="square" rtlCol="0">
            <a:spAutoFit/>
          </a:bodyPr>
          <a:lstStyle/>
          <a:p>
            <a:r>
              <a:rPr lang="en-GB" sz="1000" dirty="0"/>
              <a:t>Image by </a:t>
            </a:r>
            <a:r>
              <a:rPr lang="en-GB" sz="1000" dirty="0" smtClean="0">
                <a:hlinkClick r:id="rId3"/>
              </a:rPr>
              <a:t>Tumisu </a:t>
            </a:r>
            <a:r>
              <a:rPr lang="en-GB" sz="1000" dirty="0" smtClean="0"/>
              <a:t>on </a:t>
            </a:r>
            <a:r>
              <a:rPr lang="en-GB" sz="1000" dirty="0" smtClean="0">
                <a:hlinkClick r:id="rId4"/>
              </a:rPr>
              <a:t>Pixabay </a:t>
            </a:r>
            <a:r>
              <a:rPr lang="en-GB" sz="1000" dirty="0"/>
              <a:t>licensed by </a:t>
            </a:r>
            <a:r>
              <a:rPr lang="de-DE" sz="1000" dirty="0">
                <a:hlinkClick r:id="rId5"/>
              </a:rPr>
              <a:t>CC0</a:t>
            </a:r>
            <a:r>
              <a:rPr lang="en-GB" sz="1000" dirty="0"/>
              <a:t> </a:t>
            </a:r>
          </a:p>
        </p:txBody>
      </p:sp>
    </p:spTree>
    <p:extLst>
      <p:ext uri="{BB962C8B-B14F-4D97-AF65-F5344CB8AC3E}">
        <p14:creationId xmlns:p14="http://schemas.microsoft.com/office/powerpoint/2010/main" val="4577643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5" y="937683"/>
            <a:ext cx="4579329" cy="461665"/>
          </a:xfrm>
          <a:prstGeom prst="rect">
            <a:avLst/>
          </a:prstGeom>
          <a:noFill/>
        </p:spPr>
        <p:txBody>
          <a:bodyPr wrap="square" rtlCol="0">
            <a:spAutoFit/>
          </a:bodyPr>
          <a:lstStyle>
            <a:defPPr>
              <a:defRPr lang="de-DE"/>
            </a:defPPr>
            <a:lvl1pPr>
              <a:defRPr sz="2400" b="1">
                <a:solidFill>
                  <a:srgbClr val="EA4C19"/>
                </a:solidFill>
                <a:latin typeface="Arial Rounded MT Bold" panose="020F0704030504030204" pitchFamily="34" charset="0"/>
                <a:ea typeface="+mj-ea"/>
                <a:cs typeface="+mj-cs"/>
              </a:defRPr>
            </a:lvl1pPr>
          </a:lstStyle>
          <a:p>
            <a:r>
              <a:rPr lang="en-GB" dirty="0" smtClean="0"/>
              <a:t>Bibliography</a:t>
            </a:r>
            <a:endParaRPr lang="en-GB" dirty="0"/>
          </a:p>
        </p:txBody>
      </p:sp>
      <p:pic>
        <p:nvPicPr>
          <p:cNvPr id="3" name="Picture 2" descr="Books, Library, Education, Literature, Informat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104" y="3417033"/>
            <a:ext cx="2612951" cy="2787148"/>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3894744" y="6204181"/>
            <a:ext cx="2549464" cy="553998"/>
          </a:xfrm>
          <a:prstGeom prst="rect">
            <a:avLst/>
          </a:prstGeom>
          <a:noFill/>
        </p:spPr>
        <p:txBody>
          <a:bodyPr wrap="square" rtlCol="0">
            <a:spAutoFit/>
          </a:bodyPr>
          <a:lstStyle/>
          <a:p>
            <a:r>
              <a:rPr lang="en-GB" sz="1000" dirty="0"/>
              <a:t>Image by </a:t>
            </a:r>
            <a:r>
              <a:rPr lang="en-GB" sz="1000" dirty="0" smtClean="0">
                <a:hlinkClick r:id="rId3"/>
              </a:rPr>
              <a:t>Clker-Free-Vector-Images </a:t>
            </a:r>
            <a:r>
              <a:rPr lang="en-GB" sz="1000" dirty="0" smtClean="0"/>
              <a:t>on </a:t>
            </a:r>
            <a:r>
              <a:rPr lang="en-GB" sz="1000" dirty="0" smtClean="0">
                <a:hlinkClick r:id="rId4"/>
              </a:rPr>
              <a:t>Pixabay </a:t>
            </a:r>
            <a:r>
              <a:rPr lang="en-GB" sz="1000" dirty="0"/>
              <a:t>licensed by </a:t>
            </a:r>
            <a:r>
              <a:rPr lang="de-DE" sz="1000" dirty="0">
                <a:hlinkClick r:id="rId5"/>
              </a:rPr>
              <a:t>CC0</a:t>
            </a:r>
            <a:r>
              <a:rPr lang="en-GB" sz="1000" dirty="0"/>
              <a:t> </a:t>
            </a:r>
          </a:p>
          <a:p>
            <a:endParaRPr lang="en-GB" sz="1000" dirty="0"/>
          </a:p>
        </p:txBody>
      </p:sp>
      <p:sp>
        <p:nvSpPr>
          <p:cNvPr id="5" name="Rechteck 4"/>
          <p:cNvSpPr/>
          <p:nvPr/>
        </p:nvSpPr>
        <p:spPr>
          <a:xfrm>
            <a:off x="597476" y="1628800"/>
            <a:ext cx="4572000" cy="3093154"/>
          </a:xfrm>
          <a:prstGeom prst="rect">
            <a:avLst/>
          </a:prstGeom>
        </p:spPr>
        <p:txBody>
          <a:bodyPr>
            <a:spAutoFit/>
          </a:bodyPr>
          <a:lstStyle/>
          <a:p>
            <a:pPr marL="285750" indent="-285750">
              <a:spcAft>
                <a:spcPts val="600"/>
              </a:spcAft>
              <a:buFont typeface="Arial" panose="020B0604020202020204" pitchFamily="34" charset="0"/>
              <a:buChar char="•"/>
            </a:pPr>
            <a:r>
              <a:rPr lang="en-US" cap="small" dirty="0" smtClean="0"/>
              <a:t>Robinson, John </a:t>
            </a:r>
            <a:r>
              <a:rPr lang="en-US" dirty="0" smtClean="0"/>
              <a:t>(1981</a:t>
            </a:r>
            <a:r>
              <a:rPr lang="en-US" dirty="0"/>
              <a:t>): “Personal narratives reconsidered”, in: </a:t>
            </a:r>
            <a:r>
              <a:rPr lang="en-US" i="1" dirty="0"/>
              <a:t>The Journal of American Folklore</a:t>
            </a:r>
            <a:r>
              <a:rPr lang="en-US" dirty="0"/>
              <a:t>, Vol. </a:t>
            </a:r>
            <a:r>
              <a:rPr lang="en-US" dirty="0" smtClean="0"/>
              <a:t>94, </a:t>
            </a:r>
            <a:r>
              <a:rPr lang="en-GB" dirty="0" smtClean="0"/>
              <a:t>No</a:t>
            </a:r>
            <a:r>
              <a:rPr lang="en-GB" dirty="0"/>
              <a:t>. 371 (Jan. - Mar., 1981), pp. 58-85.</a:t>
            </a:r>
          </a:p>
          <a:p>
            <a:pPr marL="285750" indent="-285750">
              <a:spcAft>
                <a:spcPts val="600"/>
              </a:spcAft>
              <a:buFont typeface="Arial" panose="020B0604020202020204" pitchFamily="34" charset="0"/>
              <a:buChar char="•"/>
            </a:pPr>
            <a:r>
              <a:rPr lang="en-US" cap="small" dirty="0"/>
              <a:t>Cronin, Michael </a:t>
            </a:r>
            <a:r>
              <a:rPr lang="en-US" dirty="0" smtClean="0"/>
              <a:t>(2000</a:t>
            </a:r>
            <a:r>
              <a:rPr lang="en-US" dirty="0"/>
              <a:t>): </a:t>
            </a:r>
            <a:r>
              <a:rPr lang="en-US" i="1" dirty="0"/>
              <a:t>Across the Lines – Travel, Language, Translation</a:t>
            </a:r>
            <a:r>
              <a:rPr lang="en-US" dirty="0"/>
              <a:t>, Cork, Cork University Press.</a:t>
            </a:r>
          </a:p>
          <a:p>
            <a:pPr marL="285750" indent="-285750">
              <a:spcAft>
                <a:spcPts val="600"/>
              </a:spcAft>
              <a:buFont typeface="Arial" panose="020B0604020202020204" pitchFamily="34" charset="0"/>
              <a:buChar char="•"/>
            </a:pPr>
            <a:r>
              <a:rPr lang="en-US" cap="small" dirty="0"/>
              <a:t>McLuhan, Marshall </a:t>
            </a:r>
            <a:r>
              <a:rPr lang="en-US" dirty="0" smtClean="0"/>
              <a:t>(1995</a:t>
            </a:r>
            <a:r>
              <a:rPr lang="en-US" dirty="0"/>
              <a:t>): U</a:t>
            </a:r>
            <a:r>
              <a:rPr lang="en-US" i="1" dirty="0"/>
              <a:t>nderstanding Media. The Extensions of Man</a:t>
            </a:r>
            <a:r>
              <a:rPr lang="en-US" dirty="0"/>
              <a:t>, Massachusetts, The MIT Press.</a:t>
            </a:r>
          </a:p>
        </p:txBody>
      </p:sp>
    </p:spTree>
    <p:extLst>
      <p:ext uri="{BB962C8B-B14F-4D97-AF65-F5344CB8AC3E}">
        <p14:creationId xmlns:p14="http://schemas.microsoft.com/office/powerpoint/2010/main" val="30429545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3"/>
          <p:cNvSpPr txBox="1">
            <a:spLocks noChangeArrowheads="1"/>
          </p:cNvSpPr>
          <p:nvPr/>
        </p:nvSpPr>
        <p:spPr bwMode="auto">
          <a:xfrm>
            <a:off x="1643917" y="5085184"/>
            <a:ext cx="7056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7800" algn="l"/>
              </a:tabLst>
              <a:defRPr>
                <a:solidFill>
                  <a:schemeClr val="tx1"/>
                </a:solidFill>
                <a:latin typeface="Arial" charset="0"/>
              </a:defRPr>
            </a:lvl1pPr>
            <a:lvl2pPr marL="742950" indent="-285750">
              <a:tabLst>
                <a:tab pos="177800" algn="l"/>
              </a:tabLst>
              <a:defRPr>
                <a:solidFill>
                  <a:schemeClr val="tx1"/>
                </a:solidFill>
                <a:latin typeface="Arial" charset="0"/>
              </a:defRPr>
            </a:lvl2pPr>
            <a:lvl3pPr marL="1143000" indent="-228600">
              <a:tabLst>
                <a:tab pos="177800" algn="l"/>
              </a:tabLst>
              <a:defRPr>
                <a:solidFill>
                  <a:schemeClr val="tx1"/>
                </a:solidFill>
                <a:latin typeface="Arial" charset="0"/>
              </a:defRPr>
            </a:lvl3pPr>
            <a:lvl4pPr marL="1600200" indent="-228600">
              <a:tabLst>
                <a:tab pos="177800" algn="l"/>
              </a:tabLst>
              <a:defRPr>
                <a:solidFill>
                  <a:schemeClr val="tx1"/>
                </a:solidFill>
                <a:latin typeface="Arial" charset="0"/>
              </a:defRPr>
            </a:lvl4pPr>
            <a:lvl5pPr marL="2057400" indent="-228600">
              <a:tabLst>
                <a:tab pos="177800" algn="l"/>
              </a:tabLst>
              <a:defRPr>
                <a:solidFill>
                  <a:schemeClr val="tx1"/>
                </a:solidFill>
                <a:latin typeface="Arial" charset="0"/>
              </a:defRPr>
            </a:lvl5pPr>
            <a:lvl6pPr marL="2514600" indent="-228600" fontAlgn="base">
              <a:spcBef>
                <a:spcPct val="0"/>
              </a:spcBef>
              <a:spcAft>
                <a:spcPct val="0"/>
              </a:spcAft>
              <a:tabLst>
                <a:tab pos="177800" algn="l"/>
              </a:tabLst>
              <a:defRPr>
                <a:solidFill>
                  <a:schemeClr val="tx1"/>
                </a:solidFill>
                <a:latin typeface="Arial" charset="0"/>
              </a:defRPr>
            </a:lvl6pPr>
            <a:lvl7pPr marL="2971800" indent="-228600" fontAlgn="base">
              <a:spcBef>
                <a:spcPct val="0"/>
              </a:spcBef>
              <a:spcAft>
                <a:spcPct val="0"/>
              </a:spcAft>
              <a:tabLst>
                <a:tab pos="177800" algn="l"/>
              </a:tabLst>
              <a:defRPr>
                <a:solidFill>
                  <a:schemeClr val="tx1"/>
                </a:solidFill>
                <a:latin typeface="Arial" charset="0"/>
              </a:defRPr>
            </a:lvl7pPr>
            <a:lvl8pPr marL="3429000" indent="-228600" fontAlgn="base">
              <a:spcBef>
                <a:spcPct val="0"/>
              </a:spcBef>
              <a:spcAft>
                <a:spcPct val="0"/>
              </a:spcAft>
              <a:tabLst>
                <a:tab pos="177800" algn="l"/>
              </a:tabLst>
              <a:defRPr>
                <a:solidFill>
                  <a:schemeClr val="tx1"/>
                </a:solidFill>
                <a:latin typeface="Arial" charset="0"/>
              </a:defRPr>
            </a:lvl8pPr>
            <a:lvl9pPr marL="3886200" indent="-228600" fontAlgn="base">
              <a:spcBef>
                <a:spcPct val="0"/>
              </a:spcBef>
              <a:spcAft>
                <a:spcPct val="0"/>
              </a:spcAft>
              <a:tabLst>
                <a:tab pos="177800" algn="l"/>
              </a:tabLst>
              <a:defRPr>
                <a:solidFill>
                  <a:schemeClr val="tx1"/>
                </a:solidFill>
                <a:latin typeface="Arial" charset="0"/>
              </a:defRPr>
            </a:lvl9pPr>
          </a:lstStyle>
          <a:p>
            <a:pPr algn="r">
              <a:defRPr/>
            </a:pPr>
            <a:r>
              <a:rPr lang="en-GB" sz="2000" dirty="0" smtClean="0">
                <a:latin typeface="Arial Rounded MT Bold" pitchFamily="34" charset="0"/>
                <a:cs typeface="Arial" charset="0"/>
              </a:rPr>
              <a:t>Your advisors team</a:t>
            </a:r>
            <a:endParaRPr lang="en-GB" sz="2000" dirty="0" smtClean="0">
              <a:solidFill>
                <a:schemeClr val="accent5">
                  <a:lumMod val="75000"/>
                </a:schemeClr>
              </a:solidFill>
              <a:latin typeface="Arial Rounded MT Bold" pitchFamily="34" charset="0"/>
              <a:cs typeface="Arial" charset="0"/>
            </a:endParaRPr>
          </a:p>
        </p:txBody>
      </p:sp>
      <p:sp>
        <p:nvSpPr>
          <p:cNvPr id="4" name="Textfeld 3"/>
          <p:cNvSpPr txBox="1"/>
          <p:nvPr/>
        </p:nvSpPr>
        <p:spPr>
          <a:xfrm>
            <a:off x="395536" y="951111"/>
            <a:ext cx="7488832" cy="461665"/>
          </a:xfrm>
          <a:prstGeom prst="rect">
            <a:avLst/>
          </a:prstGeom>
          <a:noFill/>
        </p:spPr>
        <p:txBody>
          <a:bodyPr wrap="square" rtlCol="0">
            <a:spAutoFit/>
          </a:bodyPr>
          <a:lstStyle/>
          <a:p>
            <a:r>
              <a:rPr lang="en-GB" sz="2400" b="1" dirty="0" smtClean="0">
                <a:solidFill>
                  <a:srgbClr val="EA4C19"/>
                </a:solidFill>
                <a:latin typeface="Arial Rounded MT Bold" panose="020F0704030504030204" pitchFamily="34" charset="0"/>
                <a:ea typeface="+mj-ea"/>
                <a:cs typeface="+mj-cs"/>
              </a:rPr>
              <a:t>Thank you for your attention!</a:t>
            </a:r>
            <a:endParaRPr lang="en-GB" sz="2400" b="1" dirty="0">
              <a:solidFill>
                <a:srgbClr val="EA4C19"/>
              </a:solidFill>
              <a:latin typeface="Arial"/>
              <a:ea typeface="+mj-ea"/>
              <a:cs typeface="+mj-cs"/>
            </a:endParaRPr>
          </a:p>
        </p:txBody>
      </p:sp>
      <p:pic>
        <p:nvPicPr>
          <p:cNvPr id="6146" name="Picture 2" descr="Thank You, Note, Thank, Thank You Note, Mess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424338"/>
            <a:ext cx="3058339" cy="3168352"/>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p:cNvSpPr txBox="1"/>
          <p:nvPr/>
        </p:nvSpPr>
        <p:spPr>
          <a:xfrm>
            <a:off x="474237" y="4725144"/>
            <a:ext cx="2986331" cy="246221"/>
          </a:xfrm>
          <a:prstGeom prst="rect">
            <a:avLst/>
          </a:prstGeom>
          <a:noFill/>
        </p:spPr>
        <p:txBody>
          <a:bodyPr wrap="square" rtlCol="0">
            <a:spAutoFit/>
          </a:bodyPr>
          <a:lstStyle/>
          <a:p>
            <a:r>
              <a:rPr lang="en-GB" sz="1000" dirty="0"/>
              <a:t>Image by </a:t>
            </a:r>
            <a:r>
              <a:rPr lang="en-GB" sz="1000" dirty="0" smtClean="0">
                <a:hlinkClick r:id="rId3"/>
              </a:rPr>
              <a:t>Maklay62 </a:t>
            </a:r>
            <a:r>
              <a:rPr lang="en-GB" sz="1000" dirty="0" smtClean="0"/>
              <a:t>on </a:t>
            </a:r>
            <a:r>
              <a:rPr lang="en-GB" sz="1000" dirty="0" smtClean="0">
                <a:hlinkClick r:id="rId4"/>
              </a:rPr>
              <a:t>Pixabay </a:t>
            </a:r>
            <a:r>
              <a:rPr lang="en-GB" sz="1000" dirty="0"/>
              <a:t>licensed by </a:t>
            </a:r>
            <a:r>
              <a:rPr lang="de-DE" sz="1000" dirty="0">
                <a:hlinkClick r:id="rId5"/>
              </a:rPr>
              <a:t>CC0</a:t>
            </a:r>
            <a:r>
              <a:rPr lang="en-GB" sz="1000" dirty="0"/>
              <a:t> </a:t>
            </a:r>
          </a:p>
        </p:txBody>
      </p:sp>
    </p:spTree>
    <p:extLst>
      <p:ext uri="{BB962C8B-B14F-4D97-AF65-F5344CB8AC3E}">
        <p14:creationId xmlns:p14="http://schemas.microsoft.com/office/powerpoint/2010/main" val="8438986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937683"/>
            <a:ext cx="2952328" cy="461665"/>
          </a:xfrm>
          <a:prstGeom prst="rect">
            <a:avLst/>
          </a:prstGeom>
          <a:noFill/>
        </p:spPr>
        <p:txBody>
          <a:bodyPr wrap="square" rtlCol="0">
            <a:spAutoFit/>
          </a:bodyPr>
          <a:lstStyle>
            <a:defPPr>
              <a:defRPr lang="de-DE"/>
            </a:defPPr>
            <a:lvl1pPr>
              <a:defRPr sz="2400" b="1">
                <a:solidFill>
                  <a:srgbClr val="EA4C19"/>
                </a:solidFill>
                <a:latin typeface="Arial Rounded MT Bold" panose="020F0704030504030204" pitchFamily="34" charset="0"/>
                <a:ea typeface="+mj-ea"/>
                <a:cs typeface="+mj-cs"/>
              </a:defRPr>
            </a:lvl1pPr>
          </a:lstStyle>
          <a:p>
            <a:r>
              <a:rPr lang="en-GB" dirty="0"/>
              <a:t>1. Learning goals</a:t>
            </a:r>
          </a:p>
        </p:txBody>
      </p:sp>
      <p:sp>
        <p:nvSpPr>
          <p:cNvPr id="3" name="Textfeld 2"/>
          <p:cNvSpPr txBox="1"/>
          <p:nvPr/>
        </p:nvSpPr>
        <p:spPr>
          <a:xfrm>
            <a:off x="539552" y="1628800"/>
            <a:ext cx="4752528" cy="369332"/>
          </a:xfrm>
          <a:prstGeom prst="rect">
            <a:avLst/>
          </a:prstGeom>
          <a:noFill/>
        </p:spPr>
        <p:txBody>
          <a:bodyPr wrap="square" rtlCol="0">
            <a:spAutoFit/>
          </a:bodyPr>
          <a:lstStyle/>
          <a:p>
            <a:r>
              <a:rPr lang="en-GB" dirty="0" smtClean="0"/>
              <a:t>At the end of this unit </a:t>
            </a:r>
            <a:r>
              <a:rPr lang="en-GB" dirty="0" smtClean="0"/>
              <a:t>you will:</a:t>
            </a:r>
            <a:endParaRPr lang="en-GB" dirty="0"/>
          </a:p>
        </p:txBody>
      </p:sp>
      <p:sp>
        <p:nvSpPr>
          <p:cNvPr id="4" name="Textfeld 3"/>
          <p:cNvSpPr txBox="1"/>
          <p:nvPr/>
        </p:nvSpPr>
        <p:spPr>
          <a:xfrm>
            <a:off x="539552" y="2276872"/>
            <a:ext cx="4824536" cy="364715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dirty="0" smtClean="0"/>
              <a:t>…be aware </a:t>
            </a:r>
            <a:r>
              <a:rPr lang="en-GB" dirty="0" smtClean="0"/>
              <a:t>of the fundaments of narration/reporting in an intercultural context.</a:t>
            </a:r>
          </a:p>
          <a:p>
            <a:pPr marL="285750" indent="-285750">
              <a:spcAft>
                <a:spcPts val="600"/>
              </a:spcAft>
              <a:buFont typeface="Arial" panose="020B0604020202020204" pitchFamily="34" charset="0"/>
              <a:buChar char="•"/>
            </a:pPr>
            <a:r>
              <a:rPr lang="en-GB" dirty="0" smtClean="0"/>
              <a:t>…be able to </a:t>
            </a:r>
            <a:r>
              <a:rPr lang="en-GB" dirty="0" smtClean="0"/>
              <a:t>critically analyse media content.</a:t>
            </a:r>
          </a:p>
          <a:p>
            <a:pPr marL="285750" indent="-285750">
              <a:spcAft>
                <a:spcPts val="600"/>
              </a:spcAft>
              <a:buFont typeface="Arial" panose="020B0604020202020204" pitchFamily="34" charset="0"/>
              <a:buChar char="•"/>
            </a:pPr>
            <a:r>
              <a:rPr lang="en-GB" dirty="0" smtClean="0"/>
              <a:t>…be able to deal </a:t>
            </a:r>
            <a:r>
              <a:rPr lang="en-GB" dirty="0" smtClean="0"/>
              <a:t>with different forms of virtual communication according to their functionalities.</a:t>
            </a:r>
          </a:p>
          <a:p>
            <a:pPr marL="285750" indent="-285750">
              <a:spcAft>
                <a:spcPts val="600"/>
              </a:spcAft>
              <a:buFont typeface="Arial" panose="020B0604020202020204" pitchFamily="34" charset="0"/>
              <a:buChar char="•"/>
            </a:pPr>
            <a:r>
              <a:rPr lang="en-GB" dirty="0" smtClean="0"/>
              <a:t>…be able to use </a:t>
            </a:r>
            <a:r>
              <a:rPr lang="en-GB" dirty="0" smtClean="0"/>
              <a:t>the functions of the experience map and the e-learning platform for sharing your experiences with others with an ethical </a:t>
            </a:r>
            <a:r>
              <a:rPr lang="en-GB" dirty="0" smtClean="0"/>
              <a:t>focus.</a:t>
            </a:r>
            <a:endParaRPr lang="en-GB" dirty="0" smtClean="0"/>
          </a:p>
        </p:txBody>
      </p:sp>
      <p:sp>
        <p:nvSpPr>
          <p:cNvPr id="7" name="Textfeld 6"/>
          <p:cNvSpPr txBox="1"/>
          <p:nvPr/>
        </p:nvSpPr>
        <p:spPr>
          <a:xfrm>
            <a:off x="6948264" y="3729226"/>
            <a:ext cx="2006352" cy="400110"/>
          </a:xfrm>
          <a:prstGeom prst="rect">
            <a:avLst/>
          </a:prstGeom>
          <a:noFill/>
        </p:spPr>
        <p:txBody>
          <a:bodyPr wrap="square" rtlCol="0">
            <a:spAutoFit/>
          </a:bodyPr>
          <a:lstStyle/>
          <a:p>
            <a:r>
              <a:rPr lang="en-GB" sz="1000" dirty="0" smtClean="0"/>
              <a:t>Image by </a:t>
            </a:r>
            <a:r>
              <a:rPr lang="en-GB" sz="1000" dirty="0" smtClean="0">
                <a:hlinkClick r:id="rId2"/>
              </a:rPr>
              <a:t>Quince Media </a:t>
            </a:r>
            <a:r>
              <a:rPr lang="en-GB" sz="1000" dirty="0" smtClean="0"/>
              <a:t>on </a:t>
            </a:r>
            <a:r>
              <a:rPr lang="en-GB" sz="1000" dirty="0" smtClean="0">
                <a:hlinkClick r:id="rId3"/>
              </a:rPr>
              <a:t>Pixabay </a:t>
            </a:r>
            <a:r>
              <a:rPr lang="en-GB" sz="1000" dirty="0" smtClean="0"/>
              <a:t>licensed by </a:t>
            </a:r>
            <a:r>
              <a:rPr lang="de-DE" sz="1000" dirty="0" smtClean="0">
                <a:hlinkClick r:id="rId4"/>
              </a:rPr>
              <a:t>CC0</a:t>
            </a:r>
            <a:endParaRPr lang="en-GB" sz="1000" dirty="0"/>
          </a:p>
        </p:txBody>
      </p:sp>
      <p:pic>
        <p:nvPicPr>
          <p:cNvPr id="8"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28183" y="1585962"/>
            <a:ext cx="2725543" cy="204415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560191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95536" y="836712"/>
            <a:ext cx="5256584" cy="461665"/>
          </a:xfrm>
          <a:prstGeom prst="rect">
            <a:avLst/>
          </a:prstGeom>
          <a:noFill/>
        </p:spPr>
        <p:txBody>
          <a:bodyPr wrap="square" rtlCol="0">
            <a:spAutoFit/>
          </a:bodyPr>
          <a:lstStyle/>
          <a:p>
            <a:r>
              <a:rPr lang="en-GB" sz="2400" b="1" dirty="0" smtClean="0">
                <a:solidFill>
                  <a:srgbClr val="EA4C19"/>
                </a:solidFill>
                <a:latin typeface="Arial"/>
                <a:ea typeface="+mj-ea"/>
                <a:cs typeface="+mj-cs"/>
              </a:rPr>
              <a:t>2. </a:t>
            </a:r>
            <a:r>
              <a:rPr lang="en-GB" sz="2400" b="1" dirty="0" smtClean="0">
                <a:solidFill>
                  <a:srgbClr val="EA4C19"/>
                </a:solidFill>
                <a:latin typeface="Arial Rounded MT Bold" panose="020F0704030504030204" pitchFamily="34" charset="0"/>
                <a:ea typeface="+mj-ea"/>
                <a:cs typeface="+mj-cs"/>
              </a:rPr>
              <a:t>Stories told in the media</a:t>
            </a:r>
            <a:endParaRPr lang="en-GB" sz="2400" b="1" dirty="0">
              <a:solidFill>
                <a:srgbClr val="EA4C19"/>
              </a:solidFill>
              <a:latin typeface="Arial"/>
              <a:ea typeface="+mj-ea"/>
              <a:cs typeface="+mj-cs"/>
            </a:endParaRPr>
          </a:p>
        </p:txBody>
      </p:sp>
      <p:sp>
        <p:nvSpPr>
          <p:cNvPr id="2" name="Textfeld 1"/>
          <p:cNvSpPr txBox="1"/>
          <p:nvPr/>
        </p:nvSpPr>
        <p:spPr>
          <a:xfrm>
            <a:off x="396551" y="1411888"/>
            <a:ext cx="7991873" cy="369332"/>
          </a:xfrm>
          <a:prstGeom prst="rect">
            <a:avLst/>
          </a:prstGeom>
          <a:noFill/>
        </p:spPr>
        <p:txBody>
          <a:bodyPr wrap="square" rtlCol="0">
            <a:spAutoFit/>
          </a:bodyPr>
          <a:lstStyle/>
          <a:p>
            <a:r>
              <a:rPr lang="en-GB" dirty="0" smtClean="0"/>
              <a:t>Read this article from </a:t>
            </a:r>
            <a:r>
              <a:rPr lang="en-GB" i="1" dirty="0" smtClean="0"/>
              <a:t>The Washington Post </a:t>
            </a:r>
            <a:r>
              <a:rPr lang="en-GB" dirty="0" smtClean="0"/>
              <a:t>from April </a:t>
            </a:r>
            <a:r>
              <a:rPr lang="en-GB" dirty="0"/>
              <a:t>5</a:t>
            </a:r>
            <a:r>
              <a:rPr lang="en-GB" baseline="30000" dirty="0" smtClean="0"/>
              <a:t>th</a:t>
            </a:r>
            <a:r>
              <a:rPr lang="en-GB" dirty="0" smtClean="0"/>
              <a:t> 2016</a:t>
            </a: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2190" y="1988840"/>
            <a:ext cx="5394847" cy="37444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hteck 3"/>
          <p:cNvSpPr/>
          <p:nvPr/>
        </p:nvSpPr>
        <p:spPr>
          <a:xfrm>
            <a:off x="3497114" y="5896040"/>
            <a:ext cx="5380456" cy="553998"/>
          </a:xfrm>
          <a:prstGeom prst="rect">
            <a:avLst/>
          </a:prstGeom>
        </p:spPr>
        <p:txBody>
          <a:bodyPr wrap="square">
            <a:spAutoFit/>
          </a:bodyPr>
          <a:lstStyle/>
          <a:p>
            <a:r>
              <a:rPr lang="en-GB" sz="1000" dirty="0" smtClean="0"/>
              <a:t>Source: Screenshot of the article online: &lt;https</a:t>
            </a:r>
            <a:r>
              <a:rPr lang="en-GB" sz="1000" dirty="0"/>
              <a:t>://www.washingtonpost.com/news/worldviews/wp/2016/04/05/time-to-wake-up-spains-prime-minister-wants-to-end-the-siesta</a:t>
            </a:r>
            <a:r>
              <a:rPr lang="en-GB" sz="1000" dirty="0" smtClean="0"/>
              <a:t>/&gt;</a:t>
            </a:r>
            <a:endParaRPr lang="en-GB" sz="1000" dirty="0"/>
          </a:p>
        </p:txBody>
      </p:sp>
      <p:sp>
        <p:nvSpPr>
          <p:cNvPr id="5" name="Textfeld 4"/>
          <p:cNvSpPr txBox="1"/>
          <p:nvPr/>
        </p:nvSpPr>
        <p:spPr>
          <a:xfrm>
            <a:off x="381780" y="2132856"/>
            <a:ext cx="2750060" cy="923330"/>
          </a:xfrm>
          <a:prstGeom prst="rect">
            <a:avLst/>
          </a:prstGeom>
          <a:noFill/>
        </p:spPr>
        <p:txBody>
          <a:bodyPr wrap="square" rtlCol="0">
            <a:spAutoFit/>
          </a:bodyPr>
          <a:lstStyle/>
          <a:p>
            <a:r>
              <a:rPr lang="en-GB" dirty="0"/>
              <a:t>in small </a:t>
            </a:r>
            <a:r>
              <a:rPr lang="en-GB" dirty="0" smtClean="0"/>
              <a:t>groups, comment </a:t>
            </a:r>
            <a:r>
              <a:rPr lang="en-GB" dirty="0"/>
              <a:t>briefly </a:t>
            </a:r>
            <a:r>
              <a:rPr lang="en-GB" dirty="0" smtClean="0"/>
              <a:t>on these questions:</a:t>
            </a:r>
            <a:endParaRPr lang="en-GB" dirty="0"/>
          </a:p>
        </p:txBody>
      </p:sp>
      <p:sp>
        <p:nvSpPr>
          <p:cNvPr id="6" name="Textfeld 5"/>
          <p:cNvSpPr txBox="1"/>
          <p:nvPr/>
        </p:nvSpPr>
        <p:spPr>
          <a:xfrm>
            <a:off x="251520" y="3573016"/>
            <a:ext cx="2952328" cy="2462213"/>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dirty="0" smtClean="0"/>
              <a:t>Can customs be abolished with the introduction of laws?</a:t>
            </a:r>
          </a:p>
          <a:p>
            <a:pPr marL="285750" indent="-285750">
              <a:spcAft>
                <a:spcPts val="600"/>
              </a:spcAft>
              <a:buFont typeface="Arial" panose="020B0604020202020204" pitchFamily="34" charset="0"/>
              <a:buChar char="•"/>
            </a:pPr>
            <a:r>
              <a:rPr lang="en-GB" dirty="0" smtClean="0"/>
              <a:t>What is actually the topic of the article?</a:t>
            </a:r>
          </a:p>
          <a:p>
            <a:pPr marL="285750" indent="-285750">
              <a:spcAft>
                <a:spcPts val="600"/>
              </a:spcAft>
              <a:buFont typeface="Arial" panose="020B0604020202020204" pitchFamily="34" charset="0"/>
              <a:buChar char="•"/>
            </a:pPr>
            <a:r>
              <a:rPr lang="en-GB" dirty="0" smtClean="0"/>
              <a:t>Why had the author to update the article (as stated at the end)?</a:t>
            </a:r>
            <a:endParaRPr lang="en-GB" dirty="0"/>
          </a:p>
        </p:txBody>
      </p:sp>
    </p:spTree>
    <p:extLst>
      <p:ext uri="{BB962C8B-B14F-4D97-AF65-F5344CB8AC3E}">
        <p14:creationId xmlns:p14="http://schemas.microsoft.com/office/powerpoint/2010/main" val="9094785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23528" y="1268760"/>
            <a:ext cx="7991873" cy="369332"/>
          </a:xfrm>
          <a:prstGeom prst="rect">
            <a:avLst/>
          </a:prstGeom>
          <a:noFill/>
        </p:spPr>
        <p:txBody>
          <a:bodyPr wrap="square" rtlCol="0">
            <a:spAutoFit/>
          </a:bodyPr>
          <a:lstStyle/>
          <a:p>
            <a:r>
              <a:rPr lang="en-GB" dirty="0" smtClean="0"/>
              <a:t>Now compare with this post of a reader commenting on the article’s content:</a:t>
            </a:r>
            <a:endParaRPr lang="en-GB" dirty="0"/>
          </a:p>
        </p:txBody>
      </p:sp>
      <p:pic>
        <p:nvPicPr>
          <p:cNvPr id="3" name="Grafik 2"/>
          <p:cNvPicPr/>
          <p:nvPr/>
        </p:nvPicPr>
        <p:blipFill>
          <a:blip r:embed="rId2"/>
          <a:stretch>
            <a:fillRect/>
          </a:stretch>
        </p:blipFill>
        <p:spPr>
          <a:xfrm>
            <a:off x="3693929" y="2044298"/>
            <a:ext cx="5173108" cy="3773379"/>
          </a:xfrm>
          <a:prstGeom prst="rect">
            <a:avLst/>
          </a:prstGeom>
          <a:ln>
            <a:noFill/>
          </a:ln>
          <a:effectLst>
            <a:outerShdw blurRad="292100" dist="139700" dir="2700000" algn="tl" rotWithShape="0">
              <a:srgbClr val="333333">
                <a:alpha val="65000"/>
              </a:srgbClr>
            </a:outerShdw>
          </a:effectLst>
        </p:spPr>
      </p:pic>
      <p:sp>
        <p:nvSpPr>
          <p:cNvPr id="4" name="Textfeld 3"/>
          <p:cNvSpPr txBox="1"/>
          <p:nvPr/>
        </p:nvSpPr>
        <p:spPr>
          <a:xfrm>
            <a:off x="251520" y="2348880"/>
            <a:ext cx="3168352" cy="273921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dirty="0" smtClean="0"/>
              <a:t>Can you explain such big differences in the perception of reality?</a:t>
            </a:r>
          </a:p>
          <a:p>
            <a:pPr marL="285750" indent="-285750">
              <a:spcAft>
                <a:spcPts val="600"/>
              </a:spcAft>
              <a:buFont typeface="Arial" panose="020B0604020202020204" pitchFamily="34" charset="0"/>
              <a:buChar char="•"/>
            </a:pPr>
            <a:r>
              <a:rPr lang="en-GB" dirty="0" smtClean="0"/>
              <a:t>Do you have any hint to know who </a:t>
            </a:r>
            <a:r>
              <a:rPr lang="en-GB" dirty="0" smtClean="0"/>
              <a:t>is speaking the </a:t>
            </a:r>
            <a:r>
              <a:rPr lang="en-GB" dirty="0" smtClean="0"/>
              <a:t>truth and who is wrong?</a:t>
            </a:r>
          </a:p>
          <a:p>
            <a:pPr marL="285750" indent="-285750">
              <a:spcAft>
                <a:spcPts val="600"/>
              </a:spcAft>
              <a:buFont typeface="Arial" panose="020B0604020202020204" pitchFamily="34" charset="0"/>
              <a:buChar char="•"/>
            </a:pPr>
            <a:r>
              <a:rPr lang="en-GB" dirty="0" smtClean="0"/>
              <a:t>What are basic elements </a:t>
            </a:r>
            <a:r>
              <a:rPr lang="en-GB" dirty="0" smtClean="0"/>
              <a:t>upon which </a:t>
            </a:r>
            <a:r>
              <a:rPr lang="en-GB" dirty="0" smtClean="0"/>
              <a:t>we construct “our reality”?</a:t>
            </a:r>
            <a:endParaRPr lang="en-GB" dirty="0"/>
          </a:p>
        </p:txBody>
      </p:sp>
      <p:sp>
        <p:nvSpPr>
          <p:cNvPr id="5" name="Textfeld 4"/>
          <p:cNvSpPr txBox="1"/>
          <p:nvPr/>
        </p:nvSpPr>
        <p:spPr>
          <a:xfrm>
            <a:off x="395536" y="1844824"/>
            <a:ext cx="2808312" cy="369332"/>
          </a:xfrm>
          <a:prstGeom prst="rect">
            <a:avLst/>
          </a:prstGeom>
          <a:noFill/>
        </p:spPr>
        <p:txBody>
          <a:bodyPr wrap="square" rtlCol="0">
            <a:spAutoFit/>
          </a:bodyPr>
          <a:lstStyle/>
          <a:p>
            <a:r>
              <a:rPr lang="en-GB" dirty="0" smtClean="0"/>
              <a:t>Discuss in </a:t>
            </a:r>
            <a:r>
              <a:rPr lang="en-GB" dirty="0" smtClean="0"/>
              <a:t>plenary:</a:t>
            </a:r>
            <a:endParaRPr lang="en-GB" dirty="0"/>
          </a:p>
        </p:txBody>
      </p:sp>
      <p:sp>
        <p:nvSpPr>
          <p:cNvPr id="8" name="Rechteck 7"/>
          <p:cNvSpPr/>
          <p:nvPr/>
        </p:nvSpPr>
        <p:spPr>
          <a:xfrm>
            <a:off x="373469" y="807095"/>
            <a:ext cx="3791423" cy="461665"/>
          </a:xfrm>
          <a:prstGeom prst="rect">
            <a:avLst/>
          </a:prstGeom>
        </p:spPr>
        <p:txBody>
          <a:bodyPr wrap="none">
            <a:spAutoFit/>
          </a:bodyPr>
          <a:lstStyle/>
          <a:p>
            <a:r>
              <a:rPr lang="en-GB" sz="2400" b="1" dirty="0">
                <a:solidFill>
                  <a:srgbClr val="EA4C19"/>
                </a:solidFill>
                <a:latin typeface="Arial Rounded MT Bold" panose="020F0704030504030204" pitchFamily="34" charset="0"/>
              </a:rPr>
              <a:t>Stories told in the media</a:t>
            </a:r>
            <a:endParaRPr lang="en-GB" dirty="0"/>
          </a:p>
        </p:txBody>
      </p:sp>
      <p:sp>
        <p:nvSpPr>
          <p:cNvPr id="7" name="Rechteck 6"/>
          <p:cNvSpPr/>
          <p:nvPr/>
        </p:nvSpPr>
        <p:spPr>
          <a:xfrm>
            <a:off x="3486581" y="6015000"/>
            <a:ext cx="5380456" cy="553998"/>
          </a:xfrm>
          <a:prstGeom prst="rect">
            <a:avLst/>
          </a:prstGeom>
        </p:spPr>
        <p:txBody>
          <a:bodyPr wrap="square">
            <a:spAutoFit/>
          </a:bodyPr>
          <a:lstStyle/>
          <a:p>
            <a:r>
              <a:rPr lang="en-GB" sz="1000" dirty="0" smtClean="0"/>
              <a:t>Source: Screenshot of the comment in the same page online: &lt;https</a:t>
            </a:r>
            <a:r>
              <a:rPr lang="en-GB" sz="1000" dirty="0"/>
              <a:t>://www.washingtonpost.com/news/worldviews/wp/2016/04/05/time-to-wake-up-spains-prime-minister-wants-to-end-the-siesta</a:t>
            </a:r>
            <a:r>
              <a:rPr lang="en-GB" sz="1000" dirty="0" smtClean="0"/>
              <a:t>/&gt;</a:t>
            </a:r>
            <a:endParaRPr lang="en-GB" sz="1000" dirty="0"/>
          </a:p>
        </p:txBody>
      </p:sp>
    </p:spTree>
    <p:extLst>
      <p:ext uri="{BB962C8B-B14F-4D97-AF65-F5344CB8AC3E}">
        <p14:creationId xmlns:p14="http://schemas.microsoft.com/office/powerpoint/2010/main" val="16400542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836712"/>
            <a:ext cx="5256584" cy="461665"/>
          </a:xfrm>
          <a:prstGeom prst="rect">
            <a:avLst/>
          </a:prstGeom>
          <a:noFill/>
        </p:spPr>
        <p:txBody>
          <a:bodyPr wrap="square" rtlCol="0">
            <a:spAutoFit/>
          </a:bodyPr>
          <a:lstStyle/>
          <a:p>
            <a:r>
              <a:rPr lang="en-GB" sz="2400" b="1" dirty="0">
                <a:solidFill>
                  <a:srgbClr val="EA4C19"/>
                </a:solidFill>
                <a:latin typeface="Arial"/>
                <a:ea typeface="+mj-ea"/>
                <a:cs typeface="+mj-cs"/>
              </a:rPr>
              <a:t>3</a:t>
            </a:r>
            <a:r>
              <a:rPr lang="en-GB" sz="2400" b="1" dirty="0" smtClean="0">
                <a:solidFill>
                  <a:srgbClr val="EA4C19"/>
                </a:solidFill>
                <a:latin typeface="Arial"/>
                <a:ea typeface="+mj-ea"/>
                <a:cs typeface="+mj-cs"/>
              </a:rPr>
              <a:t>. </a:t>
            </a:r>
            <a:r>
              <a:rPr lang="en-GB" sz="2400" b="1" dirty="0" smtClean="0">
                <a:solidFill>
                  <a:srgbClr val="EA4C19"/>
                </a:solidFill>
                <a:latin typeface="Arial Rounded MT Bold" panose="020F0704030504030204" pitchFamily="34" charset="0"/>
                <a:ea typeface="+mj-ea"/>
                <a:cs typeface="+mj-cs"/>
              </a:rPr>
              <a:t>Narratives</a:t>
            </a:r>
            <a:endParaRPr lang="en-GB" sz="2400" b="1" dirty="0">
              <a:solidFill>
                <a:srgbClr val="EA4C19"/>
              </a:solidFill>
              <a:latin typeface="Arial"/>
              <a:ea typeface="+mj-ea"/>
              <a:cs typeface="+mj-cs"/>
            </a:endParaRPr>
          </a:p>
        </p:txBody>
      </p:sp>
      <p:sp>
        <p:nvSpPr>
          <p:cNvPr id="3" name="Textfeld 2"/>
          <p:cNvSpPr txBox="1"/>
          <p:nvPr/>
        </p:nvSpPr>
        <p:spPr>
          <a:xfrm>
            <a:off x="384813" y="1196752"/>
            <a:ext cx="5699355" cy="561692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b="1" dirty="0"/>
              <a:t>Situated</a:t>
            </a:r>
            <a:r>
              <a:rPr lang="en-US" dirty="0"/>
              <a:t> communication (context and audience)</a:t>
            </a:r>
          </a:p>
          <a:p>
            <a:pPr marL="285750" indent="-285750">
              <a:spcAft>
                <a:spcPts val="600"/>
              </a:spcAft>
              <a:buFont typeface="Arial" panose="020B0604020202020204" pitchFamily="34" charset="0"/>
              <a:buChar char="•"/>
            </a:pPr>
            <a:r>
              <a:rPr lang="en-GB" b="1" dirty="0" err="1" smtClean="0"/>
              <a:t>Tellability</a:t>
            </a:r>
            <a:r>
              <a:rPr lang="en-GB" dirty="0" smtClean="0"/>
              <a:t>: unusual, unexpected, unfamiliar, remarkable.</a:t>
            </a:r>
          </a:p>
          <a:p>
            <a:pPr marL="285750" indent="-285750">
              <a:spcAft>
                <a:spcPts val="600"/>
              </a:spcAft>
              <a:buFont typeface="Arial" panose="020B0604020202020204" pitchFamily="34" charset="0"/>
              <a:buChar char="•"/>
            </a:pPr>
            <a:r>
              <a:rPr lang="en-GB" b="1" dirty="0" smtClean="0"/>
              <a:t>Culturally salient </a:t>
            </a:r>
            <a:r>
              <a:rPr lang="en-GB" dirty="0" smtClean="0"/>
              <a:t>material agreed upon by members of that culture (presuppositions, shared knowledge).</a:t>
            </a:r>
          </a:p>
          <a:p>
            <a:pPr marL="285750" indent="-285750">
              <a:spcAft>
                <a:spcPts val="600"/>
              </a:spcAft>
              <a:buFont typeface="Arial" panose="020B0604020202020204" pitchFamily="34" charset="0"/>
              <a:buChar char="•"/>
            </a:pPr>
            <a:r>
              <a:rPr lang="en-GB" b="1" dirty="0" smtClean="0"/>
              <a:t>Dramatization</a:t>
            </a:r>
          </a:p>
          <a:p>
            <a:pPr marL="285750" indent="-285750">
              <a:spcAft>
                <a:spcPts val="600"/>
              </a:spcAft>
              <a:buFont typeface="Arial" panose="020B0604020202020204" pitchFamily="34" charset="0"/>
              <a:buChar char="•"/>
            </a:pPr>
            <a:r>
              <a:rPr lang="en-GB" dirty="0" smtClean="0"/>
              <a:t>Listener and narrator negotiate the meaning depending on </a:t>
            </a:r>
            <a:r>
              <a:rPr lang="en-GB" b="1" dirty="0" smtClean="0"/>
              <a:t>social roles</a:t>
            </a:r>
            <a:r>
              <a:rPr lang="en-GB" dirty="0" smtClean="0"/>
              <a:t>.</a:t>
            </a:r>
          </a:p>
          <a:p>
            <a:pPr marL="285750" indent="-285750">
              <a:spcAft>
                <a:spcPts val="600"/>
              </a:spcAft>
              <a:buFont typeface="Arial" panose="020B0604020202020204" pitchFamily="34" charset="0"/>
              <a:buChar char="•"/>
            </a:pPr>
            <a:r>
              <a:rPr lang="en-US" b="1" dirty="0" smtClean="0"/>
              <a:t>Structure</a:t>
            </a:r>
            <a:r>
              <a:rPr lang="en-US" dirty="0" smtClean="0"/>
              <a:t>: abstract, orientation, complicating action, evaluation, resolution, coda (most of them obligatory / optional depending of pragmatic function).</a:t>
            </a:r>
            <a:endParaRPr lang="en-US" dirty="0"/>
          </a:p>
          <a:p>
            <a:pPr marL="285750" indent="-285750">
              <a:spcAft>
                <a:spcPts val="600"/>
              </a:spcAft>
              <a:buFont typeface="Arial" panose="020B0604020202020204" pitchFamily="34" charset="0"/>
              <a:buChar char="•"/>
            </a:pPr>
            <a:r>
              <a:rPr lang="en-US" dirty="0" smtClean="0"/>
              <a:t>Correlate with </a:t>
            </a:r>
            <a:r>
              <a:rPr lang="en-US" b="1" dirty="0" smtClean="0"/>
              <a:t>conversational</a:t>
            </a:r>
            <a:r>
              <a:rPr lang="en-US" dirty="0" smtClean="0"/>
              <a:t> modes: Presenting, sharing, matching, polarization.</a:t>
            </a:r>
            <a:endParaRPr lang="en-US" dirty="0"/>
          </a:p>
          <a:p>
            <a:pPr marL="285750" indent="-285750">
              <a:spcAft>
                <a:spcPts val="600"/>
              </a:spcAft>
              <a:buFont typeface="Arial" panose="020B0604020202020204" pitchFamily="34" charset="0"/>
              <a:buChar char="•"/>
            </a:pPr>
            <a:r>
              <a:rPr lang="en-GB" b="1" dirty="0"/>
              <a:t>Pragmatic</a:t>
            </a:r>
            <a:r>
              <a:rPr lang="en-GB" dirty="0"/>
              <a:t> </a:t>
            </a:r>
            <a:r>
              <a:rPr lang="en-GB" b="1" dirty="0"/>
              <a:t>functions</a:t>
            </a:r>
            <a:r>
              <a:rPr lang="en-GB" dirty="0"/>
              <a:t>: Referential, evaluative, clarification, cooperative problem solving, talking to </a:t>
            </a:r>
            <a:r>
              <a:rPr lang="en-GB" dirty="0" smtClean="0"/>
              <a:t>learn.</a:t>
            </a:r>
            <a:endParaRPr lang="en-GB" dirty="0"/>
          </a:p>
        </p:txBody>
      </p:sp>
      <p:sp>
        <p:nvSpPr>
          <p:cNvPr id="4" name="Textfeld 3"/>
          <p:cNvSpPr txBox="1"/>
          <p:nvPr/>
        </p:nvSpPr>
        <p:spPr>
          <a:xfrm>
            <a:off x="6228184" y="1218238"/>
            <a:ext cx="2664296" cy="338554"/>
          </a:xfrm>
          <a:prstGeom prst="rect">
            <a:avLst/>
          </a:prstGeom>
          <a:noFill/>
        </p:spPr>
        <p:txBody>
          <a:bodyPr wrap="square" rtlCol="0">
            <a:spAutoFit/>
          </a:bodyPr>
          <a:lstStyle/>
          <a:p>
            <a:r>
              <a:rPr lang="en-GB" sz="1600" dirty="0" smtClean="0"/>
              <a:t>(Robinson 1981)</a:t>
            </a:r>
            <a:endParaRPr lang="en-GB" sz="1600" dirty="0"/>
          </a:p>
        </p:txBody>
      </p:sp>
      <p:sp>
        <p:nvSpPr>
          <p:cNvPr id="5" name="Textfeld 4"/>
          <p:cNvSpPr txBox="1"/>
          <p:nvPr/>
        </p:nvSpPr>
        <p:spPr>
          <a:xfrm>
            <a:off x="6371852" y="3789040"/>
            <a:ext cx="2600797" cy="400110"/>
          </a:xfrm>
          <a:prstGeom prst="rect">
            <a:avLst/>
          </a:prstGeom>
          <a:noFill/>
        </p:spPr>
        <p:txBody>
          <a:bodyPr wrap="square" rtlCol="0">
            <a:spAutoFit/>
          </a:bodyPr>
          <a:lstStyle/>
          <a:p>
            <a:r>
              <a:rPr lang="en-GB" sz="1000" dirty="0"/>
              <a:t>Image by </a:t>
            </a:r>
            <a:r>
              <a:rPr lang="en-GB" sz="1000" dirty="0" smtClean="0">
                <a:hlinkClick r:id="rId3"/>
              </a:rPr>
              <a:t>user 742680 </a:t>
            </a:r>
            <a:r>
              <a:rPr lang="en-GB" sz="1000" dirty="0" smtClean="0"/>
              <a:t>on </a:t>
            </a:r>
            <a:r>
              <a:rPr lang="en-GB" sz="1000" dirty="0" smtClean="0">
                <a:hlinkClick r:id="rId4"/>
              </a:rPr>
              <a:t>Pixabay </a:t>
            </a:r>
            <a:r>
              <a:rPr lang="en-GB" sz="1000" dirty="0"/>
              <a:t>licensed by </a:t>
            </a:r>
            <a:r>
              <a:rPr lang="de-DE" sz="1000" dirty="0">
                <a:hlinkClick r:id="rId5"/>
              </a:rPr>
              <a:t>CC0</a:t>
            </a:r>
            <a:r>
              <a:rPr lang="en-GB" sz="1000" dirty="0" smtClean="0"/>
              <a:t> </a:t>
            </a:r>
            <a:endParaRPr lang="en-GB" sz="1000" dirty="0"/>
          </a:p>
        </p:txBody>
      </p:sp>
      <p:sp>
        <p:nvSpPr>
          <p:cNvPr id="6" name="Textfeld 5"/>
          <p:cNvSpPr txBox="1"/>
          <p:nvPr/>
        </p:nvSpPr>
        <p:spPr>
          <a:xfrm>
            <a:off x="6336704" y="5046275"/>
            <a:ext cx="2915816" cy="1200329"/>
          </a:xfrm>
          <a:prstGeom prst="rect">
            <a:avLst/>
          </a:prstGeom>
          <a:noFill/>
        </p:spPr>
        <p:txBody>
          <a:bodyPr wrap="square" rtlCol="0">
            <a:spAutoFit/>
          </a:bodyPr>
          <a:lstStyle/>
          <a:p>
            <a:r>
              <a:rPr lang="en-GB" sz="2400" b="1" dirty="0" smtClean="0">
                <a:solidFill>
                  <a:srgbClr val="EA4919"/>
                </a:solidFill>
              </a:rPr>
              <a:t>Consequences?</a:t>
            </a:r>
          </a:p>
          <a:p>
            <a:r>
              <a:rPr lang="en-GB" sz="2400" b="1" dirty="0" smtClean="0">
                <a:solidFill>
                  <a:srgbClr val="EA4919"/>
                </a:solidFill>
              </a:rPr>
              <a:t>Are narratives “real”?</a:t>
            </a:r>
            <a:endParaRPr lang="en-GB" sz="2400" b="1" dirty="0">
              <a:solidFill>
                <a:srgbClr val="EA4919"/>
              </a:solidFill>
            </a:endParaRPr>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10944" y="1772816"/>
            <a:ext cx="2515774" cy="19442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08031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500"/>
                                        <p:tgtEl>
                                          <p:spTgt spid="3">
                                            <p:txEl>
                                              <p:pRg st="7" end="7"/>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836712"/>
            <a:ext cx="5256584" cy="461665"/>
          </a:xfrm>
          <a:prstGeom prst="rect">
            <a:avLst/>
          </a:prstGeom>
          <a:noFill/>
        </p:spPr>
        <p:txBody>
          <a:bodyPr wrap="square" rtlCol="0">
            <a:spAutoFit/>
          </a:bodyPr>
          <a:lstStyle/>
          <a:p>
            <a:r>
              <a:rPr lang="en-GB" sz="2400" b="1" dirty="0" smtClean="0">
                <a:solidFill>
                  <a:srgbClr val="EA4C19"/>
                </a:solidFill>
                <a:latin typeface="Arial Rounded MT Bold" panose="020F0704030504030204" pitchFamily="34" charset="0"/>
                <a:ea typeface="+mj-ea"/>
                <a:cs typeface="+mj-cs"/>
              </a:rPr>
              <a:t>Narratives</a:t>
            </a:r>
            <a:endParaRPr lang="en-GB" sz="2400" b="1" dirty="0">
              <a:solidFill>
                <a:srgbClr val="EA4C19"/>
              </a:solidFill>
              <a:latin typeface="Arial"/>
              <a:ea typeface="+mj-ea"/>
              <a:cs typeface="+mj-cs"/>
            </a:endParaRPr>
          </a:p>
        </p:txBody>
      </p:sp>
      <p:sp>
        <p:nvSpPr>
          <p:cNvPr id="3" name="Textfeld 2"/>
          <p:cNvSpPr txBox="1"/>
          <p:nvPr/>
        </p:nvSpPr>
        <p:spPr>
          <a:xfrm>
            <a:off x="395536" y="1556792"/>
            <a:ext cx="6336704" cy="369332"/>
          </a:xfrm>
          <a:prstGeom prst="rect">
            <a:avLst/>
          </a:prstGeom>
          <a:noFill/>
        </p:spPr>
        <p:txBody>
          <a:bodyPr wrap="square" rtlCol="0">
            <a:spAutoFit/>
          </a:bodyPr>
          <a:lstStyle/>
          <a:p>
            <a:r>
              <a:rPr lang="en-GB" dirty="0" smtClean="0"/>
              <a:t>Some consequences:</a:t>
            </a:r>
            <a:endParaRPr lang="en-GB" dirty="0"/>
          </a:p>
        </p:txBody>
      </p:sp>
      <p:sp>
        <p:nvSpPr>
          <p:cNvPr id="4" name="Textfeld 3"/>
          <p:cNvSpPr txBox="1"/>
          <p:nvPr/>
        </p:nvSpPr>
        <p:spPr>
          <a:xfrm>
            <a:off x="611560" y="2132856"/>
            <a:ext cx="5040560" cy="4355038"/>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dirty="0" smtClean="0"/>
              <a:t>Stories don’t reflect reality but a </a:t>
            </a:r>
            <a:r>
              <a:rPr lang="en-GB" b="1" dirty="0" smtClean="0"/>
              <a:t>personal and evaluative perception</a:t>
            </a:r>
            <a:r>
              <a:rPr lang="en-GB" dirty="0" smtClean="0"/>
              <a:t> of it.</a:t>
            </a:r>
          </a:p>
          <a:p>
            <a:pPr marL="285750" indent="-285750">
              <a:spcAft>
                <a:spcPts val="600"/>
              </a:spcAft>
              <a:buFont typeface="Arial" panose="020B0604020202020204" pitchFamily="34" charset="0"/>
              <a:buChar char="•"/>
            </a:pPr>
            <a:r>
              <a:rPr lang="en-GB" dirty="0" smtClean="0"/>
              <a:t>Their meaning depends on the </a:t>
            </a:r>
            <a:r>
              <a:rPr lang="en-GB" b="1" dirty="0" smtClean="0"/>
              <a:t>context</a:t>
            </a:r>
            <a:r>
              <a:rPr lang="en-GB" dirty="0" smtClean="0"/>
              <a:t> within they are told and on the </a:t>
            </a:r>
            <a:r>
              <a:rPr lang="en-GB" b="1" dirty="0" smtClean="0"/>
              <a:t>relationship</a:t>
            </a:r>
            <a:r>
              <a:rPr lang="en-GB" dirty="0" smtClean="0"/>
              <a:t> of the participants.</a:t>
            </a:r>
          </a:p>
          <a:p>
            <a:pPr marL="285750" indent="-285750">
              <a:spcAft>
                <a:spcPts val="600"/>
              </a:spcAft>
              <a:buFont typeface="Arial" panose="020B0604020202020204" pitchFamily="34" charset="0"/>
              <a:buChar char="•"/>
            </a:pPr>
            <a:r>
              <a:rPr lang="en-GB" dirty="0" smtClean="0"/>
              <a:t>Culturally specific </a:t>
            </a:r>
            <a:r>
              <a:rPr lang="en-GB" b="1" dirty="0" smtClean="0"/>
              <a:t>experiences</a:t>
            </a:r>
            <a:r>
              <a:rPr lang="en-GB" dirty="0" smtClean="0"/>
              <a:t> drive their construction and interpretation.</a:t>
            </a:r>
          </a:p>
          <a:p>
            <a:pPr marL="285750" indent="-285750">
              <a:spcAft>
                <a:spcPts val="600"/>
              </a:spcAft>
              <a:buFont typeface="Arial" panose="020B0604020202020204" pitchFamily="34" charset="0"/>
              <a:buChar char="•"/>
            </a:pPr>
            <a:r>
              <a:rPr lang="en-GB" dirty="0" smtClean="0"/>
              <a:t>Perceptions of </a:t>
            </a:r>
            <a:r>
              <a:rPr lang="en-GB" b="1" dirty="0" smtClean="0"/>
              <a:t>power</a:t>
            </a:r>
            <a:r>
              <a:rPr lang="en-GB" dirty="0" smtClean="0"/>
              <a:t> may play a role.</a:t>
            </a:r>
          </a:p>
          <a:p>
            <a:pPr marL="285750" indent="-285750">
              <a:spcAft>
                <a:spcPts val="600"/>
              </a:spcAft>
              <a:buFont typeface="Arial" panose="020B0604020202020204" pitchFamily="34" charset="0"/>
              <a:buChar char="•"/>
            </a:pPr>
            <a:r>
              <a:rPr lang="en-GB" b="1" dirty="0" smtClean="0"/>
              <a:t>Causality</a:t>
            </a:r>
            <a:r>
              <a:rPr lang="en-GB" dirty="0" smtClean="0"/>
              <a:t> of a series of events is not natural but </a:t>
            </a:r>
            <a:r>
              <a:rPr lang="en-GB" b="1" dirty="0" smtClean="0"/>
              <a:t>constructed</a:t>
            </a:r>
            <a:r>
              <a:rPr lang="en-GB" dirty="0" smtClean="0"/>
              <a:t> on the base of the narrative structure.</a:t>
            </a:r>
          </a:p>
          <a:p>
            <a:pPr marL="285750" indent="-285750">
              <a:spcAft>
                <a:spcPts val="600"/>
              </a:spcAft>
              <a:buFont typeface="Arial" panose="020B0604020202020204" pitchFamily="34" charset="0"/>
              <a:buChar char="•"/>
            </a:pPr>
            <a:r>
              <a:rPr lang="en-GB" dirty="0" smtClean="0"/>
              <a:t>The story may </a:t>
            </a:r>
            <a:r>
              <a:rPr lang="en-GB" b="1" dirty="0" smtClean="0"/>
              <a:t>vary</a:t>
            </a:r>
            <a:r>
              <a:rPr lang="en-GB" dirty="0" smtClean="0"/>
              <a:t> according to the </a:t>
            </a:r>
            <a:r>
              <a:rPr lang="en-GB" b="1" dirty="0" smtClean="0"/>
              <a:t>reason</a:t>
            </a:r>
            <a:r>
              <a:rPr lang="en-GB" dirty="0" smtClean="0"/>
              <a:t> why we tell it and the </a:t>
            </a:r>
            <a:r>
              <a:rPr lang="en-GB" b="1" dirty="0" smtClean="0"/>
              <a:t>characteristics of the communication</a:t>
            </a:r>
            <a:r>
              <a:rPr lang="en-GB" dirty="0" smtClean="0"/>
              <a:t> it is embedded in.</a:t>
            </a:r>
            <a:endParaRPr lang="en-GB" dirty="0"/>
          </a:p>
        </p:txBody>
      </p:sp>
      <p:sp>
        <p:nvSpPr>
          <p:cNvPr id="5" name="Textfeld 4"/>
          <p:cNvSpPr txBox="1"/>
          <p:nvPr/>
        </p:nvSpPr>
        <p:spPr>
          <a:xfrm>
            <a:off x="6300192" y="3839571"/>
            <a:ext cx="2569309" cy="646331"/>
          </a:xfrm>
          <a:prstGeom prst="rect">
            <a:avLst/>
          </a:prstGeom>
          <a:noFill/>
        </p:spPr>
        <p:txBody>
          <a:bodyPr wrap="square" rtlCol="0">
            <a:spAutoFit/>
          </a:bodyPr>
          <a:lstStyle/>
          <a:p>
            <a:r>
              <a:rPr lang="en-GB" sz="1200" dirty="0"/>
              <a:t>Image </a:t>
            </a:r>
            <a:r>
              <a:rPr lang="en-GB" sz="1200" dirty="0" smtClean="0"/>
              <a:t>by </a:t>
            </a:r>
            <a:r>
              <a:rPr lang="en-GB" sz="1200" dirty="0" smtClean="0">
                <a:hlinkClick r:id="rId2"/>
              </a:rPr>
              <a:t>Tobias </a:t>
            </a:r>
            <a:r>
              <a:rPr lang="en-GB" sz="1200" dirty="0">
                <a:hlinkClick r:id="rId2"/>
              </a:rPr>
              <a:t>van </a:t>
            </a:r>
            <a:r>
              <a:rPr lang="en-GB" sz="1200" dirty="0" smtClean="0">
                <a:hlinkClick r:id="rId2"/>
              </a:rPr>
              <a:t>Schneider </a:t>
            </a:r>
            <a:r>
              <a:rPr lang="en-GB" sz="1200" dirty="0" smtClean="0"/>
              <a:t>on </a:t>
            </a:r>
            <a:r>
              <a:rPr lang="en-GB" sz="1200" dirty="0" smtClean="0">
                <a:hlinkClick r:id="rId3"/>
              </a:rPr>
              <a:t>Unsplash</a:t>
            </a:r>
            <a:r>
              <a:rPr lang="en-GB" sz="1200" dirty="0" smtClean="0"/>
              <a:t> </a:t>
            </a:r>
            <a:r>
              <a:rPr lang="de-DE" sz="1200" dirty="0"/>
              <a:t>licensed by </a:t>
            </a:r>
            <a:r>
              <a:rPr lang="de-DE" sz="1200" dirty="0">
                <a:hlinkClick r:id="rId4"/>
              </a:rPr>
              <a:t>Unsplash</a:t>
            </a:r>
            <a:endParaRPr lang="en-GB" sz="1200" dirty="0"/>
          </a:p>
          <a:p>
            <a:endParaRPr lang="en-GB" sz="1200" dirty="0"/>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24128" y="1556792"/>
            <a:ext cx="3024335" cy="21659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89065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fade">
                                      <p:cBhvr>
                                        <p:cTn id="10" dur="500"/>
                                        <p:tgtEl>
                                          <p:spTgt spid="4">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animEffect transition="in" filter="fade">
                                      <p:cBhvr>
                                        <p:cTn id="13"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836712"/>
            <a:ext cx="5256584" cy="461665"/>
          </a:xfrm>
          <a:prstGeom prst="rect">
            <a:avLst/>
          </a:prstGeom>
          <a:noFill/>
        </p:spPr>
        <p:txBody>
          <a:bodyPr wrap="square" rtlCol="0">
            <a:spAutoFit/>
          </a:bodyPr>
          <a:lstStyle/>
          <a:p>
            <a:r>
              <a:rPr lang="en-GB" sz="2400" b="1" dirty="0" smtClean="0">
                <a:solidFill>
                  <a:srgbClr val="EA4C19"/>
                </a:solidFill>
                <a:latin typeface="Arial"/>
                <a:ea typeface="+mj-ea"/>
                <a:cs typeface="+mj-cs"/>
              </a:rPr>
              <a:t>4. </a:t>
            </a:r>
            <a:r>
              <a:rPr lang="en-GB" sz="2400" b="1" dirty="0" smtClean="0">
                <a:solidFill>
                  <a:srgbClr val="EA4C19"/>
                </a:solidFill>
                <a:latin typeface="Arial Rounded MT Bold" panose="020F0704030504030204" pitchFamily="34" charset="0"/>
                <a:ea typeface="+mj-ea"/>
                <a:cs typeface="+mj-cs"/>
              </a:rPr>
              <a:t>Media</a:t>
            </a:r>
            <a:endParaRPr lang="en-GB" sz="2400" b="1" dirty="0">
              <a:solidFill>
                <a:srgbClr val="EA4C19"/>
              </a:solidFill>
              <a:latin typeface="Arial"/>
              <a:ea typeface="+mj-ea"/>
              <a:cs typeface="+mj-cs"/>
            </a:endParaRPr>
          </a:p>
        </p:txBody>
      </p:sp>
      <p:sp>
        <p:nvSpPr>
          <p:cNvPr id="3" name="Textfeld 2"/>
          <p:cNvSpPr txBox="1"/>
          <p:nvPr/>
        </p:nvSpPr>
        <p:spPr>
          <a:xfrm>
            <a:off x="395536" y="1556792"/>
            <a:ext cx="4104456" cy="2970044"/>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dirty="0" smtClean="0"/>
              <a:t>Media are </a:t>
            </a:r>
            <a:r>
              <a:rPr lang="en-GB" b="1" dirty="0" smtClean="0"/>
              <a:t>extensions of the self</a:t>
            </a:r>
            <a:r>
              <a:rPr lang="en-GB" dirty="0" smtClean="0"/>
              <a:t>.</a:t>
            </a:r>
          </a:p>
          <a:p>
            <a:pPr marL="285750" indent="-285750">
              <a:spcAft>
                <a:spcPts val="600"/>
              </a:spcAft>
              <a:buFont typeface="Arial" panose="020B0604020202020204" pitchFamily="34" charset="0"/>
              <a:buChar char="•"/>
            </a:pPr>
            <a:r>
              <a:rPr lang="en-GB" dirty="0" smtClean="0"/>
              <a:t>The </a:t>
            </a:r>
            <a:r>
              <a:rPr lang="en-GB" b="1" dirty="0" smtClean="0"/>
              <a:t>medium</a:t>
            </a:r>
            <a:r>
              <a:rPr lang="en-GB" dirty="0" smtClean="0"/>
              <a:t> is the </a:t>
            </a:r>
            <a:r>
              <a:rPr lang="en-GB" b="1" dirty="0" smtClean="0"/>
              <a:t>message</a:t>
            </a:r>
            <a:r>
              <a:rPr lang="en-GB" dirty="0" smtClean="0"/>
              <a:t>.</a:t>
            </a:r>
          </a:p>
          <a:p>
            <a:pPr marL="285750" indent="-285750">
              <a:spcAft>
                <a:spcPts val="600"/>
              </a:spcAft>
              <a:buFont typeface="Arial" panose="020B0604020202020204" pitchFamily="34" charset="0"/>
              <a:buChar char="•"/>
            </a:pPr>
            <a:r>
              <a:rPr lang="en-GB" dirty="0" smtClean="0"/>
              <a:t>Media design </a:t>
            </a:r>
            <a:r>
              <a:rPr lang="en-GB" b="1" dirty="0" smtClean="0"/>
              <a:t>patterns of conduct</a:t>
            </a:r>
            <a:r>
              <a:rPr lang="en-GB" dirty="0" smtClean="0"/>
              <a:t>.</a:t>
            </a:r>
          </a:p>
          <a:p>
            <a:pPr marL="285750" indent="-285750">
              <a:spcAft>
                <a:spcPts val="600"/>
              </a:spcAft>
              <a:buFont typeface="Arial" panose="020B0604020202020204" pitchFamily="34" charset="0"/>
              <a:buChar char="•"/>
            </a:pPr>
            <a:r>
              <a:rPr lang="en-GB" dirty="0" smtClean="0"/>
              <a:t>Media </a:t>
            </a:r>
            <a:r>
              <a:rPr lang="en-GB" b="1" dirty="0" smtClean="0"/>
              <a:t>cancel time and place</a:t>
            </a:r>
            <a:r>
              <a:rPr lang="en-GB" dirty="0" smtClean="0"/>
              <a:t>.</a:t>
            </a:r>
          </a:p>
          <a:p>
            <a:pPr marL="285750" indent="-285750">
              <a:spcAft>
                <a:spcPts val="600"/>
              </a:spcAft>
              <a:buFont typeface="Arial" panose="020B0604020202020204" pitchFamily="34" charset="0"/>
              <a:buChar char="•"/>
            </a:pPr>
            <a:r>
              <a:rPr lang="en-GB" dirty="0" smtClean="0"/>
              <a:t>New technology is </a:t>
            </a:r>
            <a:r>
              <a:rPr lang="en-GB" b="1" dirty="0" smtClean="0"/>
              <a:t>integral</a:t>
            </a:r>
            <a:r>
              <a:rPr lang="en-GB" dirty="0" smtClean="0"/>
              <a:t> and </a:t>
            </a:r>
            <a:r>
              <a:rPr lang="en-GB" b="1" dirty="0" smtClean="0"/>
              <a:t>decentralist</a:t>
            </a:r>
            <a:r>
              <a:rPr lang="en-GB" dirty="0" smtClean="0"/>
              <a:t>.</a:t>
            </a:r>
          </a:p>
          <a:p>
            <a:pPr marL="285750" indent="-285750">
              <a:spcAft>
                <a:spcPts val="600"/>
              </a:spcAft>
              <a:buFont typeface="Arial" panose="020B0604020202020204" pitchFamily="34" charset="0"/>
              <a:buChar char="•"/>
            </a:pPr>
            <a:r>
              <a:rPr lang="en-GB" dirty="0" smtClean="0"/>
              <a:t>Media are </a:t>
            </a:r>
            <a:r>
              <a:rPr lang="en-GB" b="1" dirty="0" smtClean="0"/>
              <a:t>cool</a:t>
            </a:r>
            <a:r>
              <a:rPr lang="en-GB" dirty="0" smtClean="0"/>
              <a:t>  (low definition, higher participation) or </a:t>
            </a:r>
            <a:r>
              <a:rPr lang="en-GB" b="1" dirty="0" smtClean="0"/>
              <a:t>hot</a:t>
            </a:r>
            <a:r>
              <a:rPr lang="en-GB" dirty="0" smtClean="0"/>
              <a:t> (high definition, lower participation).</a:t>
            </a:r>
            <a:endParaRPr lang="en-GB" dirty="0"/>
          </a:p>
        </p:txBody>
      </p:sp>
      <p:sp>
        <p:nvSpPr>
          <p:cNvPr id="4" name="Textfeld 3"/>
          <p:cNvSpPr txBox="1"/>
          <p:nvPr/>
        </p:nvSpPr>
        <p:spPr>
          <a:xfrm>
            <a:off x="5868144" y="1067544"/>
            <a:ext cx="3168352" cy="307777"/>
          </a:xfrm>
          <a:prstGeom prst="rect">
            <a:avLst/>
          </a:prstGeom>
          <a:noFill/>
        </p:spPr>
        <p:txBody>
          <a:bodyPr wrap="square" rtlCol="0">
            <a:spAutoFit/>
          </a:bodyPr>
          <a:lstStyle/>
          <a:p>
            <a:r>
              <a:rPr lang="en-GB" sz="1400" dirty="0" smtClean="0"/>
              <a:t>(McLuhan 1995)</a:t>
            </a:r>
            <a:endParaRPr lang="en-GB" sz="1400" dirty="0"/>
          </a:p>
        </p:txBody>
      </p:sp>
      <p:sp>
        <p:nvSpPr>
          <p:cNvPr id="5" name="Textfeld 4"/>
          <p:cNvSpPr txBox="1"/>
          <p:nvPr/>
        </p:nvSpPr>
        <p:spPr>
          <a:xfrm>
            <a:off x="6486096" y="4672565"/>
            <a:ext cx="2694415" cy="400110"/>
          </a:xfrm>
          <a:prstGeom prst="rect">
            <a:avLst/>
          </a:prstGeom>
          <a:noFill/>
        </p:spPr>
        <p:txBody>
          <a:bodyPr wrap="square" rtlCol="0">
            <a:spAutoFit/>
          </a:bodyPr>
          <a:lstStyle/>
          <a:p>
            <a:r>
              <a:rPr lang="en-GB" sz="1000" dirty="0" smtClean="0"/>
              <a:t>Picture by </a:t>
            </a:r>
            <a:r>
              <a:rPr lang="de-DE" sz="1000" dirty="0"/>
              <a:t>Josephine </a:t>
            </a:r>
            <a:r>
              <a:rPr lang="de-DE" sz="1000" dirty="0" smtClean="0"/>
              <a:t>Smith on </a:t>
            </a:r>
            <a:r>
              <a:rPr lang="de-DE" sz="1000" dirty="0" smtClean="0">
                <a:hlinkClick r:id="rId3"/>
              </a:rPr>
              <a:t>Wikimedia</a:t>
            </a:r>
            <a:r>
              <a:rPr lang="de-DE" sz="1000" dirty="0" smtClean="0"/>
              <a:t>, </a:t>
            </a:r>
            <a:r>
              <a:rPr lang="es-ES_tradnl" sz="1000" dirty="0" smtClean="0"/>
              <a:t>public</a:t>
            </a:r>
            <a:r>
              <a:rPr lang="de-DE" sz="1000" dirty="0" smtClean="0"/>
              <a:t> </a:t>
            </a:r>
            <a:r>
              <a:rPr lang="en-GB" sz="1000" dirty="0" smtClean="0"/>
              <a:t>domain</a:t>
            </a:r>
            <a:endParaRPr lang="en-GB" sz="1000" dirty="0"/>
          </a:p>
        </p:txBody>
      </p:sp>
      <p:sp>
        <p:nvSpPr>
          <p:cNvPr id="7" name="Textfeld 6"/>
          <p:cNvSpPr txBox="1"/>
          <p:nvPr/>
        </p:nvSpPr>
        <p:spPr>
          <a:xfrm>
            <a:off x="1008112" y="5088064"/>
            <a:ext cx="7020272" cy="1200329"/>
          </a:xfrm>
          <a:prstGeom prst="rect">
            <a:avLst/>
          </a:prstGeom>
          <a:noFill/>
        </p:spPr>
        <p:txBody>
          <a:bodyPr wrap="square" rtlCol="0">
            <a:spAutoFit/>
          </a:bodyPr>
          <a:lstStyle/>
          <a:p>
            <a:pPr algn="ctr"/>
            <a:r>
              <a:rPr lang="en-GB" sz="2400" b="1" dirty="0" smtClean="0">
                <a:solidFill>
                  <a:srgbClr val="EA4919"/>
                </a:solidFill>
              </a:rPr>
              <a:t>Consequences?</a:t>
            </a:r>
          </a:p>
          <a:p>
            <a:pPr algn="ctr"/>
            <a:r>
              <a:rPr lang="en-GB" sz="2400" b="1" dirty="0" smtClean="0">
                <a:solidFill>
                  <a:srgbClr val="EA4919"/>
                </a:solidFill>
              </a:rPr>
              <a:t>Are people different according to their media consume?</a:t>
            </a:r>
            <a:endParaRPr lang="en-GB" sz="2400" b="1" dirty="0">
              <a:solidFill>
                <a:srgbClr val="EA4919"/>
              </a:solidFill>
            </a:endParaRPr>
          </a:p>
        </p:txBody>
      </p:sp>
      <p:pic>
        <p:nvPicPr>
          <p:cNvPr id="1026" name="Picture 2" descr="File:Marshall McLuh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6097" y="1556792"/>
            <a:ext cx="2091085" cy="299655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3136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1556792"/>
            <a:ext cx="6336704" cy="369332"/>
          </a:xfrm>
          <a:prstGeom prst="rect">
            <a:avLst/>
          </a:prstGeom>
          <a:noFill/>
        </p:spPr>
        <p:txBody>
          <a:bodyPr wrap="square" rtlCol="0">
            <a:spAutoFit/>
          </a:bodyPr>
          <a:lstStyle/>
          <a:p>
            <a:r>
              <a:rPr lang="en-GB" dirty="0" smtClean="0"/>
              <a:t>Some consequences:</a:t>
            </a:r>
            <a:endParaRPr lang="en-GB" dirty="0"/>
          </a:p>
        </p:txBody>
      </p:sp>
      <p:sp>
        <p:nvSpPr>
          <p:cNvPr id="3" name="Textfeld 2"/>
          <p:cNvSpPr txBox="1"/>
          <p:nvPr/>
        </p:nvSpPr>
        <p:spPr>
          <a:xfrm>
            <a:off x="395536" y="836712"/>
            <a:ext cx="5256584" cy="461665"/>
          </a:xfrm>
          <a:prstGeom prst="rect">
            <a:avLst/>
          </a:prstGeom>
          <a:noFill/>
        </p:spPr>
        <p:txBody>
          <a:bodyPr wrap="square" rtlCol="0">
            <a:spAutoFit/>
          </a:bodyPr>
          <a:lstStyle/>
          <a:p>
            <a:r>
              <a:rPr lang="en-GB" sz="2400" b="1" dirty="0" smtClean="0">
                <a:solidFill>
                  <a:srgbClr val="EA4C19"/>
                </a:solidFill>
                <a:latin typeface="Arial Rounded MT Bold" panose="020F0704030504030204" pitchFamily="34" charset="0"/>
                <a:ea typeface="+mj-ea"/>
                <a:cs typeface="+mj-cs"/>
              </a:rPr>
              <a:t>Media</a:t>
            </a:r>
            <a:endParaRPr lang="en-GB" sz="2400" b="1" dirty="0">
              <a:solidFill>
                <a:srgbClr val="EA4C19"/>
              </a:solidFill>
              <a:latin typeface="Arial"/>
              <a:ea typeface="+mj-ea"/>
              <a:cs typeface="+mj-cs"/>
            </a:endParaRPr>
          </a:p>
        </p:txBody>
      </p:sp>
      <p:sp>
        <p:nvSpPr>
          <p:cNvPr id="4" name="Textfeld 3"/>
          <p:cNvSpPr txBox="1"/>
          <p:nvPr/>
        </p:nvSpPr>
        <p:spPr>
          <a:xfrm>
            <a:off x="395536" y="2276872"/>
            <a:ext cx="4824536" cy="4278094"/>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b="1" dirty="0" smtClean="0"/>
              <a:t>Personal and collective identities </a:t>
            </a:r>
            <a:r>
              <a:rPr lang="en-GB" dirty="0" smtClean="0"/>
              <a:t>develop through media.</a:t>
            </a:r>
          </a:p>
          <a:p>
            <a:pPr marL="285750" indent="-285750">
              <a:spcAft>
                <a:spcPts val="600"/>
              </a:spcAft>
              <a:buFont typeface="Arial" panose="020B0604020202020204" pitchFamily="34" charset="0"/>
              <a:buChar char="•"/>
            </a:pPr>
            <a:r>
              <a:rPr lang="en-GB" dirty="0" smtClean="0"/>
              <a:t>The </a:t>
            </a:r>
            <a:r>
              <a:rPr lang="en-GB" b="1" dirty="0" smtClean="0"/>
              <a:t>media selected </a:t>
            </a:r>
            <a:r>
              <a:rPr lang="en-GB" dirty="0" smtClean="0"/>
              <a:t>for sharing a message </a:t>
            </a:r>
            <a:r>
              <a:rPr lang="en-GB" b="1" dirty="0" smtClean="0"/>
              <a:t>influence</a:t>
            </a:r>
            <a:r>
              <a:rPr lang="en-GB" dirty="0" smtClean="0"/>
              <a:t> its </a:t>
            </a:r>
            <a:r>
              <a:rPr lang="en-GB" b="1" dirty="0" smtClean="0"/>
              <a:t>meaning</a:t>
            </a:r>
            <a:r>
              <a:rPr lang="en-GB" dirty="0" smtClean="0"/>
              <a:t> and interpretation.</a:t>
            </a:r>
          </a:p>
          <a:p>
            <a:pPr marL="285750" indent="-285750">
              <a:spcAft>
                <a:spcPts val="600"/>
              </a:spcAft>
              <a:buFont typeface="Arial" panose="020B0604020202020204" pitchFamily="34" charset="0"/>
              <a:buChar char="•"/>
            </a:pPr>
            <a:r>
              <a:rPr lang="en-GB" b="1" dirty="0" smtClean="0"/>
              <a:t>People act differently</a:t>
            </a:r>
            <a:r>
              <a:rPr lang="en-GB" dirty="0" smtClean="0"/>
              <a:t>, use a different language style etc. when they communicate through different media.</a:t>
            </a:r>
          </a:p>
          <a:p>
            <a:pPr marL="285750" indent="-285750">
              <a:spcAft>
                <a:spcPts val="600"/>
              </a:spcAft>
              <a:buFont typeface="Arial" panose="020B0604020202020204" pitchFamily="34" charset="0"/>
              <a:buChar char="•"/>
            </a:pPr>
            <a:r>
              <a:rPr lang="en-GB" dirty="0" smtClean="0"/>
              <a:t>Media selection has an impact on </a:t>
            </a:r>
            <a:r>
              <a:rPr lang="en-GB" b="1" dirty="0" smtClean="0"/>
              <a:t>active participation or passive reception</a:t>
            </a:r>
            <a:r>
              <a:rPr lang="en-GB" dirty="0" smtClean="0"/>
              <a:t> of communication.</a:t>
            </a:r>
          </a:p>
          <a:p>
            <a:pPr marL="285750" indent="-285750">
              <a:spcAft>
                <a:spcPts val="600"/>
              </a:spcAft>
              <a:buFont typeface="Arial" panose="020B0604020202020204" pitchFamily="34" charset="0"/>
              <a:buChar char="•"/>
            </a:pPr>
            <a:r>
              <a:rPr lang="en-GB" dirty="0" smtClean="0"/>
              <a:t>Use of new media technology can only function on the basis of </a:t>
            </a:r>
            <a:r>
              <a:rPr lang="en-GB" b="1" dirty="0" smtClean="0"/>
              <a:t>individual responsibility</a:t>
            </a:r>
            <a:r>
              <a:rPr lang="en-GB" dirty="0" smtClean="0"/>
              <a:t> (no control is possible).</a:t>
            </a:r>
            <a:endParaRPr lang="en-GB" dirty="0"/>
          </a:p>
        </p:txBody>
      </p:sp>
      <p:pic>
        <p:nvPicPr>
          <p:cNvPr id="3074" name="Picture 2" descr="Finger, Touch, Hand, Structure, Internet, Networ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52120" y="1741458"/>
            <a:ext cx="3054242" cy="21602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8" name="Rechteck 7"/>
          <p:cNvSpPr/>
          <p:nvPr/>
        </p:nvSpPr>
        <p:spPr>
          <a:xfrm>
            <a:off x="6012160" y="4169698"/>
            <a:ext cx="2694202" cy="246221"/>
          </a:xfrm>
          <a:prstGeom prst="rect">
            <a:avLst/>
          </a:prstGeom>
        </p:spPr>
        <p:txBody>
          <a:bodyPr wrap="square">
            <a:spAutoFit/>
          </a:bodyPr>
          <a:lstStyle/>
          <a:p>
            <a:r>
              <a:rPr lang="en-GB" sz="1000" dirty="0" smtClean="0"/>
              <a:t>Image by </a:t>
            </a:r>
            <a:r>
              <a:rPr lang="en-GB" sz="1000" dirty="0" smtClean="0">
                <a:hlinkClick r:id="rId3"/>
              </a:rPr>
              <a:t>geralt </a:t>
            </a:r>
            <a:r>
              <a:rPr lang="en-GB" sz="1000" dirty="0" smtClean="0"/>
              <a:t>on </a:t>
            </a:r>
            <a:r>
              <a:rPr lang="en-GB" sz="1000" dirty="0" smtClean="0">
                <a:hlinkClick r:id="rId4"/>
              </a:rPr>
              <a:t>Pixabay</a:t>
            </a:r>
            <a:r>
              <a:rPr lang="en-GB" sz="1000" dirty="0">
                <a:hlinkClick r:id="rId4"/>
              </a:rPr>
              <a:t> </a:t>
            </a:r>
            <a:r>
              <a:rPr lang="en-GB" sz="1000" dirty="0"/>
              <a:t>licensed by </a:t>
            </a:r>
            <a:r>
              <a:rPr lang="de-DE" sz="1000" dirty="0">
                <a:hlinkClick r:id="rId5"/>
              </a:rPr>
              <a:t>CC0</a:t>
            </a:r>
            <a:r>
              <a:rPr lang="en-GB" sz="1000" dirty="0"/>
              <a:t> </a:t>
            </a:r>
          </a:p>
        </p:txBody>
      </p:sp>
    </p:spTree>
    <p:extLst>
      <p:ext uri="{BB962C8B-B14F-4D97-AF65-F5344CB8AC3E}">
        <p14:creationId xmlns:p14="http://schemas.microsoft.com/office/powerpoint/2010/main" val="138318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fade">
                                      <p:cBhvr>
                                        <p:cTn id="1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2202</Words>
  <Application>Microsoft Office PowerPoint</Application>
  <PresentationFormat>Bildschirmpräsentation (4:3)</PresentationFormat>
  <Paragraphs>185</Paragraphs>
  <Slides>28</Slides>
  <Notes>2</Notes>
  <HiddenSlides>0</HiddenSlides>
  <MMClips>0</MMClips>
  <ScaleCrop>false</ScaleCrop>
  <HeadingPairs>
    <vt:vector size="4" baseType="variant">
      <vt:variant>
        <vt:lpstr>Design</vt:lpstr>
      </vt:variant>
      <vt:variant>
        <vt:i4>1</vt:i4>
      </vt:variant>
      <vt:variant>
        <vt:lpstr>Folientitel</vt:lpstr>
      </vt:variant>
      <vt:variant>
        <vt:i4>28</vt:i4>
      </vt:variant>
    </vt:vector>
  </HeadingPairs>
  <TitlesOfParts>
    <vt:vector size="29" baseType="lpstr">
      <vt:lpstr>Larissa</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Francisco Javier Montiel Alafont</dc:creator>
  <cp:lastModifiedBy>Francisco Javier Montiel Alafont</cp:lastModifiedBy>
  <cp:revision>120</cp:revision>
  <dcterms:created xsi:type="dcterms:W3CDTF">2016-06-08T16:36:41Z</dcterms:created>
  <dcterms:modified xsi:type="dcterms:W3CDTF">2018-08-04T23:04:53Z</dcterms:modified>
</cp:coreProperties>
</file>