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3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99" r:id="rId11"/>
    <p:sldId id="268" r:id="rId12"/>
    <p:sldId id="269" r:id="rId13"/>
    <p:sldId id="289" r:id="rId14"/>
    <p:sldId id="284" r:id="rId15"/>
    <p:sldId id="272" r:id="rId16"/>
    <p:sldId id="273" r:id="rId17"/>
    <p:sldId id="274" r:id="rId18"/>
    <p:sldId id="283" r:id="rId19"/>
    <p:sldId id="286" r:id="rId20"/>
    <p:sldId id="287" r:id="rId21"/>
    <p:sldId id="306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C8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4"/>
  </p:normalViewPr>
  <p:slideViewPr>
    <p:cSldViewPr showGuides="1"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CEDF5-219F-4F6B-A683-9D603C822EAB}" type="datetimeFigureOut">
              <a:rPr lang="de-DE" smtClean="0"/>
              <a:t>30.08.2018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C98AC-85AE-44C7-AD0B-E270D72C9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428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278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Trainer: on</a:t>
            </a:r>
            <a:r>
              <a:rPr lang="en-US" baseline="0" dirty="0"/>
              <a:t> the online form, notes about this can be found under section 3.2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68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https://www.mentimeter.com/public/ea12c8465db1483a942a838f290633d2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377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Trainers: This is only one of three options. You</a:t>
            </a:r>
            <a:r>
              <a:rPr lang="en-US" baseline="0" dirty="0"/>
              <a:t> can also choose between this and the next two slides. No student notes needed.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15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Trainers: This is only one of three options. You</a:t>
            </a:r>
            <a:r>
              <a:rPr lang="en-US" baseline="0" dirty="0"/>
              <a:t> can also choose between this and the next two slides. Students should have notes on this on their online form (point 1.1)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377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Trainers: This is only one of three options. You</a:t>
            </a:r>
            <a:r>
              <a:rPr lang="en-US" baseline="0" dirty="0"/>
              <a:t> can also choose between this and the next two slides. Students should have notes on this on their online form (point 3.1)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033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824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Trainer: on</a:t>
            </a:r>
            <a:r>
              <a:rPr lang="en-US" baseline="0" dirty="0"/>
              <a:t> the online form, this can be found under lesson 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492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305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D487DE-8C5D-43E1-8000-8714D9F92A4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595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7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7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75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13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7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4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2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2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89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/>
        </p:nvCxnSpPr>
        <p:spPr bwMode="gray">
          <a:xfrm>
            <a:off x="-4708" y="660443"/>
            <a:ext cx="9144000" cy="0"/>
          </a:xfrm>
          <a:prstGeom prst="line">
            <a:avLst/>
          </a:prstGeom>
          <a:ln w="25400">
            <a:solidFill>
              <a:srgbClr val="4E7C89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U flag-Erasmus+_vect_PO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4288" y="428517"/>
            <a:ext cx="1962324" cy="559772"/>
          </a:xfrm>
          <a:prstGeom prst="rect">
            <a:avLst/>
          </a:prstGeom>
        </p:spPr>
      </p:pic>
      <p:sp>
        <p:nvSpPr>
          <p:cNvPr id="9" name="Fußzeilenplatzhalter 4"/>
          <p:cNvSpPr txBox="1">
            <a:spLocks/>
          </p:cNvSpPr>
          <p:nvPr/>
        </p:nvSpPr>
        <p:spPr bwMode="gray">
          <a:xfrm>
            <a:off x="450851" y="432259"/>
            <a:ext cx="6155990" cy="200149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defRPr sz="1000" kern="1200">
                <a:solidFill>
                  <a:srgbClr val="0071BB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 – Intercultural Learning Network • Re-entry training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4E7C8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2196"/>
            <a:ext cx="1040002" cy="892630"/>
          </a:xfrm>
          <a:prstGeom prst="rect">
            <a:avLst/>
          </a:prstGeom>
        </p:spPr>
      </p:pic>
      <p:sp>
        <p:nvSpPr>
          <p:cNvPr id="11" name="Fußzeilenplatzhalter 11"/>
          <p:cNvSpPr txBox="1">
            <a:spLocks/>
          </p:cNvSpPr>
          <p:nvPr/>
        </p:nvSpPr>
        <p:spPr bwMode="gray">
          <a:xfrm>
            <a:off x="6012160" y="6525344"/>
            <a:ext cx="3019627" cy="216024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www.weconnecteurope.eu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www.experience-map.org</a:t>
            </a:r>
          </a:p>
        </p:txBody>
      </p:sp>
    </p:spTree>
    <p:extLst>
      <p:ext uri="{BB962C8B-B14F-4D97-AF65-F5344CB8AC3E}">
        <p14:creationId xmlns:p14="http://schemas.microsoft.com/office/powerpoint/2010/main" val="14735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rt-borders-boy-child-chromatic-2026066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OpenClipart-Vectors-30363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de/@olly" TargetMode="External"/><Relationship Id="rId2" Type="http://schemas.openxmlformats.org/officeDocument/2006/relationships/hyperlink" Target="https://www.pexels.com/de/foto/dame-eitelkeit-erwachsener-fashion-774866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s://creativecommons.org/publicdomain/zero/1.0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reativecommons.org/licenses/by-sa/4.0/deed.en" TargetMode="External"/><Relationship Id="rId5" Type="http://schemas.openxmlformats.org/officeDocument/2006/relationships/hyperlink" Target="https://commons.wikimedia.org/w/index.php?title=User:Lewislbonar&amp;action=edit&amp;redlink=1" TargetMode="External"/><Relationship Id="rId4" Type="http://schemas.openxmlformats.org/officeDocument/2006/relationships/hyperlink" Target="https://commons.wikimedia.org/wiki/File:Reflection1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stockphotos.biz/stockphoto/9089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://www.freestockphotos.biz/photos.php?c=all&amp;o=popular&amp;s=0&amp;lic=all&amp;a=12&amp;set=al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patica.com/nl/moving-to/Moving-home-Reverse-culture-shock_104957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hyperlink" Target="https://creativecommons.org/licenses/by-nd/2.0/" TargetMode="External"/><Relationship Id="rId4" Type="http://schemas.openxmlformats.org/officeDocument/2006/relationships/hyperlink" Target="https://www.flickr.com/photos/psepheroth/29298174622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rezi.com/v-uazttao6lh/extension-of-the-u-curve-hypothesis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users/geralt-9301/" TargetMode="External"/><Relationship Id="rId2" Type="http://schemas.openxmlformats.org/officeDocument/2006/relationships/hyperlink" Target="https://pixabay.com/en/thumb-success-successful-fan-faust-794696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s://creativecommons.org/publicdomain/zero/1.0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lumaxart/2137737248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hyperlink" Target="https://creativecommons.org/licenses/by-sa/2.0/" TargetMode="External"/><Relationship Id="rId4" Type="http://schemas.openxmlformats.org/officeDocument/2006/relationships/hyperlink" Target="https://www.flickr.com/people/lumaxar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10B5B6A-2909-F847-A0CB-C45E335178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77" y="1124744"/>
            <a:ext cx="9144000" cy="4572000"/>
          </a:xfrm>
          <a:prstGeom prst="rect">
            <a:avLst/>
          </a:prstGeom>
        </p:spPr>
      </p:pic>
      <p:sp>
        <p:nvSpPr>
          <p:cNvPr id="5" name="Titel 6"/>
          <p:cNvSpPr txBox="1">
            <a:spLocks/>
          </p:cNvSpPr>
          <p:nvPr/>
        </p:nvSpPr>
        <p:spPr bwMode="gray">
          <a:xfrm>
            <a:off x="159177" y="3701626"/>
            <a:ext cx="5941421" cy="2016224"/>
          </a:xfrm>
          <a:prstGeom prst="rect">
            <a:avLst/>
          </a:prstGeom>
          <a:solidFill>
            <a:srgbClr val="FFFFFF">
              <a:alpha val="85098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1043056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sz="4000" b="1" kern="1200"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 Rounded MT Bold" panose="020F0704030504030204" pitchFamily="34" charset="0"/>
            </a:endParaRP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 Rounded MT Bold" panose="020F0704030504030204" pitchFamily="34" charset="0"/>
              </a:rPr>
              <a:t>Reflecting on our Stay Abroad</a:t>
            </a: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 rot="16200000">
            <a:off x="7020464" y="4463123"/>
            <a:ext cx="37854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/>
          </a:p>
        </p:txBody>
      </p:sp>
      <p:sp>
        <p:nvSpPr>
          <p:cNvPr id="3" name="Rechteck 2"/>
          <p:cNvSpPr/>
          <p:nvPr/>
        </p:nvSpPr>
        <p:spPr>
          <a:xfrm>
            <a:off x="1994873" y="6294270"/>
            <a:ext cx="54726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hlinkClick r:id="rId3"/>
              </a:rPr>
              <a:t>Photo </a:t>
            </a:r>
            <a:r>
              <a:rPr lang="en-GB" sz="1000" dirty="0" smtClean="0"/>
              <a:t>by </a:t>
            </a:r>
            <a:r>
              <a:rPr lang="en-GB" sz="1000" dirty="0" err="1" smtClean="0">
                <a:hlinkClick r:id="rId4"/>
              </a:rPr>
              <a:t>OpenClipart</a:t>
            </a:r>
            <a:r>
              <a:rPr lang="en-GB" sz="1000" dirty="0" smtClean="0">
                <a:hlinkClick r:id="rId4"/>
              </a:rPr>
              <a:t>-Vectors</a:t>
            </a:r>
            <a:r>
              <a:rPr lang="en-GB" sz="1000" dirty="0" smtClean="0"/>
              <a:t> / licensed </a:t>
            </a:r>
            <a:r>
              <a:rPr lang="en-GB" sz="1000" dirty="0" smtClean="0">
                <a:hlinkClick r:id="rId5"/>
              </a:rPr>
              <a:t>CC0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633114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Evaluation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83568" y="1844824"/>
            <a:ext cx="633670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How would you interpret the results of our mini-survey?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To some extent you are now closing a cycle and starting a new one. What are the opportunities and challenges in this situation?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499484" y="5805264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2"/>
              </a:rPr>
              <a:t>Photo </a:t>
            </a:r>
            <a:r>
              <a:rPr lang="en-GB" sz="1200" dirty="0" smtClean="0"/>
              <a:t>by </a:t>
            </a:r>
            <a:r>
              <a:rPr lang="en-GB" sz="1200" dirty="0" smtClean="0"/>
              <a:t>/ </a:t>
            </a:r>
            <a:r>
              <a:rPr lang="en-GB" sz="1200" dirty="0" smtClean="0">
                <a:hlinkClick r:id="rId3"/>
              </a:rPr>
              <a:t>Bruce Mars</a:t>
            </a:r>
            <a:r>
              <a:rPr lang="en-GB" sz="1200" dirty="0" smtClean="0"/>
              <a:t> licensed </a:t>
            </a:r>
            <a:r>
              <a:rPr lang="en-GB" sz="1200" dirty="0" smtClean="0">
                <a:hlinkClick r:id="rId4"/>
              </a:rPr>
              <a:t>CC0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A9E30EF-6A9A-7246-8B54-A65E44AEB8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2386"/>
            <a:ext cx="3815916" cy="25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69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"/>
          <p:cNvSpPr txBox="1"/>
          <p:nvPr/>
        </p:nvSpPr>
        <p:spPr>
          <a:xfrm>
            <a:off x="395536" y="93768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What was your Erasmus+ experience like? 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3608" y="2132856"/>
            <a:ext cx="6912768" cy="2295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dirty="0">
                <a:ea typeface="Calibri" charset="0"/>
                <a:cs typeface="Times New Roman" charset="0"/>
              </a:rPr>
              <a:t>Which situations, do you think, will stay forever in your memory?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dirty="0">
                <a:ea typeface="Calibri" charset="0"/>
                <a:cs typeface="Times New Roman" charset="0"/>
              </a:rPr>
              <a:t>What was harder than expected when you were abroad?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dirty="0">
                <a:ea typeface="Calibri" charset="0"/>
                <a:cs typeface="Times New Roman" charset="0"/>
              </a:rPr>
              <a:t>What was easier than expected?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GB" dirty="0">
                <a:ea typeface="Calibri" charset="0"/>
                <a:cs typeface="Times New Roman" charset="0"/>
              </a:rPr>
              <a:t>What parts of the preparation before you went away was particularly useful?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GB" dirty="0">
                <a:ea typeface="Calibri" charset="0"/>
                <a:cs typeface="Times New Roman" charset="0"/>
              </a:rPr>
              <a:t>Looking back – what was missing in the preparation? </a:t>
            </a:r>
            <a:endParaRPr lang="en-GB" dirty="0">
              <a:effectLst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33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"/>
          <p:cNvSpPr txBox="1"/>
          <p:nvPr/>
        </p:nvSpPr>
        <p:spPr>
          <a:xfrm>
            <a:off x="395536" y="93768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What was your Erasmus+ experience like? 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3608" y="2132856"/>
            <a:ext cx="4680520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For the online module you went back to your entries in the Experience Map and thought about what you would change if you were to fill it out now.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en-GB" dirty="0"/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Discuss your notes in your group and reflect on other people’s forum entries (online module form section 1.1)</a:t>
            </a:r>
            <a:endParaRPr lang="en-GB" dirty="0">
              <a:effectLst/>
              <a:ea typeface="Calibri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453217"/>
            <a:ext cx="3398727" cy="24295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DA17DB8-566E-E647-9E1D-C62E3E16E42E}"/>
              </a:ext>
            </a:extLst>
          </p:cNvPr>
          <p:cNvSpPr txBox="1"/>
          <p:nvPr/>
        </p:nvSpPr>
        <p:spPr>
          <a:xfrm rot="16200000">
            <a:off x="7433330" y="4681243"/>
            <a:ext cx="2702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4"/>
              </a:rPr>
              <a:t>Photo </a:t>
            </a:r>
            <a:r>
              <a:rPr lang="en-US" sz="1000" dirty="0" smtClean="0"/>
              <a:t>by </a:t>
            </a:r>
            <a:r>
              <a:rPr lang="en-US" sz="1000" dirty="0" err="1" smtClean="0">
                <a:hlinkClick r:id="rId5"/>
              </a:rPr>
              <a:t>Lewislbonar</a:t>
            </a:r>
            <a:r>
              <a:rPr lang="en-US" sz="1000" dirty="0" smtClean="0"/>
              <a:t> / licensed </a:t>
            </a:r>
            <a:r>
              <a:rPr lang="en-US" sz="1000" dirty="0" smtClean="0">
                <a:hlinkClick r:id="rId6"/>
              </a:rPr>
              <a:t>CC BY-SA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1089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"/>
          <p:cNvSpPr txBox="1"/>
          <p:nvPr/>
        </p:nvSpPr>
        <p:spPr>
          <a:xfrm>
            <a:off x="395536" y="937683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What was your Erasmus+ experience like? 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3608" y="2132856"/>
            <a:ext cx="676875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dirty="0"/>
              <a:t>Present your creative work of expressing experiences and emotions, and comment briefly on the others’ work (online module form section 3.1)</a:t>
            </a:r>
            <a:endParaRPr lang="en-GB" dirty="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3579" y="5877272"/>
            <a:ext cx="3185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Photo</a:t>
            </a:r>
            <a:r>
              <a:rPr lang="en-US" sz="1000" dirty="0" smtClean="0"/>
              <a:t> by </a:t>
            </a:r>
            <a:r>
              <a:rPr lang="en-US" sz="1000" dirty="0">
                <a:hlinkClick r:id="rId4"/>
              </a:rPr>
              <a:t>Petr </a:t>
            </a:r>
            <a:r>
              <a:rPr lang="en-US" sz="1000" dirty="0" err="1" smtClean="0">
                <a:hlinkClick r:id="rId4"/>
              </a:rPr>
              <a:t>Kratochvil</a:t>
            </a:r>
            <a:r>
              <a:rPr lang="en-US" sz="1000" dirty="0" smtClean="0"/>
              <a:t> /</a:t>
            </a:r>
            <a:r>
              <a:rPr lang="en-US" sz="1000" dirty="0" smtClean="0"/>
              <a:t> licensed </a:t>
            </a:r>
            <a:r>
              <a:rPr lang="en-GB" sz="1000" dirty="0">
                <a:hlinkClick r:id="rId5"/>
              </a:rPr>
              <a:t>CC0</a:t>
            </a:r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AE20FC1-FF7B-D548-8C7D-18B2C35F03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7432"/>
            <a:ext cx="3871094" cy="257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828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052736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3 Returning from Erasmus+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0843" y="184482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the online module, you were asked to read the following text: </a:t>
            </a:r>
          </a:p>
          <a:p>
            <a:r>
              <a:rPr lang="en-GB" dirty="0">
                <a:hlinkClick r:id="rId3"/>
              </a:rPr>
              <a:t>https://www.expatica.com/nl/moving-to/Moving-home-Reverse-culture-shock_104957.html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1183BB8-AC93-6346-950B-D1BDA7BF2BB3}"/>
              </a:ext>
            </a:extLst>
          </p:cNvPr>
          <p:cNvSpPr txBox="1"/>
          <p:nvPr/>
        </p:nvSpPr>
        <p:spPr>
          <a:xfrm>
            <a:off x="3677550" y="6156825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4"/>
              </a:rPr>
              <a:t>Photo</a:t>
            </a:r>
            <a:r>
              <a:rPr lang="en-US" sz="1200" dirty="0" smtClean="0"/>
              <a:t> by </a:t>
            </a:r>
            <a:r>
              <a:rPr lang="en-US" sz="1200" dirty="0" err="1" smtClean="0">
                <a:hlinkClick r:id="rId4"/>
              </a:rPr>
              <a:t>Neilvert</a:t>
            </a:r>
            <a:r>
              <a:rPr lang="en-US" sz="1200" dirty="0" smtClean="0">
                <a:hlinkClick r:id="rId4"/>
              </a:rPr>
              <a:t> </a:t>
            </a:r>
            <a:r>
              <a:rPr lang="en-US" sz="1200" dirty="0" err="1" smtClean="0">
                <a:hlinkClick r:id="rId4"/>
              </a:rPr>
              <a:t>Noval</a:t>
            </a:r>
            <a:r>
              <a:rPr lang="en-US" sz="1200" dirty="0" smtClean="0"/>
              <a:t> / licensed </a:t>
            </a:r>
            <a:r>
              <a:rPr lang="en-US" sz="1200" dirty="0" smtClean="0">
                <a:hlinkClick r:id="rId5"/>
              </a:rPr>
              <a:t>CC BY-ND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561D88E-1BA4-694E-A5FD-15AE953898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814" y="3480653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65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Do you have reverse cultural shock?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55576" y="590863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71600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 back to your notes on the repatriation text (online form section 2): 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Did you feel any of the repatriation effects described in the text(s) and/or the graphs? 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Did you feel you had/have a reverse cultural shock? 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dirty="0"/>
              <a:t>What are your thoughts on the comments at the bottom of the page of the text? Do any of the commenters’ experiences remind you of your own?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dirty="0"/>
              <a:t>How would you describe your own situation? </a:t>
            </a:r>
          </a:p>
        </p:txBody>
      </p:sp>
    </p:spTree>
    <p:extLst>
      <p:ext uri="{BB962C8B-B14F-4D97-AF65-F5344CB8AC3E}">
        <p14:creationId xmlns:p14="http://schemas.microsoft.com/office/powerpoint/2010/main" val="681485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Do you have reverse cultural shock?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55576" y="590863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72816"/>
            <a:ext cx="716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Go to </a:t>
            </a:r>
            <a:r>
              <a:rPr lang="fi-FI" dirty="0" err="1"/>
              <a:t>Kahoot.com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411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919862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Models and approaches to reverse culture shock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39552" y="2111985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Classic approaches hypothesize similar difficulties for returnees and sojourners:</a:t>
            </a:r>
          </a:p>
        </p:txBody>
      </p:sp>
      <p:sp>
        <p:nvSpPr>
          <p:cNvPr id="8" name="Rechteck 7"/>
          <p:cNvSpPr/>
          <p:nvPr/>
        </p:nvSpPr>
        <p:spPr>
          <a:xfrm>
            <a:off x="539552" y="2984448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Gullahorn</a:t>
            </a:r>
            <a:r>
              <a:rPr lang="en-US" dirty="0"/>
              <a:t>, J., &amp; </a:t>
            </a:r>
            <a:r>
              <a:rPr lang="en-US" dirty="0" err="1"/>
              <a:t>Gullahorn</a:t>
            </a:r>
            <a:r>
              <a:rPr lang="en-US" dirty="0"/>
              <a:t>, J. E. (1963):”An extension of the U-curve hypothesis”. </a:t>
            </a:r>
            <a:r>
              <a:rPr lang="en-US" i="1" dirty="0"/>
              <a:t>Journal of Social Issues</a:t>
            </a:r>
            <a:r>
              <a:rPr lang="en-US" dirty="0"/>
              <a:t>, 14, 33-47.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Pusch</a:t>
            </a:r>
            <a:r>
              <a:rPr lang="en-US" dirty="0"/>
              <a:t>, M. D., &amp; </a:t>
            </a:r>
            <a:r>
              <a:rPr lang="en-US" dirty="0" err="1"/>
              <a:t>Loewenthal</a:t>
            </a:r>
            <a:r>
              <a:rPr lang="en-US" dirty="0"/>
              <a:t>, N. (1988). </a:t>
            </a:r>
            <a:r>
              <a:rPr lang="en-US" i="1" dirty="0"/>
              <a:t>Helping them home: A guide for leaders of professional integration and reentry workshops</a:t>
            </a:r>
            <a:r>
              <a:rPr lang="en-US" dirty="0"/>
              <a:t>. Washington DC, NAFSA.</a:t>
            </a:r>
          </a:p>
        </p:txBody>
      </p:sp>
    </p:spTree>
    <p:extLst>
      <p:ext uri="{BB962C8B-B14F-4D97-AF65-F5344CB8AC3E}">
        <p14:creationId xmlns:p14="http://schemas.microsoft.com/office/powerpoint/2010/main" val="2619806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Returning from Erasmus+: A W-Curve Experience?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7584" y="2013139"/>
            <a:ext cx="67079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x-none" altLang="x-non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1</a:t>
            </a:r>
            <a:r>
              <a:rPr kumimoji="0" lang="x-none" altLang="x-none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. </a:t>
            </a:r>
            <a:r>
              <a:rPr kumimoji="0" lang="fi-FI" altLang="x-non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John &amp; Jeanne </a:t>
            </a:r>
            <a:r>
              <a:rPr kumimoji="0" lang="x-none" altLang="x-none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Gullahorns</a:t>
            </a:r>
            <a:r>
              <a:rPr kumimoji="0" lang="x-none" altLang="x-non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’ Reserve Culture Shock W-Curve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5" name="Picture 1" descr="Image courtesy of John &amp; Jeanne Gullaho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0231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845144" y="5677714"/>
            <a:ext cx="748475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x-none" altLang="x-non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/>
            </a:r>
            <a:br>
              <a:rPr kumimoji="0" lang="x-none" altLang="x-non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</a:br>
            <a:r>
              <a:rPr lang="fi-FI" altLang="x-none" sz="1200" dirty="0">
                <a:latin typeface="Arial" charset="0"/>
                <a:ea typeface="Times New Roman" charset="0"/>
              </a:rPr>
              <a:t>By </a:t>
            </a:r>
            <a:r>
              <a:rPr kumimoji="0" lang="fi-FI" altLang="x-none" sz="1200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Mandy</a:t>
            </a:r>
            <a:r>
              <a:rPr kumimoji="0" lang="fi-FI" altLang="x-none" sz="1200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 </a:t>
            </a:r>
            <a:r>
              <a:rPr kumimoji="0" lang="fi-FI" altLang="x-none" sz="1200" b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Times New Roman" charset="0"/>
              </a:rPr>
              <a:t>Lindner</a:t>
            </a:r>
            <a:r>
              <a:rPr lang="fi-FI" altLang="x-none" sz="1200" dirty="0">
                <a:latin typeface="Arial" charset="0"/>
                <a:ea typeface="Times New Roman" charset="0"/>
              </a:rPr>
              <a:t> on </a:t>
            </a:r>
            <a:r>
              <a:rPr lang="fi-FI" altLang="x-none" sz="1200" dirty="0">
                <a:latin typeface="Arial" charset="0"/>
                <a:ea typeface="Times New Roman" charset="0"/>
                <a:hlinkClick r:id="rId3"/>
              </a:rPr>
              <a:t>https://prezi.com/v-uazttao6lh/extension-of-the-u-curve-hypothesis/</a:t>
            </a:r>
            <a:r>
              <a:rPr lang="fi-FI" altLang="x-none" sz="1200" dirty="0">
                <a:latin typeface="Arial" charset="0"/>
                <a:ea typeface="Times New Roman" charset="0"/>
              </a:rPr>
              <a:t> </a:t>
            </a:r>
            <a:r>
              <a:rPr lang="fi-FI" altLang="x-none" sz="1200" dirty="0" err="1">
                <a:latin typeface="Arial" charset="0"/>
                <a:ea typeface="Times New Roman" charset="0"/>
              </a:rPr>
              <a:t>licensed</a:t>
            </a:r>
            <a:r>
              <a:rPr lang="fi-FI" altLang="x-none" sz="1200" dirty="0">
                <a:latin typeface="Arial" charset="0"/>
                <a:ea typeface="Times New Roman" charset="0"/>
              </a:rPr>
              <a:t> </a:t>
            </a:r>
            <a:r>
              <a:rPr lang="fi-FI" altLang="x-none" sz="1200" dirty="0" err="1">
                <a:latin typeface="Arial" charset="0"/>
                <a:ea typeface="Times New Roman" charset="0"/>
              </a:rPr>
              <a:t>by</a:t>
            </a:r>
            <a:r>
              <a:rPr lang="fi-FI" altLang="x-none" sz="1200" dirty="0">
                <a:latin typeface="Arial" charset="0"/>
                <a:ea typeface="Times New Roman" charset="0"/>
              </a:rPr>
              <a:t> </a:t>
            </a:r>
            <a:r>
              <a:rPr lang="fi-FI" altLang="x-none" sz="1200" dirty="0" err="1">
                <a:latin typeface="Arial" charset="0"/>
                <a:ea typeface="Times New Roman" charset="0"/>
              </a:rPr>
              <a:t>prezi</a:t>
            </a:r>
            <a:r>
              <a:rPr lang="fi-FI" altLang="x-none" sz="1200" dirty="0">
                <a:latin typeface="Arial" charset="0"/>
                <a:ea typeface="Times New Roman" charset="0"/>
              </a:rPr>
              <a:t> (</a:t>
            </a:r>
            <a:r>
              <a:rPr lang="fi-FI" altLang="x-none" sz="1200" dirty="0" err="1">
                <a:latin typeface="Arial" charset="0"/>
                <a:ea typeface="Times New Roman" charset="0"/>
              </a:rPr>
              <a:t>publically</a:t>
            </a:r>
            <a:r>
              <a:rPr lang="fi-FI" altLang="x-none" sz="1200" dirty="0">
                <a:latin typeface="Arial" charset="0"/>
                <a:ea typeface="Times New Roman" charset="0"/>
              </a:rPr>
              <a:t> </a:t>
            </a:r>
            <a:r>
              <a:rPr lang="fi-FI" altLang="x-none" sz="1200" dirty="0" err="1">
                <a:latin typeface="Arial" charset="0"/>
                <a:ea typeface="Times New Roman" charset="0"/>
              </a:rPr>
              <a:t>viewable</a:t>
            </a:r>
            <a:r>
              <a:rPr lang="fi-FI" altLang="x-none" sz="1200" dirty="0">
                <a:latin typeface="Arial" charset="0"/>
                <a:ea typeface="Times New Roman" charset="0"/>
              </a:rPr>
              <a:t>)</a:t>
            </a:r>
            <a:endParaRPr kumimoji="0" lang="x-none" altLang="x-none" sz="1200" b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Times New Roman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969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Returning from Erasmus+: How would you describe your Adaption Curve?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7584" y="2013139"/>
            <a:ext cx="46731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/>
              <a:t>2. Re-entry Adaption Curves, for example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51450B8-1966-114B-8FDE-76014013C2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38"/>
          <a:stretch/>
        </p:blipFill>
        <p:spPr>
          <a:xfrm>
            <a:off x="611560" y="2721060"/>
            <a:ext cx="6372200" cy="34563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6177444"/>
            <a:ext cx="42787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000" dirty="0" err="1" smtClean="0"/>
              <a:t>Rieder</a:t>
            </a:r>
            <a:r>
              <a:rPr lang="en-IE" sz="1000" dirty="0" smtClean="0"/>
              <a:t>/Holfter 2018, adapted from Margaret D. </a:t>
            </a:r>
            <a:r>
              <a:rPr lang="en-IE" sz="1000" dirty="0" err="1" smtClean="0"/>
              <a:t>Pusch’s</a:t>
            </a:r>
            <a:r>
              <a:rPr lang="en-IE" sz="1000" dirty="0" smtClean="0"/>
              <a:t> Re-entry Worm  </a:t>
            </a:r>
            <a:endParaRPr lang="en-IE" sz="1000" dirty="0"/>
          </a:p>
        </p:txBody>
      </p:sp>
    </p:spTree>
    <p:extLst>
      <p:ext uri="{BB962C8B-B14F-4D97-AF65-F5344CB8AC3E}">
        <p14:creationId xmlns:p14="http://schemas.microsoft.com/office/powerpoint/2010/main" val="165657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Agenda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552" y="1628800"/>
            <a:ext cx="44644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Learning goals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Activation: Meet &amp; Greet, share your experiences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Returning from Erasmus+: A W-Curve Experience? Or a Worm Experience?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Reverse cultural shock: share your experiences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Strategies for dealing with cultural shock</a:t>
            </a:r>
          </a:p>
        </p:txBody>
      </p:sp>
    </p:spTree>
    <p:extLst>
      <p:ext uri="{BB962C8B-B14F-4D97-AF65-F5344CB8AC3E}">
        <p14:creationId xmlns:p14="http://schemas.microsoft.com/office/powerpoint/2010/main" val="802095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GB" dirty="0"/>
              <a:t>4. Reverse cultural shock: share your experiences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55576" y="590863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082914"/>
            <a:ext cx="7160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/>
              <a:t>Think about these questions individually, then discuss your thoughts in groups (around 5-6 members): </a:t>
            </a:r>
          </a:p>
        </p:txBody>
      </p:sp>
      <p:sp>
        <p:nvSpPr>
          <p:cNvPr id="2" name="Rechteck 1"/>
          <p:cNvSpPr/>
          <p:nvPr/>
        </p:nvSpPr>
        <p:spPr>
          <a:xfrm>
            <a:off x="755576" y="2895269"/>
            <a:ext cx="63367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Does one of the models accurately describe your current process of re-entry?</a:t>
            </a:r>
          </a:p>
          <a:p>
            <a:pPr marL="285750" lvl="0" indent="-285750"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Explain which one would you pick and why. </a:t>
            </a:r>
          </a:p>
          <a:p>
            <a:pPr marL="285750" lvl="0" indent="-285750"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Or: why is neither of them appropriate for your experience?</a:t>
            </a:r>
          </a:p>
        </p:txBody>
      </p:sp>
      <p:sp>
        <p:nvSpPr>
          <p:cNvPr id="5" name="Rechteck 4"/>
          <p:cNvSpPr/>
          <p:nvPr/>
        </p:nvSpPr>
        <p:spPr>
          <a:xfrm>
            <a:off x="3307475" y="6093296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hlinkClick r:id="rId2"/>
              </a:rPr>
              <a:t>Photo</a:t>
            </a:r>
            <a:r>
              <a:rPr lang="en-GB" sz="1200" dirty="0" smtClean="0"/>
              <a:t> by </a:t>
            </a:r>
            <a:r>
              <a:rPr lang="en-GB" sz="1200" dirty="0" err="1" smtClean="0">
                <a:hlinkClick r:id="rId3"/>
              </a:rPr>
              <a:t>Geralt</a:t>
            </a:r>
            <a:r>
              <a:rPr lang="en-GB" sz="1200" dirty="0" smtClean="0">
                <a:hlinkClick r:id="rId3"/>
              </a:rPr>
              <a:t> </a:t>
            </a:r>
            <a:r>
              <a:rPr lang="en-GB" sz="1200" dirty="0" smtClean="0"/>
              <a:t>/ licensed </a:t>
            </a:r>
            <a:r>
              <a:rPr lang="en-GB" sz="1200" dirty="0">
                <a:hlinkClick r:id="rId4"/>
              </a:rPr>
              <a:t>CC0</a:t>
            </a:r>
            <a:endParaRPr lang="en-GB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E54D9E1-271C-EE4D-9390-FC5B5782D4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149080"/>
            <a:ext cx="23042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704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"/>
          <p:cNvSpPr txBox="1"/>
          <p:nvPr/>
        </p:nvSpPr>
        <p:spPr>
          <a:xfrm>
            <a:off x="395536" y="112474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5. Strategies for dealing with reverse culture shock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55576" y="590863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929238"/>
            <a:ext cx="66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Working in the same groups: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4712634" y="5005438"/>
            <a:ext cx="21449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hlinkClick r:id="rId3"/>
              </a:rPr>
              <a:t>Photo </a:t>
            </a:r>
            <a:r>
              <a:rPr lang="en-US" sz="1000" dirty="0" smtClean="0"/>
              <a:t>by </a:t>
            </a:r>
            <a:r>
              <a:rPr lang="en-US" sz="1000" dirty="0" err="1" smtClean="0">
                <a:hlinkClick r:id="rId4"/>
              </a:rPr>
              <a:t>Lumaxart</a:t>
            </a:r>
            <a:r>
              <a:rPr lang="en-US" sz="1000" dirty="0" smtClean="0"/>
              <a:t> / </a:t>
            </a:r>
          </a:p>
          <a:p>
            <a:r>
              <a:rPr lang="en-US" sz="1000" dirty="0" smtClean="0"/>
              <a:t>licensed </a:t>
            </a:r>
            <a:r>
              <a:rPr lang="en-US" sz="1000" dirty="0" smtClean="0">
                <a:hlinkClick r:id="rId5"/>
              </a:rPr>
              <a:t>CC BY-SA</a:t>
            </a:r>
            <a:endParaRPr lang="en-US" sz="1000" dirty="0"/>
          </a:p>
        </p:txBody>
      </p:sp>
      <p:sp>
        <p:nvSpPr>
          <p:cNvPr id="4" name="Rechteck 3"/>
          <p:cNvSpPr/>
          <p:nvPr/>
        </p:nvSpPr>
        <p:spPr>
          <a:xfrm>
            <a:off x="755576" y="2490264"/>
            <a:ext cx="698477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Which strategies for dealing with reverse culture shock, and with returning in general, are helping you at the moment? 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Prepare a list of dos &amp; don’ts on a flipchart.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B60CCAE-3A7B-9C47-8979-F0823D7B17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208" y="3666944"/>
            <a:ext cx="2578871" cy="257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0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1. Learning goals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62880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 the end of this unit you will: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552" y="2276872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600"/>
              </a:spcAft>
              <a:buFont typeface="Arial" charset="0"/>
              <a:buChar char="•"/>
            </a:pPr>
            <a:r>
              <a:rPr lang="mr-IN" dirty="0"/>
              <a:t>…</a:t>
            </a:r>
            <a:r>
              <a:rPr lang="fi-FI" dirty="0"/>
              <a:t> have reflected on </a:t>
            </a:r>
            <a:r>
              <a:rPr lang="en-US" dirty="0"/>
              <a:t>your Erasmus+ period abroad and shared your experience of returning from Erasmus+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mr-IN" dirty="0"/>
              <a:t>…</a:t>
            </a:r>
            <a:r>
              <a:rPr lang="fi-FI" dirty="0"/>
              <a:t> </a:t>
            </a:r>
            <a:r>
              <a:rPr lang="fi-FI" dirty="0" err="1"/>
              <a:t>have</a:t>
            </a:r>
            <a:r>
              <a:rPr lang="fi-FI" dirty="0"/>
              <a:t> </a:t>
            </a:r>
            <a:r>
              <a:rPr lang="fi-FI" dirty="0" err="1"/>
              <a:t>critically</a:t>
            </a:r>
            <a:r>
              <a:rPr lang="fi-FI" dirty="0"/>
              <a:t> </a:t>
            </a:r>
            <a:r>
              <a:rPr lang="fi-FI" dirty="0" err="1"/>
              <a:t>reflected</a:t>
            </a:r>
            <a:r>
              <a:rPr lang="fi-FI" dirty="0"/>
              <a:t> on and </a:t>
            </a:r>
            <a:r>
              <a:rPr lang="fi-FI" dirty="0" err="1"/>
              <a:t>assessed</a:t>
            </a:r>
            <a:r>
              <a:rPr lang="fi-FI" dirty="0"/>
              <a:t> </a:t>
            </a:r>
            <a:r>
              <a:rPr lang="fi-FI" dirty="0" err="1"/>
              <a:t>some</a:t>
            </a:r>
            <a:r>
              <a:rPr lang="fi-FI" dirty="0"/>
              <a:t> </a:t>
            </a:r>
            <a:r>
              <a:rPr lang="fi-FI" dirty="0" err="1"/>
              <a:t>theories</a:t>
            </a:r>
            <a:r>
              <a:rPr lang="fi-FI" dirty="0"/>
              <a:t> on </a:t>
            </a:r>
            <a:r>
              <a:rPr lang="fi-FI" dirty="0" err="1"/>
              <a:t>cultural</a:t>
            </a:r>
            <a:r>
              <a:rPr lang="fi-FI" dirty="0"/>
              <a:t> </a:t>
            </a:r>
            <a:r>
              <a:rPr lang="fi-FI" dirty="0" err="1"/>
              <a:t>shock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 </a:t>
            </a:r>
            <a:r>
              <a:rPr lang="en-US" dirty="0"/>
              <a:t>have thought about and practiced some coping mechanisms for possible cultural shock</a:t>
            </a:r>
          </a:p>
        </p:txBody>
      </p:sp>
    </p:spTree>
    <p:extLst>
      <p:ext uri="{BB962C8B-B14F-4D97-AF65-F5344CB8AC3E}">
        <p14:creationId xmlns:p14="http://schemas.microsoft.com/office/powerpoint/2010/main" val="305601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"/>
          <p:cNvSpPr txBox="1"/>
          <p:nvPr/>
        </p:nvSpPr>
        <p:spPr>
          <a:xfrm>
            <a:off x="395536" y="90872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2. Meet &amp; Greet, share your experiences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008" y="2204864"/>
            <a:ext cx="76263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Please say something about the following topics/questions: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describe your preconceptions about the people or the culture of your host country before you left – and some examples of situations that made you change your ideas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Present the photo you chose to represent your experiences </a:t>
            </a:r>
            <a:r>
              <a:rPr lang="en-GB" i="1" dirty="0"/>
              <a:t>(online form, activity 3)</a:t>
            </a:r>
            <a:r>
              <a:rPr lang="en-GB" dirty="0"/>
              <a:t>.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Explain to others why you picked the photo. In what way does it stand for your experience abroad?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How does it make you feel now?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Will this image have ongoing significance for you as a symbol for your present life and future plans? </a:t>
            </a:r>
          </a:p>
        </p:txBody>
      </p:sp>
    </p:spTree>
    <p:extLst>
      <p:ext uri="{BB962C8B-B14F-4D97-AF65-F5344CB8AC3E}">
        <p14:creationId xmlns:p14="http://schemas.microsoft.com/office/powerpoint/2010/main" val="923347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95536" y="980728"/>
            <a:ext cx="8885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Evaluating experiences and expectations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050860" y="1968159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Let’s share experiences, insights and feelings with real time voting!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" t="10940" r="1963" b="14721"/>
          <a:stretch/>
        </p:blipFill>
        <p:spPr>
          <a:xfrm>
            <a:off x="258772" y="2348880"/>
            <a:ext cx="878497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61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937683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First question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0" t="21020" r="31470" b="32360"/>
          <a:stretch/>
        </p:blipFill>
        <p:spPr>
          <a:xfrm>
            <a:off x="899592" y="1844824"/>
            <a:ext cx="756278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56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17240" r="31100" b="32360"/>
          <a:stretch/>
        </p:blipFill>
        <p:spPr>
          <a:xfrm>
            <a:off x="487330" y="1408019"/>
            <a:ext cx="8073897" cy="468052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95536" y="937683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Second question</a:t>
            </a:r>
          </a:p>
        </p:txBody>
      </p:sp>
      <p:sp>
        <p:nvSpPr>
          <p:cNvPr id="2" name="Rechteck 1"/>
          <p:cNvSpPr/>
          <p:nvPr/>
        </p:nvSpPr>
        <p:spPr>
          <a:xfrm>
            <a:off x="779863" y="2636912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(For example: "economic theories" or "dealing with ambiguity“)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57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95536" y="937683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Third question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" t="11340" r="3138" b="6762"/>
          <a:stretch/>
        </p:blipFill>
        <p:spPr>
          <a:xfrm>
            <a:off x="107504" y="1700808"/>
            <a:ext cx="8784976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948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Fourth question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12201" r="1176" b="7161"/>
          <a:stretch/>
        </p:blipFill>
        <p:spPr>
          <a:xfrm>
            <a:off x="107504" y="1772816"/>
            <a:ext cx="892899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90188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slides_f2f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template_slides_f2f</Template>
  <TotalTime>0</TotalTime>
  <Words>982</Words>
  <Application>Microsoft Office PowerPoint</Application>
  <PresentationFormat>Bildschirmpräsentation (4:3)</PresentationFormat>
  <Paragraphs>98</Paragraphs>
  <Slides>21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template_slides_f2f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Francisco Javier Montiel Alafont</dc:creator>
  <cp:lastModifiedBy>Fridolin Weiner</cp:lastModifiedBy>
  <cp:revision>123</cp:revision>
  <dcterms:created xsi:type="dcterms:W3CDTF">2017-11-23T15:00:02Z</dcterms:created>
  <dcterms:modified xsi:type="dcterms:W3CDTF">2018-08-30T19:07:36Z</dcterms:modified>
</cp:coreProperties>
</file>