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2" r:id="rId16"/>
    <p:sldId id="270" r:id="rId17"/>
    <p:sldId id="271" r:id="rId18"/>
    <p:sldId id="273"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0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40964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323392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233227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166856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252524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28548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4263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161720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2612304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202090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A0CFC148-786C-4A02-8CCD-A803330727E6}" type="datetimeFigureOut">
              <a:rPr lang="de-DE" smtClean="0"/>
              <a:t>05.08.2018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E902A6F5-B1C1-4CEE-9EAD-B8A9C5D73D27}" type="slidenum">
              <a:rPr lang="de-DE" smtClean="0"/>
              <a:t>‹Nr.›</a:t>
            </a:fld>
            <a:endParaRPr lang="de-DE"/>
          </a:p>
        </p:txBody>
      </p:sp>
    </p:spTree>
    <p:extLst>
      <p:ext uri="{BB962C8B-B14F-4D97-AF65-F5344CB8AC3E}">
        <p14:creationId xmlns:p14="http://schemas.microsoft.com/office/powerpoint/2010/main" val="237581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Gerade Verbindung 6"/>
          <p:cNvCxnSpPr/>
          <p:nvPr userDrawn="1"/>
        </p:nvCxnSpPr>
        <p:spPr bwMode="gray">
          <a:xfrm>
            <a:off x="414" y="684287"/>
            <a:ext cx="9143586" cy="28801"/>
          </a:xfrm>
          <a:prstGeom prst="line">
            <a:avLst/>
          </a:prstGeom>
          <a:ln w="25400">
            <a:solidFill>
              <a:schemeClr val="accent1"/>
            </a:solidFill>
            <a:bevel/>
          </a:ln>
        </p:spPr>
        <p:style>
          <a:lnRef idx="1">
            <a:schemeClr val="accent1"/>
          </a:lnRef>
          <a:fillRef idx="0">
            <a:schemeClr val="accent1"/>
          </a:fillRef>
          <a:effectRef idx="0">
            <a:schemeClr val="accent1"/>
          </a:effectRef>
          <a:fontRef idx="minor">
            <a:schemeClr val="tx1"/>
          </a:fontRef>
        </p:style>
      </p:cxnSp>
      <p:pic>
        <p:nvPicPr>
          <p:cNvPr id="8" name="Grafik 7" descr="EU flag-Erasmus+_vect_POS.png"/>
          <p:cNvPicPr>
            <a:picLocks noChangeAspect="1"/>
          </p:cNvPicPr>
          <p:nvPr userDrawn="1"/>
        </p:nvPicPr>
        <p:blipFill>
          <a:blip r:embed="rId13" cstate="print"/>
          <a:stretch>
            <a:fillRect/>
          </a:stretch>
        </p:blipFill>
        <p:spPr>
          <a:xfrm>
            <a:off x="7164288" y="492964"/>
            <a:ext cx="1962324" cy="559772"/>
          </a:xfrm>
          <a:prstGeom prst="rect">
            <a:avLst/>
          </a:prstGeom>
        </p:spPr>
      </p:pic>
      <p:sp>
        <p:nvSpPr>
          <p:cNvPr id="9" name="Fußzeilenplatzhalter 4"/>
          <p:cNvSpPr txBox="1">
            <a:spLocks/>
          </p:cNvSpPr>
          <p:nvPr userDrawn="1"/>
        </p:nvSpPr>
        <p:spPr bwMode="gray">
          <a:xfrm>
            <a:off x="450851" y="432259"/>
            <a:ext cx="6155990" cy="200149"/>
          </a:xfrm>
          <a:prstGeom prst="rect">
            <a:avLst/>
          </a:prstGeom>
        </p:spPr>
        <p:txBody>
          <a:bodyPr vert="horz" wrap="none" lIns="0" tIns="0" rIns="0" bIns="0" rtlCol="0" anchor="b" anchorCtr="0">
            <a:noAutofit/>
          </a:bodyPr>
          <a:lstStyle>
            <a:defPPr>
              <a:defRPr lang="de-DE"/>
            </a:defPPr>
            <a:lvl1pPr marL="0" algn="l" defTabSz="1043056" rtl="0" eaLnBrk="1" latinLnBrk="0" hangingPunct="1">
              <a:lnSpc>
                <a:spcPct val="100000"/>
              </a:lnSpc>
              <a:spcBef>
                <a:spcPts val="0"/>
              </a:spcBef>
              <a:defRPr sz="1000" kern="1200">
                <a:solidFill>
                  <a:srgbClr val="0071BB"/>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71BB"/>
                </a:solidFill>
                <a:effectLst/>
                <a:uLnTx/>
                <a:uFillTx/>
                <a:latin typeface="Arial"/>
                <a:ea typeface="+mn-ea"/>
                <a:cs typeface="+mn-cs"/>
              </a:rPr>
              <a:t>Connect 2.0 •  Re-entry training</a:t>
            </a:r>
            <a:endParaRPr kumimoji="0" lang="de-DE" sz="1000" b="0" i="0" u="none" strike="noStrike" kern="1200" cap="none" spc="0" normalizeH="0" baseline="0" noProof="0" dirty="0">
              <a:ln>
                <a:noFill/>
              </a:ln>
              <a:solidFill>
                <a:srgbClr val="0071BB"/>
              </a:solidFill>
              <a:effectLst/>
              <a:uLnTx/>
              <a:uFillTx/>
              <a:latin typeface="Arial"/>
              <a:ea typeface="+mn-ea"/>
              <a:cs typeface="+mn-cs"/>
            </a:endParaRPr>
          </a:p>
        </p:txBody>
      </p:sp>
      <p:sp>
        <p:nvSpPr>
          <p:cNvPr id="11" name="Fußzeilenplatzhalter 11"/>
          <p:cNvSpPr txBox="1">
            <a:spLocks/>
          </p:cNvSpPr>
          <p:nvPr userDrawn="1"/>
        </p:nvSpPr>
        <p:spPr bwMode="gray">
          <a:xfrm>
            <a:off x="7452321" y="6525344"/>
            <a:ext cx="864095" cy="216024"/>
          </a:xfrm>
          <a:prstGeom prst="rect">
            <a:avLst/>
          </a:prstGeom>
        </p:spPr>
        <p:txBody>
          <a:bodyPr vert="horz" wrap="none" lIns="0" tIns="0" rIns="0" bIns="0" rtlCol="0" anchor="b" anchorCtr="0">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chemeClr val="accent1"/>
                </a:solidFill>
                <a:effectLst/>
                <a:uLnTx/>
                <a:uFillTx/>
                <a:latin typeface="+mn-lt"/>
                <a:ea typeface="+mn-ea"/>
                <a:cs typeface="+mn-cs"/>
              </a:rPr>
              <a:t>www.weconnecteurope.eu</a:t>
            </a:r>
            <a:endParaRPr kumimoji="0" lang="de-DE" sz="10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12" name="Picture 2" descr="http://connect.uni-jena.de/wp-content/uploads/2017/11/banner4-1.pn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10258" r="14255"/>
          <a:stretch/>
        </p:blipFill>
        <p:spPr bwMode="auto">
          <a:xfrm>
            <a:off x="4355976" y="260648"/>
            <a:ext cx="2616629" cy="6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7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photos/3To9V42K0Ag" TargetMode="External"/><Relationship Id="rId2" Type="http://schemas.openxmlformats.org/officeDocument/2006/relationships/hyperlink" Target="https://unsplash.com/@jlondonbaker" TargetMode="Externa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medium.com/unsplash/the-unsplash-license-f6fb7de5c95a"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File:Kwame_Anthony_Appiah_by_David_Shankbone.jpg" TargetMode="External"/><Relationship Id="rId3" Type="http://schemas.openxmlformats.org/officeDocument/2006/relationships/hyperlink" Target="https://pixabay.com/en/colorful-color-brush-painted-1974699/" TargetMode="External"/><Relationship Id="rId7" Type="http://schemas.openxmlformats.org/officeDocument/2006/relationships/hyperlink" Target="http://shankbone.org/" TargetMode="External"/><Relationship Id="rId2" Type="http://schemas.openxmlformats.org/officeDocument/2006/relationships/hyperlink" Target="https://pixabay.com/en/users/fxxu-199315/"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creativecommons.org/publicdomain/zero/1.0/deed.de" TargetMode="External"/><Relationship Id="rId9" Type="http://schemas.openxmlformats.org/officeDocument/2006/relationships/hyperlink" Target="http://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inyq_tfm8j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ankbone.org/"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ki/File:Kwame_Anthony_Appiah_by_David_Shankbone.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mindmap-brainstorm-idea-innovation-2123973/" TargetMode="External"/><Relationship Id="rId2" Type="http://schemas.openxmlformats.org/officeDocument/2006/relationships/hyperlink" Target="https://pixabay.com/en/users/TeroVesalainen-809550/"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creativecommons.org/publicdomain/zero/1.0/deed.d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users/OpenClipart-Vectors-30363/" TargetMode="Externa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creativecommons.org/publicdomain/zero/1.0/deed.de" TargetMode="External"/><Relationship Id="rId4" Type="http://schemas.openxmlformats.org/officeDocument/2006/relationships/hyperlink" Target="https://pixabay.com/en/finger-guy-i-want-you-man-point-129924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photos/2RlDipYnpus" TargetMode="External"/><Relationship Id="rId2" Type="http://schemas.openxmlformats.org/officeDocument/2006/relationships/hyperlink" Target="https://unsplash.com/@tania_tania"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creativecommons.org/publicdomain/zero/1.0/deed.d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users/Clker-Free-Vector-Images-3736/"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hyperlink" Target="https://creativecommons.org/publicdomain/zero/1.0/deed.de" TargetMode="External"/><Relationship Id="rId4" Type="http://schemas.openxmlformats.org/officeDocument/2006/relationships/hyperlink" Target="https://pixabay.com/en/books-library-education-literature-4270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agenda-presentation-loose-leaf-154643/" TargetMode="External"/><Relationship Id="rId2" Type="http://schemas.openxmlformats.org/officeDocument/2006/relationships/hyperlink" Target="https://pixabay.com/en/users/OpenClipart-Vectors-30363/"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creativecommons.org/publicdomain/zero/1.0/deed.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arrow-target-range-bullseye-sport-2889040/" TargetMode="External"/><Relationship Id="rId2" Type="http://schemas.openxmlformats.org/officeDocument/2006/relationships/hyperlink" Target="https://pixabay.com/en/users/QuinceMedia-1031690/"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creativecommons.org/publicdomain/zero/1.0/deed.d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unknown-think-contemplate-thought-1751213/" TargetMode="External"/><Relationship Id="rId2" Type="http://schemas.openxmlformats.org/officeDocument/2006/relationships/hyperlink" Target="https://pixabay.com/en/users/GDJ-1086657/"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creativecommons.org/publicdomain/zero/1.0/deed.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photos/OGYIV5hDyHQ" TargetMode="External"/><Relationship Id="rId2" Type="http://schemas.openxmlformats.org/officeDocument/2006/relationships/hyperlink" Target="https://unsplash.com/@rawpixel"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medium.com/unsplash/the-unsplash-license-f6fb7de5c95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photos/8k9nJjG-lls" TargetMode="External"/><Relationship Id="rId2" Type="http://schemas.openxmlformats.org/officeDocument/2006/relationships/hyperlink" Target="https://unsplash.com/@renevincit"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medium.com/unsplash/the-unsplash-license-f6fb7de5c95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perception-psychology-tree-brain-3110810/" TargetMode="External"/><Relationship Id="rId2" Type="http://schemas.openxmlformats.org/officeDocument/2006/relationships/hyperlink" Target="https://pixabay.com/en/users/geralt-9301/"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creativecommons.org/publicdomain/zero/1.0/deed.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publicdomain/zero/1.0/deed.de" TargetMode="External"/><Relationship Id="rId2" Type="http://schemas.openxmlformats.org/officeDocument/2006/relationships/hyperlink" Target="https://pixabay.com/en/ad-announce-announcement-arrow-1238450/"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FuZWNDF8D-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rot="16200000">
            <a:off x="6977399" y="4282202"/>
            <a:ext cx="3680819" cy="246221"/>
          </a:xfrm>
          <a:prstGeom prst="rect">
            <a:avLst/>
          </a:prstGeom>
          <a:noFill/>
        </p:spPr>
        <p:txBody>
          <a:bodyPr wrap="square" rtlCol="0">
            <a:spAutoFit/>
          </a:bodyPr>
          <a:lstStyle/>
          <a:p>
            <a:r>
              <a:rPr lang="de-DE" sz="1000" dirty="0" smtClean="0"/>
              <a:t>Image by </a:t>
            </a:r>
            <a:r>
              <a:rPr lang="de-DE" sz="1000" dirty="0" smtClean="0">
                <a:hlinkClick r:id="rId2"/>
              </a:rPr>
              <a:t>John Baker </a:t>
            </a:r>
            <a:r>
              <a:rPr lang="de-DE" sz="1000" dirty="0" smtClean="0"/>
              <a:t>on </a:t>
            </a:r>
            <a:r>
              <a:rPr lang="de-DE" sz="1000" dirty="0" smtClean="0">
                <a:hlinkClick r:id="rId3"/>
              </a:rPr>
              <a:t>Unsplash</a:t>
            </a:r>
            <a:r>
              <a:rPr lang="de-DE" sz="1000" dirty="0" smtClean="0"/>
              <a:t> licensed by </a:t>
            </a:r>
            <a:r>
              <a:rPr lang="de-DE" sz="1000" dirty="0" smtClean="0">
                <a:hlinkClick r:id="rId4"/>
              </a:rPr>
              <a:t>Unsplash</a:t>
            </a:r>
            <a:endParaRPr lang="de-DE" sz="1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1559152"/>
            <a:ext cx="8115998" cy="4678160"/>
          </a:xfrm>
          <a:prstGeom prst="rect">
            <a:avLst/>
          </a:prstGeom>
          <a:ln>
            <a:noFill/>
          </a:ln>
          <a:effectLst>
            <a:outerShdw blurRad="292100" dist="139700" dir="2700000" algn="tl" rotWithShape="0">
              <a:srgbClr val="333333">
                <a:alpha val="65000"/>
              </a:srgbClr>
            </a:outerShdw>
          </a:effectLst>
        </p:spPr>
      </p:pic>
      <p:sp>
        <p:nvSpPr>
          <p:cNvPr id="4" name="Titel 6"/>
          <p:cNvSpPr txBox="1">
            <a:spLocks/>
          </p:cNvSpPr>
          <p:nvPr/>
        </p:nvSpPr>
        <p:spPr bwMode="gray">
          <a:xfrm>
            <a:off x="467544" y="4077072"/>
            <a:ext cx="5581381" cy="2168650"/>
          </a:xfrm>
          <a:prstGeom prst="rect">
            <a:avLst/>
          </a:prstGeom>
          <a:solidFill>
            <a:schemeClr val="bg1">
              <a:alpha val="79000"/>
            </a:schemeClr>
          </a:solidFill>
        </p:spPr>
        <p:txBody>
          <a:bodyPr vert="horz" lIns="0" tIns="0" rIns="0" bIns="0" rtlCol="0" anchor="t" anchorCtr="0">
            <a:noAutofit/>
          </a:bodyPr>
          <a:lstStyle>
            <a:lvl1pPr algn="l" defTabSz="1043056" rtl="0" eaLnBrk="1" latinLnBrk="0" hangingPunct="1">
              <a:lnSpc>
                <a:spcPct val="90000"/>
              </a:lnSpc>
              <a:spcBef>
                <a:spcPts val="0"/>
              </a:spcBef>
              <a:buNone/>
              <a:defRPr sz="4000" b="1" kern="1200" cap="all" baseline="0">
                <a:solidFill>
                  <a:schemeClr val="accent2"/>
                </a:solidFill>
                <a:latin typeface="+mj-lt"/>
                <a:ea typeface="+mj-ea"/>
                <a:cs typeface="+mj-cs"/>
              </a:defRPr>
            </a:lvl1pPr>
          </a:lstStyle>
          <a:p>
            <a:pPr marL="0" marR="0" lvl="0" indent="0" algn="l" defTabSz="1043056" rtl="0" eaLnBrk="1" fontAlgn="auto" latinLnBrk="0" hangingPunct="1">
              <a:lnSpc>
                <a:spcPct val="90000"/>
              </a:lnSpc>
              <a:spcBef>
                <a:spcPts val="0"/>
              </a:spcBef>
              <a:spcAft>
                <a:spcPts val="0"/>
              </a:spcAft>
              <a:buClrTx/>
              <a:buSzTx/>
              <a:buFontTx/>
              <a:buNone/>
              <a:tabLst/>
              <a:defRPr/>
            </a:pPr>
            <a:endParaRPr kumimoji="0" lang="en-GB" sz="4000" b="1" i="0" u="none" strike="noStrike" kern="1200" cap="small" spc="0" normalizeH="0" noProof="0" dirty="0" smtClean="0">
              <a:ln>
                <a:noFill/>
              </a:ln>
              <a:solidFill>
                <a:srgbClr val="EA4C19"/>
              </a:solidFill>
              <a:effectLst/>
              <a:uLnTx/>
              <a:uFillTx/>
              <a:latin typeface="Arial Rounded MT Bold" panose="020F0704030504030204" pitchFamily="34" charset="0"/>
            </a:endParaRPr>
          </a:p>
          <a:p>
            <a:pPr marL="0" marR="0" lvl="0" indent="0" algn="l" defTabSz="1043056" rtl="0" eaLnBrk="1" fontAlgn="auto" latinLnBrk="0" hangingPunct="1">
              <a:lnSpc>
                <a:spcPct val="90000"/>
              </a:lnSpc>
              <a:spcBef>
                <a:spcPts val="0"/>
              </a:spcBef>
              <a:spcAft>
                <a:spcPts val="0"/>
              </a:spcAft>
              <a:buClrTx/>
              <a:buSzTx/>
              <a:buFontTx/>
              <a:buNone/>
              <a:tabLst/>
              <a:defRPr/>
            </a:pPr>
            <a:r>
              <a:rPr kumimoji="0" lang="en-GB" sz="4000" b="1" i="0" u="none" strike="noStrike" kern="1200" cap="small" spc="0" normalizeH="0" noProof="0" dirty="0" smtClean="0">
                <a:ln>
                  <a:noFill/>
                </a:ln>
                <a:solidFill>
                  <a:srgbClr val="EA4C19"/>
                </a:solidFill>
                <a:effectLst/>
                <a:uLnTx/>
                <a:uFillTx/>
                <a:latin typeface="Arial Rounded MT Bold" panose="020F0704030504030204" pitchFamily="34" charset="0"/>
              </a:rPr>
              <a:t>Unit </a:t>
            </a:r>
            <a:r>
              <a:rPr lang="en-GB" cap="small" noProof="0" dirty="0" smtClean="0">
                <a:solidFill>
                  <a:srgbClr val="EA4C19"/>
                </a:solidFill>
                <a:latin typeface="Arial Rounded MT Bold" panose="020F0704030504030204" pitchFamily="34" charset="0"/>
              </a:rPr>
              <a:t>2</a:t>
            </a:r>
            <a:endParaRPr kumimoji="0" lang="en-GB" sz="4000" b="1" i="0" u="none" strike="noStrike" kern="1200" cap="small" spc="0" normalizeH="0" noProof="0" dirty="0" smtClean="0">
              <a:ln>
                <a:noFill/>
              </a:ln>
              <a:solidFill>
                <a:srgbClr val="EA4C19"/>
              </a:solidFill>
              <a:effectLst/>
              <a:uLnTx/>
              <a:uFillTx/>
              <a:latin typeface="Arial Rounded MT Bold" panose="020F0704030504030204" pitchFamily="34" charset="0"/>
            </a:endParaRPr>
          </a:p>
          <a:p>
            <a:pPr lvl="0">
              <a:defRPr/>
            </a:pPr>
            <a:r>
              <a:rPr lang="en-US" sz="2800" cap="small" dirty="0">
                <a:solidFill>
                  <a:srgbClr val="EA4C19"/>
                </a:solidFill>
                <a:latin typeface="Arial Rounded MT Bold" panose="020F0704030504030204" pitchFamily="34" charset="0"/>
              </a:rPr>
              <a:t>Intercultural Competence </a:t>
            </a:r>
            <a:r>
              <a:rPr lang="en-US" cap="small" dirty="0">
                <a:solidFill>
                  <a:srgbClr val="EA4C19"/>
                </a:solidFill>
                <a:latin typeface="Arial Rounded MT Bold" panose="020F0704030504030204" pitchFamily="34" charset="0"/>
              </a:rPr>
              <a:t>Here and Now </a:t>
            </a:r>
            <a:r>
              <a:rPr kumimoji="0" lang="en-GB" sz="4000" b="1" i="0" u="none" strike="noStrike" kern="1200" cap="small" spc="0" normalizeH="0" noProof="0" dirty="0" smtClean="0">
                <a:ln>
                  <a:noFill/>
                </a:ln>
                <a:solidFill>
                  <a:srgbClr val="EA4C19"/>
                </a:solidFill>
                <a:effectLst/>
                <a:uLnTx/>
                <a:uFillTx/>
                <a:latin typeface="Arial"/>
              </a:rPr>
              <a:t/>
            </a:r>
            <a:br>
              <a:rPr kumimoji="0" lang="en-GB" sz="4000" b="1" i="0" u="none" strike="noStrike" kern="1200" cap="small" spc="0" normalizeH="0" noProof="0" dirty="0" smtClean="0">
                <a:ln>
                  <a:noFill/>
                </a:ln>
                <a:solidFill>
                  <a:srgbClr val="EA4C19"/>
                </a:solidFill>
                <a:effectLst/>
                <a:uLnTx/>
                <a:uFillTx/>
                <a:latin typeface="Arial"/>
              </a:rPr>
            </a:br>
            <a:endParaRPr kumimoji="0" lang="en-GB" sz="4000" b="1" i="0" u="none" strike="noStrike" kern="1200" cap="small" spc="0" normalizeH="0" noProof="0" dirty="0">
              <a:ln>
                <a:noFill/>
              </a:ln>
              <a:solidFill>
                <a:srgbClr val="EA4C19"/>
              </a:solidFill>
              <a:effectLst/>
              <a:uLnTx/>
              <a:uFillTx/>
              <a:latin typeface="Arial"/>
            </a:endParaRPr>
          </a:p>
        </p:txBody>
      </p:sp>
    </p:spTree>
    <p:extLst>
      <p:ext uri="{BB962C8B-B14F-4D97-AF65-F5344CB8AC3E}">
        <p14:creationId xmlns:p14="http://schemas.microsoft.com/office/powerpoint/2010/main" val="3951430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763284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Global megatrends and the cosmopolitan view</a:t>
            </a:r>
            <a:endParaRPr lang="en-GB" dirty="0"/>
          </a:p>
        </p:txBody>
      </p:sp>
      <p:sp>
        <p:nvSpPr>
          <p:cNvPr id="4" name="Textfeld 3"/>
          <p:cNvSpPr txBox="1"/>
          <p:nvPr/>
        </p:nvSpPr>
        <p:spPr>
          <a:xfrm>
            <a:off x="755576" y="1844824"/>
            <a:ext cx="3816424"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Resource scarcity</a:t>
            </a:r>
          </a:p>
          <a:p>
            <a:pPr marL="285750" indent="-285750">
              <a:buFont typeface="Arial" panose="020B0604020202020204" pitchFamily="34" charset="0"/>
              <a:buChar char="•"/>
            </a:pPr>
            <a:r>
              <a:rPr lang="en-GB" dirty="0" smtClean="0"/>
              <a:t>Changing demographics</a:t>
            </a:r>
          </a:p>
          <a:p>
            <a:pPr marL="285750" indent="-285750">
              <a:buFont typeface="Arial" panose="020B0604020202020204" pitchFamily="34" charset="0"/>
              <a:buChar char="•"/>
            </a:pPr>
            <a:r>
              <a:rPr lang="en-GB" dirty="0" smtClean="0"/>
              <a:t>Globalisation</a:t>
            </a:r>
          </a:p>
          <a:p>
            <a:pPr marL="285750" indent="-285750">
              <a:buFont typeface="Arial" panose="020B0604020202020204" pitchFamily="34" charset="0"/>
              <a:buChar char="•"/>
            </a:pPr>
            <a:r>
              <a:rPr lang="en-GB" dirty="0" smtClean="0"/>
              <a:t>Global technological change</a:t>
            </a:r>
            <a:endParaRPr lang="en-GB" dirty="0"/>
          </a:p>
        </p:txBody>
      </p:sp>
      <p:sp>
        <p:nvSpPr>
          <p:cNvPr id="5" name="Textfeld 4"/>
          <p:cNvSpPr txBox="1"/>
          <p:nvPr/>
        </p:nvSpPr>
        <p:spPr>
          <a:xfrm>
            <a:off x="395536" y="3573016"/>
            <a:ext cx="7992888" cy="1015663"/>
          </a:xfrm>
          <a:prstGeom prst="rect">
            <a:avLst/>
          </a:prstGeom>
          <a:noFill/>
        </p:spPr>
        <p:txBody>
          <a:bodyPr wrap="square" rtlCol="0">
            <a:spAutoFit/>
          </a:bodyPr>
          <a:lstStyle>
            <a:defPPr>
              <a:defRPr lang="de-DE"/>
            </a:defPPr>
            <a:lvl1pPr algn="ctr">
              <a:defRPr sz="2800" b="1">
                <a:solidFill>
                  <a:schemeClr val="accent1">
                    <a:lumMod val="75000"/>
                  </a:schemeClr>
                </a:solidFill>
                <a:effectLst>
                  <a:outerShdw blurRad="50800" dist="38100" dir="5400000" algn="t" rotWithShape="0">
                    <a:prstClr val="black">
                      <a:alpha val="40000"/>
                    </a:prstClr>
                  </a:outerShdw>
                </a:effectLst>
              </a:defRPr>
            </a:lvl1pPr>
          </a:lstStyle>
          <a:p>
            <a:r>
              <a:rPr lang="en-GB" sz="2000" dirty="0"/>
              <a:t>What is your experience in relation to these processes?</a:t>
            </a:r>
          </a:p>
          <a:p>
            <a:r>
              <a:rPr lang="en-GB" sz="2000" dirty="0"/>
              <a:t>What is your role in this scenario</a:t>
            </a:r>
            <a:r>
              <a:rPr lang="en-GB" sz="2000" dirty="0" smtClean="0"/>
              <a:t>?</a:t>
            </a:r>
          </a:p>
          <a:p>
            <a:r>
              <a:rPr lang="en-GB" sz="2000" dirty="0" smtClean="0"/>
              <a:t>Do we need a different attitude to confront these </a:t>
            </a:r>
            <a:r>
              <a:rPr lang="en-GB" sz="2000" dirty="0" smtClean="0"/>
              <a:t>challenges?</a:t>
            </a:r>
            <a:endParaRPr lang="en-GB" sz="2000" dirty="0"/>
          </a:p>
        </p:txBody>
      </p:sp>
      <p:sp>
        <p:nvSpPr>
          <p:cNvPr id="6" name="Textfeld 5"/>
          <p:cNvSpPr txBox="1"/>
          <p:nvPr/>
        </p:nvSpPr>
        <p:spPr>
          <a:xfrm>
            <a:off x="899592" y="5085184"/>
            <a:ext cx="3312368" cy="923330"/>
          </a:xfrm>
          <a:prstGeom prst="rect">
            <a:avLst/>
          </a:prstGeom>
          <a:noFill/>
        </p:spPr>
        <p:txBody>
          <a:bodyPr wrap="square" rtlCol="0">
            <a:spAutoFit/>
          </a:bodyPr>
          <a:lstStyle/>
          <a:p>
            <a:r>
              <a:rPr lang="en-GB" dirty="0" smtClean="0"/>
              <a:t>Please watch this short video with Appiah’s proposal to adopt a cosmopolitan view.</a:t>
            </a:r>
            <a:endParaRPr lang="en-GB" dirty="0"/>
          </a:p>
        </p:txBody>
      </p:sp>
      <p:sp>
        <p:nvSpPr>
          <p:cNvPr id="7" name="Textfeld 6"/>
          <p:cNvSpPr txBox="1"/>
          <p:nvPr/>
        </p:nvSpPr>
        <p:spPr>
          <a:xfrm>
            <a:off x="7668344" y="1742666"/>
            <a:ext cx="1368152" cy="553998"/>
          </a:xfrm>
          <a:prstGeom prst="rect">
            <a:avLst/>
          </a:prstGeom>
          <a:noFill/>
        </p:spPr>
        <p:txBody>
          <a:bodyPr wrap="square" rtlCol="0">
            <a:spAutoFit/>
          </a:bodyPr>
          <a:lstStyle/>
          <a:p>
            <a:r>
              <a:rPr lang="en-GB" sz="1000" dirty="0" smtClean="0"/>
              <a:t>Image by </a:t>
            </a:r>
            <a:r>
              <a:rPr lang="en-GB" sz="1000" dirty="0" smtClean="0">
                <a:hlinkClick r:id="rId2"/>
              </a:rPr>
              <a:t>fxxu </a:t>
            </a:r>
            <a:r>
              <a:rPr lang="en-GB" sz="1000" dirty="0" smtClean="0"/>
              <a:t>on </a:t>
            </a:r>
            <a:r>
              <a:rPr lang="en-GB" sz="1000" dirty="0" smtClean="0">
                <a:hlinkClick r:id="rId3"/>
              </a:rPr>
              <a:t>Pixabay</a:t>
            </a:r>
            <a:r>
              <a:rPr lang="en-GB" sz="1000" dirty="0"/>
              <a:t> licensed by </a:t>
            </a:r>
            <a:r>
              <a:rPr lang="de-DE" sz="1000" dirty="0">
                <a:hlinkClick r:id="rId4"/>
              </a:rPr>
              <a:t>CC0</a:t>
            </a:r>
            <a:r>
              <a:rPr lang="en-GB" sz="1000" dirty="0"/>
              <a:t> </a:t>
            </a:r>
          </a:p>
        </p:txBody>
      </p:sp>
      <p:sp>
        <p:nvSpPr>
          <p:cNvPr id="8" name="Rechteck 7"/>
          <p:cNvSpPr/>
          <p:nvPr/>
        </p:nvSpPr>
        <p:spPr>
          <a:xfrm>
            <a:off x="6444208" y="5050921"/>
            <a:ext cx="2448880" cy="646331"/>
          </a:xfrm>
          <a:prstGeom prst="rect">
            <a:avLst/>
          </a:prstGeom>
        </p:spPr>
        <p:txBody>
          <a:bodyPr wrap="square">
            <a:spAutoFit/>
          </a:bodyPr>
          <a:lstStyle/>
          <a:p>
            <a:pPr algn="ctr"/>
            <a:r>
              <a:rPr lang="en-GB" sz="1200" dirty="0"/>
              <a:t>Kwame </a:t>
            </a:r>
            <a:r>
              <a:rPr lang="en-GB" sz="1200" dirty="0" smtClean="0"/>
              <a:t>Anthony Appiah</a:t>
            </a:r>
          </a:p>
          <a:p>
            <a:pPr algn="ctr"/>
            <a:r>
              <a:rPr lang="en-GB" sz="1200" dirty="0" smtClean="0"/>
              <a:t>Since 2014: Professor at New York University</a:t>
            </a:r>
            <a:endParaRPr lang="en-GB" sz="12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1742665"/>
            <a:ext cx="3456383" cy="1542319"/>
          </a:xfrm>
          <a:prstGeom prst="rect">
            <a:avLst/>
          </a:prstGeom>
        </p:spPr>
      </p:pic>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77" r="10098" b="39836"/>
          <a:stretch/>
        </p:blipFill>
        <p:spPr bwMode="auto">
          <a:xfrm>
            <a:off x="4570331" y="4941168"/>
            <a:ext cx="1880661" cy="165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450992" y="5877272"/>
            <a:ext cx="2585504" cy="400110"/>
          </a:xfrm>
          <a:prstGeom prst="rect">
            <a:avLst/>
          </a:prstGeom>
          <a:noFill/>
        </p:spPr>
        <p:txBody>
          <a:bodyPr wrap="square" rtlCol="0">
            <a:spAutoFit/>
          </a:bodyPr>
          <a:lstStyle/>
          <a:p>
            <a:r>
              <a:rPr lang="en-GB" sz="1000" dirty="0"/>
              <a:t>Image </a:t>
            </a:r>
            <a:r>
              <a:rPr lang="en-GB" sz="1000" dirty="0" smtClean="0"/>
              <a:t>by </a:t>
            </a:r>
            <a:r>
              <a:rPr lang="de-DE" sz="1000" u="sng" dirty="0">
                <a:hlinkClick r:id="rId7"/>
              </a:rPr>
              <a:t>David </a:t>
            </a:r>
            <a:r>
              <a:rPr lang="de-DE" sz="1000" u="sng" dirty="0" smtClean="0">
                <a:hlinkClick r:id="rId7"/>
              </a:rPr>
              <a:t>Shankbone</a:t>
            </a:r>
            <a:r>
              <a:rPr lang="de-DE" sz="1000" u="sng" dirty="0" smtClean="0"/>
              <a:t> </a:t>
            </a:r>
            <a:r>
              <a:rPr lang="de-DE" sz="1000" dirty="0" smtClean="0"/>
              <a:t>on </a:t>
            </a:r>
            <a:r>
              <a:rPr lang="de-DE" sz="1000" dirty="0" smtClean="0">
                <a:hlinkClick r:id="rId8"/>
              </a:rPr>
              <a:t>Wikimedia </a:t>
            </a:r>
            <a:r>
              <a:rPr lang="en-GB" sz="1000" dirty="0" smtClean="0"/>
              <a:t>licensed</a:t>
            </a:r>
            <a:r>
              <a:rPr lang="de-DE" sz="1000" dirty="0" smtClean="0"/>
              <a:t> </a:t>
            </a:r>
            <a:r>
              <a:rPr lang="en-GB" sz="1000" dirty="0" smtClean="0"/>
              <a:t>by</a:t>
            </a:r>
            <a:r>
              <a:rPr lang="de-DE" sz="1000" dirty="0" smtClean="0"/>
              <a:t> </a:t>
            </a:r>
            <a:r>
              <a:rPr lang="de-DE" sz="1000" u="sng" dirty="0">
                <a:hlinkClick r:id="rId9"/>
              </a:rPr>
              <a:t>CC BY-SA </a:t>
            </a:r>
            <a:r>
              <a:rPr lang="de-DE" sz="1000" u="sng" dirty="0" smtClean="0">
                <a:hlinkClick r:id="rId9"/>
              </a:rPr>
              <a:t>3.0</a:t>
            </a:r>
            <a:r>
              <a:rPr lang="de-DE" sz="1000" u="sng" dirty="0" smtClean="0"/>
              <a:t> (</a:t>
            </a:r>
            <a:r>
              <a:rPr lang="en-GB" sz="1000" u="sng" dirty="0" smtClean="0"/>
              <a:t>cut</a:t>
            </a:r>
            <a:r>
              <a:rPr lang="de-DE" sz="1000" u="sng" dirty="0" smtClean="0"/>
              <a:t> out)</a:t>
            </a:r>
            <a:endParaRPr lang="de-DE" sz="1000" dirty="0"/>
          </a:p>
        </p:txBody>
      </p:sp>
    </p:spTree>
    <p:extLst>
      <p:ext uri="{BB962C8B-B14F-4D97-AF65-F5344CB8AC3E}">
        <p14:creationId xmlns:p14="http://schemas.microsoft.com/office/powerpoint/2010/main" val="3875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6351711"/>
            <a:ext cx="8208912" cy="461665"/>
          </a:xfrm>
          <a:prstGeom prst="rect">
            <a:avLst/>
          </a:prstGeom>
        </p:spPr>
        <p:txBody>
          <a:bodyPr wrap="square">
            <a:spAutoFit/>
          </a:bodyPr>
          <a:lstStyle/>
          <a:p>
            <a:r>
              <a:rPr lang="en-US" sz="1200" dirty="0" smtClean="0"/>
              <a:t>(Source: Carnegie </a:t>
            </a:r>
            <a:r>
              <a:rPr lang="en-US" sz="1200" dirty="0"/>
              <a:t>Council for Ethics in International </a:t>
            </a:r>
            <a:r>
              <a:rPr lang="en-US" sz="1200" dirty="0" smtClean="0"/>
              <a:t>Affairs (2012): Thought </a:t>
            </a:r>
            <a:r>
              <a:rPr lang="en-US" sz="1200" dirty="0"/>
              <a:t>Leader Kwame Anthony Appiah on </a:t>
            </a:r>
            <a:r>
              <a:rPr lang="en-US" sz="1200" dirty="0" smtClean="0"/>
              <a:t>Cosmopolitanism, </a:t>
            </a:r>
            <a:r>
              <a:rPr lang="en-GB" sz="1200" dirty="0" smtClean="0"/>
              <a:t>&lt;https</a:t>
            </a:r>
            <a:r>
              <a:rPr lang="en-GB" sz="1200" dirty="0"/>
              <a:t>://</a:t>
            </a:r>
            <a:r>
              <a:rPr lang="en-GB" sz="1200" dirty="0" smtClean="0"/>
              <a:t>www.youtube.com/watch?v=inyq_tfm8jc&gt;)</a:t>
            </a:r>
            <a:endParaRPr lang="en-GB" sz="1200" dirty="0"/>
          </a:p>
        </p:txBody>
      </p:sp>
      <p:sp>
        <p:nvSpPr>
          <p:cNvPr id="4" name="Textfeld 3"/>
          <p:cNvSpPr txBox="1"/>
          <p:nvPr/>
        </p:nvSpPr>
        <p:spPr>
          <a:xfrm>
            <a:off x="395536" y="937683"/>
            <a:ext cx="763284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Global megatrends and the cosmopolitan view</a:t>
            </a:r>
            <a:endParaRPr lang="en-GB" dirty="0"/>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612" y="1628800"/>
            <a:ext cx="6264696" cy="463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9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763284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Global megatrends and the cosmopolitan view</a:t>
            </a:r>
            <a:endParaRPr lang="en-GB" dirty="0"/>
          </a:p>
        </p:txBody>
      </p:sp>
      <p:sp>
        <p:nvSpPr>
          <p:cNvPr id="3" name="Textfeld 2"/>
          <p:cNvSpPr txBox="1"/>
          <p:nvPr/>
        </p:nvSpPr>
        <p:spPr>
          <a:xfrm>
            <a:off x="539552" y="1700808"/>
            <a:ext cx="6336704" cy="646331"/>
          </a:xfrm>
          <a:prstGeom prst="rect">
            <a:avLst/>
          </a:prstGeom>
          <a:noFill/>
        </p:spPr>
        <p:txBody>
          <a:bodyPr wrap="square" rtlCol="0">
            <a:spAutoFit/>
          </a:bodyPr>
          <a:lstStyle/>
          <a:p>
            <a:r>
              <a:rPr lang="en-GB" dirty="0" smtClean="0"/>
              <a:t>Let’s try to </a:t>
            </a:r>
            <a:r>
              <a:rPr lang="en-GB" dirty="0" smtClean="0"/>
              <a:t>summarise Appiah’s </a:t>
            </a:r>
            <a:r>
              <a:rPr lang="en-GB" dirty="0" smtClean="0"/>
              <a:t>main ideas about </a:t>
            </a:r>
            <a:r>
              <a:rPr lang="en-GB" dirty="0" smtClean="0"/>
              <a:t>cosmopolitanism:</a:t>
            </a:r>
            <a:endParaRPr lang="en-GB" dirty="0"/>
          </a:p>
        </p:txBody>
      </p:sp>
      <p:sp>
        <p:nvSpPr>
          <p:cNvPr id="4" name="Textfeld 3"/>
          <p:cNvSpPr txBox="1"/>
          <p:nvPr/>
        </p:nvSpPr>
        <p:spPr>
          <a:xfrm>
            <a:off x="683568" y="2996952"/>
            <a:ext cx="396044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t>
            </a:r>
          </a:p>
          <a:p>
            <a:pPr marL="285750" indent="-285750">
              <a:buFont typeface="Arial" panose="020B0604020202020204" pitchFamily="34" charset="0"/>
              <a:buChar char="•"/>
            </a:pPr>
            <a:r>
              <a:rPr lang="en-GB" dirty="0" smtClean="0"/>
              <a:t>…</a:t>
            </a:r>
          </a:p>
          <a:p>
            <a:pPr marL="285750" indent="-285750">
              <a:buFont typeface="Arial" panose="020B0604020202020204" pitchFamily="34" charset="0"/>
              <a:buChar char="•"/>
            </a:pPr>
            <a:r>
              <a:rPr lang="en-GB" dirty="0" smtClean="0"/>
              <a:t>…</a:t>
            </a:r>
          </a:p>
          <a:p>
            <a:pPr marL="285750" indent="-285750">
              <a:buFont typeface="Arial" panose="020B0604020202020204" pitchFamily="34" charset="0"/>
              <a:buChar char="•"/>
            </a:pPr>
            <a:r>
              <a:rPr lang="en-GB" dirty="0" smtClean="0"/>
              <a:t>…</a:t>
            </a:r>
          </a:p>
          <a:p>
            <a:pPr marL="285750" indent="-285750">
              <a:buFont typeface="Arial" panose="020B0604020202020204" pitchFamily="34" charset="0"/>
              <a:buChar char="•"/>
            </a:pPr>
            <a:r>
              <a:rPr lang="en-GB" dirty="0" smtClean="0"/>
              <a:t>…</a:t>
            </a:r>
          </a:p>
          <a:p>
            <a:pPr marL="285750" indent="-285750">
              <a:buFont typeface="Arial" panose="020B0604020202020204" pitchFamily="34" charset="0"/>
              <a:buChar char="•"/>
            </a:pPr>
            <a:r>
              <a:rPr lang="en-GB" dirty="0" smtClean="0"/>
              <a:t>…</a:t>
            </a:r>
            <a:endParaRPr lang="en-GB" dirty="0" smtClean="0"/>
          </a:p>
          <a:p>
            <a:endParaRPr lang="en-GB"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7" r="10098" b="39836"/>
          <a:stretch/>
        </p:blipFill>
        <p:spPr bwMode="auto">
          <a:xfrm>
            <a:off x="5935925" y="2780928"/>
            <a:ext cx="2861875" cy="252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074110" y="5373216"/>
            <a:ext cx="2585504" cy="400110"/>
          </a:xfrm>
          <a:prstGeom prst="rect">
            <a:avLst/>
          </a:prstGeom>
          <a:noFill/>
        </p:spPr>
        <p:txBody>
          <a:bodyPr wrap="square" rtlCol="0">
            <a:spAutoFit/>
          </a:bodyPr>
          <a:lstStyle/>
          <a:p>
            <a:r>
              <a:rPr lang="en-GB" sz="1000" dirty="0"/>
              <a:t>Image </a:t>
            </a:r>
            <a:r>
              <a:rPr lang="en-GB" sz="1000" dirty="0" smtClean="0"/>
              <a:t>by </a:t>
            </a:r>
            <a:r>
              <a:rPr lang="de-DE" sz="1000" u="sng" dirty="0">
                <a:hlinkClick r:id="rId3"/>
              </a:rPr>
              <a:t>David </a:t>
            </a:r>
            <a:r>
              <a:rPr lang="de-DE" sz="1000" u="sng" dirty="0" smtClean="0">
                <a:hlinkClick r:id="rId3"/>
              </a:rPr>
              <a:t>Shankbone</a:t>
            </a:r>
            <a:r>
              <a:rPr lang="de-DE" sz="1000" u="sng" dirty="0" smtClean="0"/>
              <a:t> </a:t>
            </a:r>
            <a:r>
              <a:rPr lang="de-DE" sz="1000" dirty="0" smtClean="0"/>
              <a:t>on </a:t>
            </a:r>
            <a:r>
              <a:rPr lang="de-DE" sz="1000" dirty="0" smtClean="0">
                <a:hlinkClick r:id="rId4"/>
              </a:rPr>
              <a:t>Wikimedia </a:t>
            </a:r>
            <a:r>
              <a:rPr lang="en-GB" sz="1000" dirty="0" smtClean="0"/>
              <a:t>licensed</a:t>
            </a:r>
            <a:r>
              <a:rPr lang="de-DE" sz="1000" dirty="0" smtClean="0"/>
              <a:t> </a:t>
            </a:r>
            <a:r>
              <a:rPr lang="en-GB" sz="1000" dirty="0" smtClean="0"/>
              <a:t>by</a:t>
            </a:r>
            <a:r>
              <a:rPr lang="de-DE" sz="1000" dirty="0" smtClean="0"/>
              <a:t> </a:t>
            </a:r>
            <a:r>
              <a:rPr lang="de-DE" sz="1000" u="sng" dirty="0">
                <a:hlinkClick r:id="rId5"/>
              </a:rPr>
              <a:t>CC BY-SA </a:t>
            </a:r>
            <a:r>
              <a:rPr lang="de-DE" sz="1000" u="sng" dirty="0" smtClean="0">
                <a:hlinkClick r:id="rId5"/>
              </a:rPr>
              <a:t>3.0</a:t>
            </a:r>
            <a:r>
              <a:rPr lang="de-DE" sz="1000" u="sng" dirty="0" smtClean="0"/>
              <a:t> (</a:t>
            </a:r>
            <a:r>
              <a:rPr lang="en-GB" sz="1000" u="sng" dirty="0" smtClean="0"/>
              <a:t>cut</a:t>
            </a:r>
            <a:r>
              <a:rPr lang="de-DE" sz="1000" u="sng" dirty="0" smtClean="0"/>
              <a:t> out)</a:t>
            </a:r>
            <a:endParaRPr lang="de-DE" sz="1000" dirty="0"/>
          </a:p>
        </p:txBody>
      </p:sp>
    </p:spTree>
    <p:extLst>
      <p:ext uri="{BB962C8B-B14F-4D97-AF65-F5344CB8AC3E}">
        <p14:creationId xmlns:p14="http://schemas.microsoft.com/office/powerpoint/2010/main" val="2108957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763284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Global megatrends and the cosmopolitan view</a:t>
            </a:r>
            <a:endParaRPr lang="en-GB" dirty="0"/>
          </a:p>
        </p:txBody>
      </p:sp>
      <p:sp>
        <p:nvSpPr>
          <p:cNvPr id="3" name="Textfeld 2"/>
          <p:cNvSpPr txBox="1"/>
          <p:nvPr/>
        </p:nvSpPr>
        <p:spPr>
          <a:xfrm>
            <a:off x="179512" y="2564904"/>
            <a:ext cx="3960440" cy="39241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b="1" dirty="0" smtClean="0"/>
              <a:t>We do have responsibilities </a:t>
            </a:r>
            <a:r>
              <a:rPr lang="en-GB" dirty="0" smtClean="0"/>
              <a:t>– The boundary of your state is not the boundary of your </a:t>
            </a:r>
            <a:r>
              <a:rPr lang="en-GB" b="1" dirty="0" smtClean="0"/>
              <a:t>moral concern</a:t>
            </a:r>
            <a:r>
              <a:rPr lang="en-GB" dirty="0" smtClean="0"/>
              <a:t>.</a:t>
            </a:r>
          </a:p>
          <a:p>
            <a:pPr marL="285750" indent="-285750">
              <a:spcAft>
                <a:spcPts val="600"/>
              </a:spcAft>
              <a:buFont typeface="Arial" panose="020B0604020202020204" pitchFamily="34" charset="0"/>
              <a:buChar char="•"/>
            </a:pPr>
            <a:r>
              <a:rPr lang="en-GB" b="1" dirty="0" smtClean="0"/>
              <a:t>Recognition</a:t>
            </a:r>
            <a:r>
              <a:rPr lang="en-GB" dirty="0" smtClean="0"/>
              <a:t> of the existence of </a:t>
            </a:r>
            <a:r>
              <a:rPr lang="en-GB" b="1" dirty="0" smtClean="0"/>
              <a:t>forms of difference </a:t>
            </a:r>
            <a:r>
              <a:rPr lang="en-GB" dirty="0" smtClean="0"/>
              <a:t>that should be allowed to persist.</a:t>
            </a:r>
          </a:p>
          <a:p>
            <a:pPr marL="285750" indent="-285750">
              <a:spcAft>
                <a:spcPts val="600"/>
              </a:spcAft>
              <a:buFont typeface="Arial" panose="020B0604020202020204" pitchFamily="34" charset="0"/>
              <a:buChar char="•"/>
            </a:pPr>
            <a:r>
              <a:rPr lang="en-GB" b="1" dirty="0" smtClean="0"/>
              <a:t>Participate in the global moral conversation </a:t>
            </a:r>
            <a:r>
              <a:rPr lang="en-GB" dirty="0" smtClean="0"/>
              <a:t>and draw other people in.</a:t>
            </a:r>
          </a:p>
          <a:p>
            <a:pPr marL="285750" indent="-285750">
              <a:spcAft>
                <a:spcPts val="600"/>
              </a:spcAft>
              <a:buFont typeface="Arial" panose="020B0604020202020204" pitchFamily="34" charset="0"/>
              <a:buChar char="•"/>
            </a:pPr>
            <a:r>
              <a:rPr lang="en-GB" b="1" dirty="0" smtClean="0"/>
              <a:t>Liberal toleration </a:t>
            </a:r>
            <a:r>
              <a:rPr lang="en-GB" dirty="0" smtClean="0"/>
              <a:t>at home as well as overseas – We can agree and disagree about a lot of </a:t>
            </a:r>
            <a:r>
              <a:rPr lang="en-GB" dirty="0" smtClean="0"/>
              <a:t>things.</a:t>
            </a:r>
            <a:endParaRPr lang="en-GB" dirty="0"/>
          </a:p>
        </p:txBody>
      </p:sp>
      <p:sp>
        <p:nvSpPr>
          <p:cNvPr id="4" name="Textfeld 3"/>
          <p:cNvSpPr txBox="1"/>
          <p:nvPr/>
        </p:nvSpPr>
        <p:spPr>
          <a:xfrm>
            <a:off x="5441979" y="3407702"/>
            <a:ext cx="3384376" cy="2123658"/>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GB" dirty="0" smtClean="0"/>
              <a:t>Resource scarcity</a:t>
            </a:r>
          </a:p>
          <a:p>
            <a:pPr marL="285750" indent="-285750">
              <a:spcAft>
                <a:spcPts val="2400"/>
              </a:spcAft>
              <a:buFont typeface="Arial" panose="020B0604020202020204" pitchFamily="34" charset="0"/>
              <a:buChar char="•"/>
            </a:pPr>
            <a:r>
              <a:rPr lang="en-GB" dirty="0" smtClean="0"/>
              <a:t>Changing demographics</a:t>
            </a:r>
          </a:p>
          <a:p>
            <a:pPr marL="285750" indent="-285750">
              <a:spcAft>
                <a:spcPts val="2400"/>
              </a:spcAft>
              <a:buFont typeface="Arial" panose="020B0604020202020204" pitchFamily="34" charset="0"/>
              <a:buChar char="•"/>
            </a:pPr>
            <a:r>
              <a:rPr lang="en-GB" dirty="0" smtClean="0"/>
              <a:t>Globalisation</a:t>
            </a:r>
          </a:p>
          <a:p>
            <a:pPr marL="285750" indent="-285750">
              <a:spcAft>
                <a:spcPts val="2400"/>
              </a:spcAft>
              <a:buFont typeface="Arial" panose="020B0604020202020204" pitchFamily="34" charset="0"/>
              <a:buChar char="•"/>
            </a:pPr>
            <a:r>
              <a:rPr lang="en-GB" dirty="0" smtClean="0"/>
              <a:t>Global technological change</a:t>
            </a:r>
            <a:endParaRPr lang="en-GB" dirty="0"/>
          </a:p>
        </p:txBody>
      </p:sp>
      <p:sp>
        <p:nvSpPr>
          <p:cNvPr id="5" name="Textfeld 4"/>
          <p:cNvSpPr txBox="1"/>
          <p:nvPr/>
        </p:nvSpPr>
        <p:spPr>
          <a:xfrm>
            <a:off x="1367644" y="1568986"/>
            <a:ext cx="6372708" cy="707886"/>
          </a:xfrm>
          <a:prstGeom prst="rect">
            <a:avLst/>
          </a:prstGeom>
          <a:noFill/>
        </p:spPr>
        <p:txBody>
          <a:bodyPr wrap="square" rtlCol="0">
            <a:spAutoFit/>
          </a:bodyPr>
          <a:lstStyle>
            <a:defPPr>
              <a:defRPr lang="de-DE"/>
            </a:defPPr>
            <a:lvl1pPr algn="ctr">
              <a:defRPr sz="2000" b="1">
                <a:solidFill>
                  <a:schemeClr val="accent1">
                    <a:lumMod val="75000"/>
                  </a:schemeClr>
                </a:solidFill>
                <a:effectLst>
                  <a:outerShdw blurRad="50800" dist="38100" dir="5400000" algn="t" rotWithShape="0">
                    <a:prstClr val="black">
                      <a:alpha val="40000"/>
                    </a:prstClr>
                  </a:outerShdw>
                </a:effectLst>
              </a:defRPr>
            </a:lvl1pPr>
          </a:lstStyle>
          <a:p>
            <a:r>
              <a:rPr lang="en-GB" dirty="0"/>
              <a:t>What can be answers of the cosmopolitan view to the global megatrends?</a:t>
            </a:r>
          </a:p>
        </p:txBody>
      </p:sp>
      <p:sp>
        <p:nvSpPr>
          <p:cNvPr id="6" name="Geschweifte Klammer links 5"/>
          <p:cNvSpPr/>
          <p:nvPr/>
        </p:nvSpPr>
        <p:spPr>
          <a:xfrm>
            <a:off x="5220072" y="2708921"/>
            <a:ext cx="360040" cy="367240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7" name="Geschweifte Klammer rechts 6"/>
          <p:cNvSpPr/>
          <p:nvPr/>
        </p:nvSpPr>
        <p:spPr>
          <a:xfrm>
            <a:off x="4067944" y="2708920"/>
            <a:ext cx="288032" cy="3672408"/>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8" name="Pfeil nach links und rechts 7"/>
          <p:cNvSpPr/>
          <p:nvPr/>
        </p:nvSpPr>
        <p:spPr>
          <a:xfrm>
            <a:off x="4499992" y="4293096"/>
            <a:ext cx="648072" cy="43204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45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51111"/>
            <a:ext cx="7560840"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a:t>4</a:t>
            </a:r>
            <a:r>
              <a:rPr lang="en-GB" dirty="0" smtClean="0"/>
              <a:t>. “Localising” our cosmopolitan commitment  </a:t>
            </a:r>
            <a:endParaRPr lang="en-GB" dirty="0"/>
          </a:p>
        </p:txBody>
      </p:sp>
      <p:sp>
        <p:nvSpPr>
          <p:cNvPr id="3" name="Textfeld 2"/>
          <p:cNvSpPr txBox="1"/>
          <p:nvPr/>
        </p:nvSpPr>
        <p:spPr>
          <a:xfrm>
            <a:off x="539552" y="1924958"/>
            <a:ext cx="4176464" cy="364715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Elaborate a chart representing your cosmopolitan commitment to answer global megatrends in your everyday environment.</a:t>
            </a:r>
          </a:p>
          <a:p>
            <a:pPr marL="285750" indent="-285750">
              <a:spcAft>
                <a:spcPts val="600"/>
              </a:spcAft>
              <a:buFont typeface="Arial" panose="020B0604020202020204" pitchFamily="34" charset="0"/>
              <a:buChar char="•"/>
            </a:pPr>
            <a:r>
              <a:rPr lang="en-GB" dirty="0" smtClean="0"/>
              <a:t>Specifically address </a:t>
            </a:r>
            <a:r>
              <a:rPr lang="en-GB" dirty="0"/>
              <a:t>attitudes </a:t>
            </a:r>
            <a:r>
              <a:rPr lang="en-GB" dirty="0" smtClean="0"/>
              <a:t>and </a:t>
            </a:r>
            <a:r>
              <a:rPr lang="en-GB" dirty="0" smtClean="0"/>
              <a:t>behaviour, </a:t>
            </a:r>
            <a:r>
              <a:rPr lang="en-GB" dirty="0" smtClean="0"/>
              <a:t>and match them with experiences and competences that you acquired during your </a:t>
            </a:r>
            <a:r>
              <a:rPr lang="en-GB" dirty="0" smtClean="0"/>
              <a:t>semester or stay </a:t>
            </a:r>
            <a:r>
              <a:rPr lang="en-GB" dirty="0" smtClean="0"/>
              <a:t>abroad.</a:t>
            </a:r>
          </a:p>
          <a:p>
            <a:pPr marL="285750" indent="-285750">
              <a:spcAft>
                <a:spcPts val="600"/>
              </a:spcAft>
              <a:buFont typeface="Arial" panose="020B0604020202020204" pitchFamily="34" charset="0"/>
              <a:buChar char="•"/>
            </a:pPr>
            <a:r>
              <a:rPr lang="en-GB" dirty="0" smtClean="0"/>
              <a:t>(Have a look at the example in next slide).</a:t>
            </a:r>
          </a:p>
          <a:p>
            <a:pPr marL="285750" indent="-285750">
              <a:spcAft>
                <a:spcPts val="600"/>
              </a:spcAft>
              <a:buFont typeface="Arial" panose="020B0604020202020204" pitchFamily="34" charset="0"/>
              <a:buChar char="•"/>
            </a:pPr>
            <a:r>
              <a:rPr lang="en-GB" dirty="0" smtClean="0"/>
              <a:t>Present </a:t>
            </a:r>
            <a:r>
              <a:rPr lang="en-GB" dirty="0" smtClean="0"/>
              <a:t>your results.</a:t>
            </a:r>
            <a:endParaRPr lang="en-GB" dirty="0"/>
          </a:p>
        </p:txBody>
      </p:sp>
      <p:sp>
        <p:nvSpPr>
          <p:cNvPr id="4" name="Textfeld 3"/>
          <p:cNvSpPr txBox="1"/>
          <p:nvPr/>
        </p:nvSpPr>
        <p:spPr>
          <a:xfrm>
            <a:off x="6372200" y="4934536"/>
            <a:ext cx="2448272" cy="400110"/>
          </a:xfrm>
          <a:prstGeom prst="rect">
            <a:avLst/>
          </a:prstGeom>
          <a:noFill/>
        </p:spPr>
        <p:txBody>
          <a:bodyPr wrap="square" rtlCol="0">
            <a:spAutoFit/>
          </a:bodyPr>
          <a:lstStyle/>
          <a:p>
            <a:r>
              <a:rPr lang="en-GB" sz="1000" dirty="0" smtClean="0"/>
              <a:t>Image by </a:t>
            </a:r>
            <a:r>
              <a:rPr lang="en-GB" sz="1000" dirty="0" smtClean="0">
                <a:hlinkClick r:id="rId2"/>
              </a:rPr>
              <a:t>Tero Vesalainen </a:t>
            </a:r>
            <a:r>
              <a:rPr lang="en-GB" sz="1000" dirty="0"/>
              <a:t>on </a:t>
            </a:r>
            <a:r>
              <a:rPr lang="en-GB" sz="1000" dirty="0">
                <a:hlinkClick r:id="rId3"/>
              </a:rPr>
              <a:t>Pixabay </a:t>
            </a:r>
            <a:r>
              <a:rPr lang="en-GB" sz="1000" dirty="0"/>
              <a:t>licensed by </a:t>
            </a:r>
            <a:r>
              <a:rPr lang="de-DE" sz="1000" dirty="0">
                <a:hlinkClick r:id="rId4"/>
              </a:rPr>
              <a:t>CC0</a:t>
            </a:r>
            <a:r>
              <a:rPr lang="en-GB" sz="1000" dirty="0"/>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2060848"/>
            <a:ext cx="2918780" cy="2584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5180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51111"/>
            <a:ext cx="7560840"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“Localising” our cosmopolitan commitment  </a:t>
            </a:r>
            <a:endParaRPr lang="en-GB" dirty="0"/>
          </a:p>
        </p:txBody>
      </p:sp>
      <p:sp>
        <p:nvSpPr>
          <p:cNvPr id="3" name="Textfeld 2"/>
          <p:cNvSpPr txBox="1"/>
          <p:nvPr/>
        </p:nvSpPr>
        <p:spPr>
          <a:xfrm>
            <a:off x="3635896" y="4633972"/>
            <a:ext cx="1440160" cy="523220"/>
          </a:xfrm>
          <a:prstGeom prst="rect">
            <a:avLst/>
          </a:prstGeom>
          <a:noFill/>
        </p:spPr>
        <p:txBody>
          <a:bodyPr wrap="square" rtlCol="0">
            <a:spAutoFit/>
          </a:bodyPr>
          <a:lstStyle>
            <a:defPPr>
              <a:defRPr lang="de-DE"/>
            </a:defPPr>
            <a:lvl1pPr algn="ctr">
              <a:defRPr sz="2800" b="1">
                <a:solidFill>
                  <a:schemeClr val="accent1">
                    <a:lumMod val="75000"/>
                  </a:schemeClr>
                </a:solidFill>
                <a:effectLst>
                  <a:outerShdw blurRad="50800" dist="38100" dir="5400000" algn="t" rotWithShape="0">
                    <a:prstClr val="black">
                      <a:alpha val="40000"/>
                    </a:prstClr>
                  </a:outerShdw>
                </a:effectLst>
              </a:defRPr>
            </a:lvl1pPr>
          </a:lstStyle>
          <a:p>
            <a:r>
              <a:rPr lang="en-GB" dirty="0"/>
              <a:t>You</a:t>
            </a:r>
          </a:p>
        </p:txBody>
      </p:sp>
      <p:sp>
        <p:nvSpPr>
          <p:cNvPr id="4" name="Abgerundete rechteckige Legende 3"/>
          <p:cNvSpPr/>
          <p:nvPr/>
        </p:nvSpPr>
        <p:spPr>
          <a:xfrm>
            <a:off x="159212" y="1556792"/>
            <a:ext cx="3025974" cy="2011152"/>
          </a:xfrm>
          <a:prstGeom prst="wedgeRoundRectCallout">
            <a:avLst>
              <a:gd name="adj1" fmla="val 67655"/>
              <a:gd name="adj2" fmla="val 30829"/>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t>Megatrend: Changing demographics</a:t>
            </a:r>
          </a:p>
          <a:p>
            <a:pPr algn="ctr"/>
            <a:r>
              <a:rPr lang="en-GB" dirty="0" smtClean="0"/>
              <a:t>A increasing number of refugees and asylum seekers arrived to my town in the last years. </a:t>
            </a:r>
            <a:endParaRPr lang="en-GB" dirty="0"/>
          </a:p>
        </p:txBody>
      </p:sp>
      <p:sp>
        <p:nvSpPr>
          <p:cNvPr id="6" name="Abgerundete rechteckige Legende 5"/>
          <p:cNvSpPr/>
          <p:nvPr/>
        </p:nvSpPr>
        <p:spPr>
          <a:xfrm>
            <a:off x="5580112" y="1822756"/>
            <a:ext cx="3024337" cy="4017766"/>
          </a:xfrm>
          <a:prstGeom prst="wedgeRoundRectCallout">
            <a:avLst>
              <a:gd name="adj1" fmla="val -67492"/>
              <a:gd name="adj2" fmla="val -17878"/>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t>Commitment</a:t>
            </a:r>
          </a:p>
          <a:p>
            <a:pPr algn="ctr"/>
            <a:r>
              <a:rPr lang="en-GB" dirty="0" smtClean="0"/>
              <a:t>I can </a:t>
            </a:r>
            <a:r>
              <a:rPr lang="en-GB" dirty="0" smtClean="0"/>
              <a:t>get engaged in </a:t>
            </a:r>
            <a:r>
              <a:rPr lang="en-GB" dirty="0" smtClean="0"/>
              <a:t>different ways (e.g. as an interpreter, as a language teacher, supporting in the dialog with institutions or in the building of social ties). </a:t>
            </a:r>
            <a:r>
              <a:rPr lang="en-GB" dirty="0" smtClean="0"/>
              <a:t>I can </a:t>
            </a:r>
            <a:r>
              <a:rPr lang="en-GB" dirty="0" smtClean="0"/>
              <a:t>get in touch with local associations working in the field of integration and inform </a:t>
            </a:r>
            <a:r>
              <a:rPr lang="en-GB" dirty="0" smtClean="0"/>
              <a:t>myself about </a:t>
            </a:r>
            <a:r>
              <a:rPr lang="en-GB" dirty="0" smtClean="0"/>
              <a:t>possible forms of participation.  </a:t>
            </a:r>
            <a:endParaRPr lang="en-GB" dirty="0"/>
          </a:p>
        </p:txBody>
      </p:sp>
      <p:sp>
        <p:nvSpPr>
          <p:cNvPr id="7" name="Abgerundete rechteckige Legende 6"/>
          <p:cNvSpPr/>
          <p:nvPr/>
        </p:nvSpPr>
        <p:spPr>
          <a:xfrm>
            <a:off x="323528" y="4149080"/>
            <a:ext cx="3096344" cy="2524715"/>
          </a:xfrm>
          <a:prstGeom prst="wedgeRoundRectCallout">
            <a:avLst>
              <a:gd name="adj1" fmla="val 60078"/>
              <a:gd name="adj2" fmla="val -44899"/>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t>Learnings from my stay abroad</a:t>
            </a:r>
          </a:p>
          <a:p>
            <a:pPr algn="ctr"/>
            <a:r>
              <a:rPr lang="en-GB" dirty="0" smtClean="0"/>
              <a:t>I know what does mean to be new in a place, without enough </a:t>
            </a:r>
            <a:r>
              <a:rPr lang="en-GB" dirty="0" smtClean="0"/>
              <a:t>knowledge of the local language, social practices </a:t>
            </a:r>
            <a:r>
              <a:rPr lang="en-GB" dirty="0" smtClean="0"/>
              <a:t>and </a:t>
            </a:r>
            <a:r>
              <a:rPr lang="en-GB" dirty="0" smtClean="0"/>
              <a:t>organisational </a:t>
            </a:r>
            <a:r>
              <a:rPr lang="en-GB" dirty="0" smtClean="0"/>
              <a:t>structures.</a:t>
            </a:r>
            <a:endParaRPr lang="en-GB" dirty="0"/>
          </a:p>
        </p:txBody>
      </p:sp>
      <p:pic>
        <p:nvPicPr>
          <p:cNvPr id="4101" name="Picture 5" descr="Finger, Guy, I Want You, Man, Point, Pointing,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728" y="2415816"/>
            <a:ext cx="1155328"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779912" y="5589240"/>
            <a:ext cx="1512168" cy="553998"/>
          </a:xfrm>
          <a:prstGeom prst="rect">
            <a:avLst/>
          </a:prstGeom>
          <a:noFill/>
        </p:spPr>
        <p:txBody>
          <a:bodyPr wrap="square" rtlCol="0">
            <a:spAutoFit/>
          </a:bodyPr>
          <a:lstStyle/>
          <a:p>
            <a:r>
              <a:rPr lang="en-GB" sz="1000" dirty="0"/>
              <a:t>Image </a:t>
            </a:r>
            <a:r>
              <a:rPr lang="en-GB" sz="1000" dirty="0" smtClean="0"/>
              <a:t>by </a:t>
            </a:r>
            <a:r>
              <a:rPr lang="en-GB" sz="1000" dirty="0" smtClean="0">
                <a:hlinkClick r:id="rId3"/>
              </a:rPr>
              <a:t>OpenClipart-Vectors </a:t>
            </a:r>
            <a:r>
              <a:rPr lang="en-GB" sz="1000" dirty="0" smtClean="0"/>
              <a:t>on </a:t>
            </a:r>
            <a:r>
              <a:rPr lang="en-GB" sz="1000" dirty="0" smtClean="0">
                <a:hlinkClick r:id="rId4"/>
              </a:rPr>
              <a:t>Pixabay</a:t>
            </a:r>
            <a:r>
              <a:rPr lang="en-GB" sz="1000" dirty="0" smtClean="0"/>
              <a:t> </a:t>
            </a:r>
            <a:r>
              <a:rPr lang="en-GB" sz="1000" dirty="0"/>
              <a:t>licensed by </a:t>
            </a:r>
            <a:r>
              <a:rPr lang="de-DE" sz="1000" dirty="0">
                <a:hlinkClick r:id="rId5"/>
              </a:rPr>
              <a:t>CC0</a:t>
            </a:r>
            <a:r>
              <a:rPr lang="en-GB" sz="1000" dirty="0"/>
              <a:t> </a:t>
            </a:r>
          </a:p>
        </p:txBody>
      </p:sp>
    </p:spTree>
    <p:extLst>
      <p:ext uri="{BB962C8B-B14F-4D97-AF65-F5344CB8AC3E}">
        <p14:creationId xmlns:p14="http://schemas.microsoft.com/office/powerpoint/2010/main" val="4113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4968552"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5. A “gallery of statements”</a:t>
            </a:r>
            <a:endParaRPr lang="en-GB" dirty="0"/>
          </a:p>
        </p:txBody>
      </p:sp>
      <p:sp>
        <p:nvSpPr>
          <p:cNvPr id="3" name="Textfeld 2"/>
          <p:cNvSpPr txBox="1"/>
          <p:nvPr/>
        </p:nvSpPr>
        <p:spPr>
          <a:xfrm>
            <a:off x="683568" y="1484784"/>
            <a:ext cx="7848872" cy="22621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We have prepared a exposition in the form of a “gallery of statements”.</a:t>
            </a:r>
            <a:endParaRPr lang="en-GB" dirty="0"/>
          </a:p>
          <a:p>
            <a:pPr marL="285750" indent="-285750">
              <a:spcAft>
                <a:spcPts val="600"/>
              </a:spcAft>
              <a:buFont typeface="Arial" panose="020B0604020202020204" pitchFamily="34" charset="0"/>
              <a:buChar char="•"/>
            </a:pPr>
            <a:r>
              <a:rPr lang="en-GB" dirty="0" smtClean="0"/>
              <a:t>Take your pen and walk around the room in pairs reading the statements  by (more or less) famous people about topics related to our megatrends.</a:t>
            </a:r>
          </a:p>
          <a:p>
            <a:pPr marL="285750" indent="-285750">
              <a:spcAft>
                <a:spcPts val="600"/>
              </a:spcAft>
              <a:buFont typeface="Arial" panose="020B0604020202020204" pitchFamily="34" charset="0"/>
              <a:buChar char="•"/>
            </a:pPr>
            <a:r>
              <a:rPr lang="en-GB" dirty="0" smtClean="0"/>
              <a:t>Discuss them critically from a cosmopolitan point of view and leave your comments of agreement or disagreement.</a:t>
            </a:r>
          </a:p>
          <a:p>
            <a:pPr marL="285750" indent="-285750">
              <a:spcAft>
                <a:spcPts val="600"/>
              </a:spcAft>
              <a:buFont typeface="Arial" panose="020B0604020202020204" pitchFamily="34" charset="0"/>
              <a:buChar char="•"/>
            </a:pPr>
            <a:r>
              <a:rPr lang="en-GB" dirty="0" smtClean="0"/>
              <a:t>You can have a look at the name of the author of every sentence after you have discussed it. Please remember to cover it again.</a:t>
            </a:r>
          </a:p>
        </p:txBody>
      </p:sp>
      <p:sp>
        <p:nvSpPr>
          <p:cNvPr id="6" name="Textfeld 5"/>
          <p:cNvSpPr txBox="1"/>
          <p:nvPr/>
        </p:nvSpPr>
        <p:spPr>
          <a:xfrm>
            <a:off x="7312650" y="5591562"/>
            <a:ext cx="1507822" cy="553998"/>
          </a:xfrm>
          <a:prstGeom prst="rect">
            <a:avLst/>
          </a:prstGeom>
          <a:noFill/>
        </p:spPr>
        <p:txBody>
          <a:bodyPr wrap="square" rtlCol="0">
            <a:spAutoFit/>
          </a:bodyPr>
          <a:lstStyle/>
          <a:p>
            <a:r>
              <a:rPr lang="en-GB" sz="1000" dirty="0"/>
              <a:t>I</a:t>
            </a:r>
            <a:r>
              <a:rPr lang="en-GB" sz="1000" dirty="0" smtClean="0"/>
              <a:t>mage by </a:t>
            </a:r>
            <a:r>
              <a:rPr lang="en-GB" sz="1000" dirty="0" smtClean="0">
                <a:hlinkClick r:id="rId2"/>
              </a:rPr>
              <a:t>Tania Shevereva </a:t>
            </a:r>
            <a:r>
              <a:rPr lang="en-GB" sz="1000" dirty="0" smtClean="0"/>
              <a:t>on </a:t>
            </a:r>
            <a:r>
              <a:rPr lang="en-GB" sz="1000" dirty="0" smtClean="0">
                <a:hlinkClick r:id="rId3"/>
              </a:rPr>
              <a:t>Pixabay</a:t>
            </a:r>
            <a:r>
              <a:rPr lang="en-GB" sz="1000" dirty="0"/>
              <a:t> licensed by </a:t>
            </a:r>
            <a:r>
              <a:rPr lang="de-DE" sz="1000" dirty="0">
                <a:hlinkClick r:id="rId4"/>
              </a:rPr>
              <a:t>CC0</a:t>
            </a:r>
            <a:r>
              <a:rPr lang="en-GB" sz="1000" dirty="0"/>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704" y="3977412"/>
            <a:ext cx="5328592" cy="2475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35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5" y="937683"/>
            <a:ext cx="4579329"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6</a:t>
            </a:r>
            <a:r>
              <a:rPr lang="en-GB" dirty="0"/>
              <a:t>. Wrap-up: </a:t>
            </a:r>
            <a:r>
              <a:rPr lang="en-GB" dirty="0" smtClean="0"/>
              <a:t>Scrabble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936" y="5084864"/>
            <a:ext cx="414338" cy="41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146" y="3303646"/>
            <a:ext cx="414337"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14" y="3303645"/>
            <a:ext cx="414338"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964" y="3303645"/>
            <a:ext cx="395923"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549" y="3294120"/>
            <a:ext cx="428625"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5443" y="3303647"/>
            <a:ext cx="438111" cy="42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424" y="3303647"/>
            <a:ext cx="438447" cy="42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9549" y="3303647"/>
            <a:ext cx="433387"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8394" y="3303647"/>
            <a:ext cx="428734"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4365" y="4186404"/>
            <a:ext cx="423862"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5703" y="2367542"/>
            <a:ext cx="438275" cy="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9812" y="2837371"/>
            <a:ext cx="428415" cy="43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3211" y="3743880"/>
            <a:ext cx="419100"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95703" y="4647227"/>
            <a:ext cx="443119" cy="41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455" y="3303646"/>
            <a:ext cx="414338"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875" y="3303646"/>
            <a:ext cx="414338"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0427" y="3303646"/>
            <a:ext cx="433387"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1807" y="3303646"/>
            <a:ext cx="395923"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3855" y="3303646"/>
            <a:ext cx="428625"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365" y="5534942"/>
            <a:ext cx="395923"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4365" y="1899665"/>
            <a:ext cx="423862" cy="42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788" y="1439623"/>
            <a:ext cx="428625"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395536" y="1791687"/>
            <a:ext cx="4104456"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Play scrabble on the whiteboard.</a:t>
            </a:r>
          </a:p>
          <a:p>
            <a:pPr marL="285750" indent="-285750">
              <a:spcAft>
                <a:spcPts val="600"/>
              </a:spcAft>
              <a:buFont typeface="Arial" panose="020B0604020202020204" pitchFamily="34" charset="0"/>
              <a:buChar char="•"/>
            </a:pPr>
            <a:r>
              <a:rPr lang="en-GB" dirty="0" smtClean="0"/>
              <a:t>Every participant writes a key world from this unit crossing it with another existing word.</a:t>
            </a:r>
          </a:p>
        </p:txBody>
      </p:sp>
      <p:sp>
        <p:nvSpPr>
          <p:cNvPr id="4" name="Rechteck 3"/>
          <p:cNvSpPr/>
          <p:nvPr/>
        </p:nvSpPr>
        <p:spPr>
          <a:xfrm>
            <a:off x="395535" y="3740839"/>
            <a:ext cx="3243015" cy="1200329"/>
          </a:xfrm>
          <a:prstGeom prst="rect">
            <a:avLst/>
          </a:prstGeom>
        </p:spPr>
        <p:txBody>
          <a:bodyPr wrap="square">
            <a:spAutoFit/>
          </a:bodyPr>
          <a:lstStyle/>
          <a:p>
            <a:pPr marL="285750" lvl="0" indent="-285750">
              <a:spcAft>
                <a:spcPts val="600"/>
              </a:spcAft>
              <a:buFont typeface="Arial" panose="020B0604020202020204" pitchFamily="34" charset="0"/>
              <a:buChar char="•"/>
            </a:pPr>
            <a:r>
              <a:rPr lang="en-GB" dirty="0">
                <a:solidFill>
                  <a:prstClr val="black"/>
                </a:solidFill>
              </a:rPr>
              <a:t>After having </a:t>
            </a:r>
            <a:r>
              <a:rPr lang="en-GB" dirty="0" smtClean="0">
                <a:solidFill>
                  <a:prstClr val="black"/>
                </a:solidFill>
              </a:rPr>
              <a:t>written it, </a:t>
            </a:r>
            <a:r>
              <a:rPr lang="en-GB" dirty="0">
                <a:solidFill>
                  <a:prstClr val="black"/>
                </a:solidFill>
              </a:rPr>
              <a:t>he/she explains why this concept is important for </a:t>
            </a:r>
            <a:r>
              <a:rPr lang="en-GB" dirty="0" smtClean="0">
                <a:solidFill>
                  <a:prstClr val="black"/>
                </a:solidFill>
              </a:rPr>
              <a:t>him/her.</a:t>
            </a:r>
            <a:endParaRPr lang="en-GB" dirty="0">
              <a:solidFill>
                <a:prstClr val="black"/>
              </a:solidFill>
            </a:endParaRPr>
          </a:p>
        </p:txBody>
      </p:sp>
      <p:sp>
        <p:nvSpPr>
          <p:cNvPr id="5" name="Textfeld 4"/>
          <p:cNvSpPr txBox="1"/>
          <p:nvPr/>
        </p:nvSpPr>
        <p:spPr>
          <a:xfrm>
            <a:off x="7780896" y="6147441"/>
            <a:ext cx="1121367" cy="246221"/>
          </a:xfrm>
          <a:prstGeom prst="rect">
            <a:avLst/>
          </a:prstGeom>
          <a:noFill/>
        </p:spPr>
        <p:txBody>
          <a:bodyPr wrap="square" rtlCol="0">
            <a:spAutoFit/>
          </a:bodyPr>
          <a:lstStyle/>
          <a:p>
            <a:r>
              <a:rPr lang="en-GB" sz="1000" dirty="0" smtClean="0"/>
              <a:t>(own image)</a:t>
            </a:r>
            <a:endParaRPr lang="en-GB" sz="1000" dirty="0"/>
          </a:p>
        </p:txBody>
      </p:sp>
    </p:spTree>
    <p:extLst>
      <p:ext uri="{BB962C8B-B14F-4D97-AF65-F5344CB8AC3E}">
        <p14:creationId xmlns:p14="http://schemas.microsoft.com/office/powerpoint/2010/main" val="3154583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1636201"/>
            <a:ext cx="6246440" cy="1277273"/>
          </a:xfrm>
          <a:prstGeom prst="rect">
            <a:avLst/>
          </a:prstGeom>
        </p:spPr>
        <p:txBody>
          <a:bodyPr wrap="square">
            <a:spAutoFit/>
          </a:bodyPr>
          <a:lstStyle/>
          <a:p>
            <a:pPr marL="285750" indent="-285750">
              <a:spcAft>
                <a:spcPts val="600"/>
              </a:spcAft>
              <a:buFont typeface="Arial" panose="020B0604020202020204" pitchFamily="34" charset="0"/>
              <a:buChar char="•"/>
            </a:pPr>
            <a:r>
              <a:rPr lang="en-US" cap="small" dirty="0" smtClean="0"/>
              <a:t>Singh, </a:t>
            </a:r>
            <a:r>
              <a:rPr lang="en-US" cap="small" dirty="0" err="1" smtClean="0"/>
              <a:t>Sarwant</a:t>
            </a:r>
            <a:r>
              <a:rPr lang="en-US" cap="small" dirty="0" smtClean="0"/>
              <a:t> </a:t>
            </a:r>
            <a:r>
              <a:rPr lang="en-US" dirty="0" smtClean="0"/>
              <a:t>(2012</a:t>
            </a:r>
            <a:r>
              <a:rPr lang="en-US" dirty="0"/>
              <a:t>): </a:t>
            </a:r>
            <a:r>
              <a:rPr lang="en-US" i="1" dirty="0"/>
              <a:t>New Mega Trends: Implications for our Future Lives</a:t>
            </a:r>
            <a:r>
              <a:rPr lang="en-US" dirty="0"/>
              <a:t>, New York, </a:t>
            </a:r>
            <a:r>
              <a:rPr lang="en-US" dirty="0" smtClean="0"/>
              <a:t>Palgrave </a:t>
            </a:r>
            <a:r>
              <a:rPr lang="en-GB" dirty="0" smtClean="0"/>
              <a:t>Macmillan</a:t>
            </a:r>
            <a:endParaRPr lang="en-GB" dirty="0"/>
          </a:p>
          <a:p>
            <a:pPr marL="285750" indent="-285750">
              <a:spcAft>
                <a:spcPts val="600"/>
              </a:spcAft>
              <a:buFont typeface="Arial" panose="020B0604020202020204" pitchFamily="34" charset="0"/>
              <a:buChar char="•"/>
            </a:pPr>
            <a:r>
              <a:rPr lang="en-US" cap="small" dirty="0" smtClean="0"/>
              <a:t>Appiah, Kwame Anthony </a:t>
            </a:r>
            <a:r>
              <a:rPr lang="en-US" dirty="0" smtClean="0"/>
              <a:t>(2007</a:t>
            </a:r>
            <a:r>
              <a:rPr lang="en-US" dirty="0"/>
              <a:t>): </a:t>
            </a:r>
            <a:r>
              <a:rPr lang="en-US" i="1" dirty="0"/>
              <a:t>Cosmopolitanism: Ethics in a World of Strangers</a:t>
            </a:r>
            <a:r>
              <a:rPr lang="en-US" dirty="0"/>
              <a:t>, New </a:t>
            </a:r>
            <a:r>
              <a:rPr lang="en-US" dirty="0" smtClean="0"/>
              <a:t>York, </a:t>
            </a:r>
            <a:r>
              <a:rPr lang="en-GB" dirty="0" smtClean="0"/>
              <a:t>Norton</a:t>
            </a:r>
            <a:r>
              <a:rPr lang="en-GB" dirty="0"/>
              <a:t>.</a:t>
            </a:r>
          </a:p>
        </p:txBody>
      </p:sp>
      <p:sp>
        <p:nvSpPr>
          <p:cNvPr id="3" name="Textfeld 2"/>
          <p:cNvSpPr txBox="1"/>
          <p:nvPr/>
        </p:nvSpPr>
        <p:spPr>
          <a:xfrm>
            <a:off x="395535" y="937683"/>
            <a:ext cx="4579329"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Bibliography</a:t>
            </a:r>
            <a:endParaRPr lang="en-GB" dirty="0"/>
          </a:p>
        </p:txBody>
      </p:sp>
      <p:pic>
        <p:nvPicPr>
          <p:cNvPr id="6146" name="Picture 2" descr="Books, Library, Education, Literature, Infor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417033"/>
            <a:ext cx="2612951" cy="2787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894744" y="6204181"/>
            <a:ext cx="2549464" cy="553998"/>
          </a:xfrm>
          <a:prstGeom prst="rect">
            <a:avLst/>
          </a:prstGeom>
          <a:noFill/>
        </p:spPr>
        <p:txBody>
          <a:bodyPr wrap="square" rtlCol="0">
            <a:spAutoFit/>
          </a:bodyPr>
          <a:lstStyle/>
          <a:p>
            <a:r>
              <a:rPr lang="en-GB" sz="1000" dirty="0"/>
              <a:t>Image by </a:t>
            </a:r>
            <a:r>
              <a:rPr lang="en-GB" sz="1000" dirty="0" smtClean="0">
                <a:hlinkClick r:id="rId3"/>
              </a:rPr>
              <a:t>Clker-Free-Vector-Images </a:t>
            </a:r>
            <a:r>
              <a:rPr lang="en-GB" sz="1000" dirty="0" smtClean="0"/>
              <a:t>on </a:t>
            </a:r>
            <a:r>
              <a:rPr lang="en-GB" sz="1000" dirty="0" smtClean="0">
                <a:hlinkClick r:id="rId4"/>
              </a:rPr>
              <a:t>Pixabay </a:t>
            </a:r>
            <a:r>
              <a:rPr lang="en-GB" sz="1000" dirty="0"/>
              <a:t>licensed by </a:t>
            </a:r>
            <a:r>
              <a:rPr lang="de-DE" sz="1000" dirty="0">
                <a:hlinkClick r:id="rId5"/>
              </a:rPr>
              <a:t>CC0</a:t>
            </a:r>
            <a:r>
              <a:rPr lang="en-GB" sz="1000" dirty="0"/>
              <a:t> </a:t>
            </a:r>
          </a:p>
          <a:p>
            <a:endParaRPr lang="en-GB" sz="1000" dirty="0"/>
          </a:p>
        </p:txBody>
      </p:sp>
    </p:spTree>
    <p:extLst>
      <p:ext uri="{BB962C8B-B14F-4D97-AF65-F5344CB8AC3E}">
        <p14:creationId xmlns:p14="http://schemas.microsoft.com/office/powerpoint/2010/main" val="6988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p>
            <a:r>
              <a:rPr lang="en-GB" sz="2400" b="1" dirty="0" smtClean="0">
                <a:solidFill>
                  <a:srgbClr val="EA4C19"/>
                </a:solidFill>
                <a:latin typeface="Arial Rounded MT Bold" panose="020F0704030504030204" pitchFamily="34" charset="0"/>
                <a:ea typeface="+mj-ea"/>
                <a:cs typeface="+mj-cs"/>
              </a:rPr>
              <a:t>Agenda</a:t>
            </a:r>
            <a:endParaRPr lang="en-GB" sz="2400" b="1" dirty="0">
              <a:solidFill>
                <a:srgbClr val="EA4C19"/>
              </a:solidFill>
              <a:latin typeface="Arial Rounded MT Bold" panose="020F0704030504030204" pitchFamily="34" charset="0"/>
              <a:ea typeface="+mj-ea"/>
              <a:cs typeface="+mj-cs"/>
            </a:endParaRPr>
          </a:p>
        </p:txBody>
      </p:sp>
      <p:sp>
        <p:nvSpPr>
          <p:cNvPr id="4" name="Textfeld 3"/>
          <p:cNvSpPr txBox="1"/>
          <p:nvPr/>
        </p:nvSpPr>
        <p:spPr>
          <a:xfrm>
            <a:off x="6876256" y="3773328"/>
            <a:ext cx="2009229" cy="400110"/>
          </a:xfrm>
          <a:prstGeom prst="rect">
            <a:avLst/>
          </a:prstGeom>
          <a:noFill/>
        </p:spPr>
        <p:txBody>
          <a:bodyPr wrap="square" rtlCol="0">
            <a:spAutoFit/>
          </a:bodyPr>
          <a:lstStyle/>
          <a:p>
            <a:r>
              <a:rPr lang="en-GB" sz="1000" dirty="0" smtClean="0"/>
              <a:t>Image by </a:t>
            </a:r>
            <a:r>
              <a:rPr lang="de-DE" sz="1000" dirty="0">
                <a:hlinkClick r:id="rId2"/>
              </a:rPr>
              <a:t>OpenClipart-Vectors</a:t>
            </a:r>
            <a:r>
              <a:rPr lang="de-DE" sz="1000" dirty="0"/>
              <a:t> </a:t>
            </a:r>
            <a:r>
              <a:rPr lang="de-DE" sz="1000" dirty="0" smtClean="0"/>
              <a:t>on </a:t>
            </a:r>
            <a:r>
              <a:rPr lang="de-DE" sz="1000" dirty="0" smtClean="0">
                <a:hlinkClick r:id="rId3"/>
              </a:rPr>
              <a:t>Pixabay </a:t>
            </a:r>
            <a:r>
              <a:rPr lang="de-DE" sz="1000" dirty="0" smtClean="0"/>
              <a:t>licensed by </a:t>
            </a:r>
            <a:r>
              <a:rPr lang="de-DE" sz="1000" dirty="0" smtClean="0">
                <a:hlinkClick r:id="rId4"/>
              </a:rPr>
              <a:t>CC0</a:t>
            </a:r>
            <a:endParaRPr lang="en-GB" sz="1000" dirty="0"/>
          </a:p>
        </p:txBody>
      </p:sp>
      <p:sp>
        <p:nvSpPr>
          <p:cNvPr id="5" name="Textfeld 4"/>
          <p:cNvSpPr txBox="1"/>
          <p:nvPr/>
        </p:nvSpPr>
        <p:spPr>
          <a:xfrm>
            <a:off x="539552" y="1628800"/>
            <a:ext cx="4608512" cy="3247043"/>
          </a:xfrm>
          <a:prstGeom prst="rect">
            <a:avLst/>
          </a:prstGeom>
          <a:noFill/>
        </p:spPr>
        <p:txBody>
          <a:bodyPr wrap="square" rtlCol="0">
            <a:spAutoFit/>
          </a:bodyPr>
          <a:lstStyle/>
          <a:p>
            <a:pPr marL="342900" indent="-342900">
              <a:spcAft>
                <a:spcPts val="600"/>
              </a:spcAft>
              <a:buAutoNum type="arabicPeriod"/>
            </a:pPr>
            <a:r>
              <a:rPr lang="en-GB" dirty="0" smtClean="0"/>
              <a:t>Learning goals </a:t>
            </a:r>
          </a:p>
          <a:p>
            <a:pPr marL="342900" indent="-342900">
              <a:spcAft>
                <a:spcPts val="600"/>
              </a:spcAft>
              <a:buAutoNum type="arabicPeriod"/>
            </a:pPr>
            <a:r>
              <a:rPr lang="en-GB" dirty="0" smtClean="0"/>
              <a:t>Mental games: looking at my own world with different eyes</a:t>
            </a:r>
          </a:p>
          <a:p>
            <a:pPr marL="342900" indent="-342900">
              <a:spcAft>
                <a:spcPts val="600"/>
              </a:spcAft>
              <a:buAutoNum type="arabicPeriod"/>
            </a:pPr>
            <a:r>
              <a:rPr lang="en-GB" dirty="0" smtClean="0"/>
              <a:t>Global megatrends and the cosmopolitan view</a:t>
            </a:r>
          </a:p>
          <a:p>
            <a:pPr marL="342900" indent="-342900">
              <a:spcAft>
                <a:spcPts val="600"/>
              </a:spcAft>
              <a:buAutoNum type="arabicPeriod"/>
            </a:pPr>
            <a:r>
              <a:rPr lang="en-GB" dirty="0" smtClean="0"/>
              <a:t>“Localising”</a:t>
            </a:r>
            <a:r>
              <a:rPr lang="en-US" dirty="0" smtClean="0"/>
              <a:t> our cosmopolitan commitment</a:t>
            </a:r>
          </a:p>
          <a:p>
            <a:pPr marL="342900" indent="-342900">
              <a:spcAft>
                <a:spcPts val="600"/>
              </a:spcAft>
              <a:buAutoNum type="arabicPeriod"/>
            </a:pPr>
            <a:r>
              <a:rPr lang="en-GB" dirty="0" smtClean="0"/>
              <a:t>A “gallery of statements” to engage in the global dialog</a:t>
            </a:r>
          </a:p>
          <a:p>
            <a:pPr marL="342900" indent="-342900">
              <a:spcAft>
                <a:spcPts val="600"/>
              </a:spcAft>
              <a:buAutoNum type="arabicPeriod"/>
            </a:pPr>
            <a:r>
              <a:rPr lang="en-GB" dirty="0" smtClean="0"/>
              <a:t>Wrap-up: Scrabble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548" y="1655980"/>
            <a:ext cx="3135716" cy="1982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9161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a:t>1. Learning goals</a:t>
            </a:r>
          </a:p>
        </p:txBody>
      </p:sp>
      <p:sp>
        <p:nvSpPr>
          <p:cNvPr id="3" name="Textfeld 2"/>
          <p:cNvSpPr txBox="1"/>
          <p:nvPr/>
        </p:nvSpPr>
        <p:spPr>
          <a:xfrm>
            <a:off x="539552" y="1628800"/>
            <a:ext cx="4752528" cy="369332"/>
          </a:xfrm>
          <a:prstGeom prst="rect">
            <a:avLst/>
          </a:prstGeom>
          <a:noFill/>
        </p:spPr>
        <p:txBody>
          <a:bodyPr wrap="square" rtlCol="0">
            <a:spAutoFit/>
          </a:bodyPr>
          <a:lstStyle/>
          <a:p>
            <a:r>
              <a:rPr lang="en-GB" dirty="0" smtClean="0"/>
              <a:t>At the end of this unit </a:t>
            </a:r>
            <a:r>
              <a:rPr lang="en-GB" dirty="0" smtClean="0"/>
              <a:t>you will:</a:t>
            </a:r>
            <a:endParaRPr lang="en-GB" dirty="0"/>
          </a:p>
        </p:txBody>
      </p:sp>
      <p:sp>
        <p:nvSpPr>
          <p:cNvPr id="4" name="Textfeld 3"/>
          <p:cNvSpPr txBox="1"/>
          <p:nvPr/>
        </p:nvSpPr>
        <p:spPr>
          <a:xfrm>
            <a:off x="539552" y="2276872"/>
            <a:ext cx="4824536"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…be aware of diversity </a:t>
            </a:r>
            <a:r>
              <a:rPr lang="en-GB" dirty="0"/>
              <a:t>in </a:t>
            </a:r>
            <a:r>
              <a:rPr lang="en-GB" dirty="0" smtClean="0"/>
              <a:t>your daily </a:t>
            </a:r>
            <a:r>
              <a:rPr lang="en-GB" dirty="0"/>
              <a:t>environment.</a:t>
            </a:r>
            <a:endParaRPr lang="en-GB" dirty="0" smtClean="0"/>
          </a:p>
          <a:p>
            <a:pPr marL="285750" indent="-285750">
              <a:spcAft>
                <a:spcPts val="600"/>
              </a:spcAft>
              <a:buFont typeface="Arial" panose="020B0604020202020204" pitchFamily="34" charset="0"/>
              <a:buChar char="•"/>
            </a:pPr>
            <a:r>
              <a:rPr lang="en-GB" dirty="0" smtClean="0"/>
              <a:t>…be able to critically analyse how and to what extent megatrends </a:t>
            </a:r>
            <a:r>
              <a:rPr lang="en-GB" dirty="0"/>
              <a:t>shape society</a:t>
            </a:r>
            <a:r>
              <a:rPr lang="en-GB" dirty="0" smtClean="0"/>
              <a:t>.</a:t>
            </a:r>
          </a:p>
          <a:p>
            <a:pPr marL="285750" indent="-285750">
              <a:spcAft>
                <a:spcPts val="600"/>
              </a:spcAft>
              <a:buFont typeface="Arial" panose="020B0604020202020204" pitchFamily="34" charset="0"/>
              <a:buChar char="•"/>
            </a:pPr>
            <a:r>
              <a:rPr lang="en-GB" dirty="0" smtClean="0"/>
              <a:t>…be able to apply </a:t>
            </a:r>
            <a:r>
              <a:rPr lang="en-GB" dirty="0" smtClean="0"/>
              <a:t>the </a:t>
            </a:r>
            <a:r>
              <a:rPr lang="en-GB" dirty="0"/>
              <a:t>diversity perspective on specific </a:t>
            </a:r>
            <a:r>
              <a:rPr lang="en-GB" dirty="0" smtClean="0"/>
              <a:t>scenarios.</a:t>
            </a:r>
          </a:p>
          <a:p>
            <a:pPr marL="285750" indent="-285750">
              <a:spcAft>
                <a:spcPts val="600"/>
              </a:spcAft>
              <a:buFont typeface="Arial" panose="020B0604020202020204" pitchFamily="34" charset="0"/>
              <a:buChar char="•"/>
            </a:pPr>
            <a:r>
              <a:rPr lang="en-GB" dirty="0" smtClean="0"/>
              <a:t>…be able to reflect </a:t>
            </a:r>
            <a:r>
              <a:rPr lang="en-GB" dirty="0"/>
              <a:t>on </a:t>
            </a:r>
            <a:r>
              <a:rPr lang="en-GB" dirty="0" smtClean="0"/>
              <a:t>your role in a complex and interconnected world.</a:t>
            </a:r>
          </a:p>
        </p:txBody>
      </p:sp>
      <p:sp>
        <p:nvSpPr>
          <p:cNvPr id="6" name="Textfeld 5"/>
          <p:cNvSpPr txBox="1"/>
          <p:nvPr/>
        </p:nvSpPr>
        <p:spPr>
          <a:xfrm>
            <a:off x="6948264" y="3729226"/>
            <a:ext cx="2006352" cy="400110"/>
          </a:xfrm>
          <a:prstGeom prst="rect">
            <a:avLst/>
          </a:prstGeom>
          <a:noFill/>
        </p:spPr>
        <p:txBody>
          <a:bodyPr wrap="square" rtlCol="0">
            <a:spAutoFit/>
          </a:bodyPr>
          <a:lstStyle/>
          <a:p>
            <a:r>
              <a:rPr lang="en-GB" sz="1000" dirty="0" smtClean="0"/>
              <a:t>Image by </a:t>
            </a:r>
            <a:r>
              <a:rPr lang="en-GB" sz="1000" dirty="0" smtClean="0">
                <a:hlinkClick r:id="rId2"/>
              </a:rPr>
              <a:t>Quince Media </a:t>
            </a:r>
            <a:r>
              <a:rPr lang="en-GB" sz="1000" dirty="0" smtClean="0"/>
              <a:t>on </a:t>
            </a:r>
            <a:r>
              <a:rPr lang="en-GB" sz="1000" dirty="0" smtClean="0">
                <a:hlinkClick r:id="rId3"/>
              </a:rPr>
              <a:t>Pixabay </a:t>
            </a:r>
            <a:r>
              <a:rPr lang="en-GB" sz="1000" dirty="0" smtClean="0"/>
              <a:t>licensed by </a:t>
            </a:r>
            <a:r>
              <a:rPr lang="de-DE" sz="1000" dirty="0" smtClean="0">
                <a:hlinkClick r:id="rId4"/>
              </a:rPr>
              <a:t>CC0</a:t>
            </a:r>
            <a:endParaRPr lang="en-GB" sz="10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3" y="1585962"/>
            <a:ext cx="2725543" cy="2044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001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2. Mental games</a:t>
            </a:r>
            <a:endParaRPr lang="en-GB" dirty="0"/>
          </a:p>
        </p:txBody>
      </p:sp>
      <p:sp>
        <p:nvSpPr>
          <p:cNvPr id="3" name="Textfeld 2"/>
          <p:cNvSpPr txBox="1"/>
          <p:nvPr/>
        </p:nvSpPr>
        <p:spPr>
          <a:xfrm>
            <a:off x="539552" y="1772816"/>
            <a:ext cx="7992888"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Divide </a:t>
            </a:r>
            <a:r>
              <a:rPr lang="en-GB" dirty="0" smtClean="0"/>
              <a:t>into three groups</a:t>
            </a:r>
            <a:r>
              <a:rPr lang="en-GB" dirty="0" smtClean="0"/>
              <a:t>.</a:t>
            </a:r>
          </a:p>
          <a:p>
            <a:pPr marL="285750" indent="-285750">
              <a:spcAft>
                <a:spcPts val="600"/>
              </a:spcAft>
              <a:buFont typeface="Arial" panose="020B0604020202020204" pitchFamily="34" charset="0"/>
              <a:buChar char="•"/>
            </a:pPr>
            <a:r>
              <a:rPr lang="en-GB" dirty="0" smtClean="0"/>
              <a:t>Every group selects one mental game.</a:t>
            </a:r>
          </a:p>
          <a:p>
            <a:pPr marL="285750" indent="-285750">
              <a:spcAft>
                <a:spcPts val="600"/>
              </a:spcAft>
              <a:buFont typeface="Arial" panose="020B0604020202020204" pitchFamily="34" charset="0"/>
              <a:buChar char="•"/>
            </a:pPr>
            <a:r>
              <a:rPr lang="en-GB" dirty="0" smtClean="0"/>
              <a:t>Your task is to describe with a certain level of detail how the hypothetical world proposed in the game would </a:t>
            </a:r>
            <a:r>
              <a:rPr lang="en-GB" dirty="0" smtClean="0"/>
              <a:t>look. </a:t>
            </a:r>
            <a:endParaRPr lang="en-GB" dirty="0"/>
          </a:p>
        </p:txBody>
      </p:sp>
      <p:sp>
        <p:nvSpPr>
          <p:cNvPr id="4" name="Textfeld 3"/>
          <p:cNvSpPr txBox="1"/>
          <p:nvPr/>
        </p:nvSpPr>
        <p:spPr>
          <a:xfrm>
            <a:off x="863588" y="6238259"/>
            <a:ext cx="2016224" cy="400110"/>
          </a:xfrm>
          <a:prstGeom prst="rect">
            <a:avLst/>
          </a:prstGeom>
          <a:noFill/>
        </p:spPr>
        <p:txBody>
          <a:bodyPr wrap="square" rtlCol="0">
            <a:spAutoFit/>
          </a:bodyPr>
          <a:lstStyle/>
          <a:p>
            <a:r>
              <a:rPr lang="en-GB" sz="1000" dirty="0" smtClean="0"/>
              <a:t>Image by </a:t>
            </a:r>
            <a:r>
              <a:rPr lang="en-GB" sz="1000" dirty="0" smtClean="0">
                <a:hlinkClick r:id="rId2"/>
              </a:rPr>
              <a:t>GDJ </a:t>
            </a:r>
            <a:r>
              <a:rPr lang="en-GB" sz="1000" dirty="0" smtClean="0"/>
              <a:t>on </a:t>
            </a:r>
            <a:r>
              <a:rPr lang="en-GB" sz="1000" dirty="0" smtClean="0">
                <a:hlinkClick r:id="rId3"/>
              </a:rPr>
              <a:t>Pixabay </a:t>
            </a:r>
            <a:r>
              <a:rPr lang="en-GB" sz="1000" dirty="0" smtClean="0"/>
              <a:t>licensed by </a:t>
            </a:r>
            <a:r>
              <a:rPr lang="de-DE" sz="1000" dirty="0">
                <a:hlinkClick r:id="rId4"/>
              </a:rPr>
              <a:t>CC0</a:t>
            </a:r>
            <a:r>
              <a:rPr lang="en-GB" sz="1000" dirty="0" smtClean="0"/>
              <a:t> </a:t>
            </a:r>
            <a:endParaRPr lang="en-GB" sz="1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0178" y="3284984"/>
            <a:ext cx="3714029" cy="3362309"/>
          </a:xfrm>
          <a:prstGeom prst="rect">
            <a:avLst/>
          </a:prstGeom>
        </p:spPr>
      </p:pic>
    </p:spTree>
    <p:extLst>
      <p:ext uri="{BB962C8B-B14F-4D97-AF65-F5344CB8AC3E}">
        <p14:creationId xmlns:p14="http://schemas.microsoft.com/office/powerpoint/2010/main" val="2477104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Mental games</a:t>
            </a:r>
            <a:endParaRPr lang="en-GB" dirty="0"/>
          </a:p>
        </p:txBody>
      </p:sp>
      <p:sp>
        <p:nvSpPr>
          <p:cNvPr id="3" name="Textfeld 2"/>
          <p:cNvSpPr txBox="1"/>
          <p:nvPr/>
        </p:nvSpPr>
        <p:spPr>
          <a:xfrm>
            <a:off x="395536" y="1412776"/>
            <a:ext cx="5904656"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Game 1: The proportional country</a:t>
            </a:r>
            <a:endParaRPr lang="en-GB" dirty="0"/>
          </a:p>
        </p:txBody>
      </p:sp>
      <p:sp>
        <p:nvSpPr>
          <p:cNvPr id="4" name="Textfeld 3"/>
          <p:cNvSpPr txBox="1"/>
          <p:nvPr/>
        </p:nvSpPr>
        <p:spPr>
          <a:xfrm>
            <a:off x="406286" y="1953706"/>
            <a:ext cx="8270170" cy="369332"/>
          </a:xfrm>
          <a:prstGeom prst="rect">
            <a:avLst/>
          </a:prstGeom>
          <a:noFill/>
        </p:spPr>
        <p:txBody>
          <a:bodyPr wrap="square" rtlCol="0">
            <a:spAutoFit/>
          </a:bodyPr>
          <a:lstStyle/>
          <a:p>
            <a:r>
              <a:rPr lang="en-GB" dirty="0" smtClean="0"/>
              <a:t>Imagine that a new set of laws is approved in your country, according to which:</a:t>
            </a:r>
            <a:endParaRPr lang="en-GB" dirty="0"/>
          </a:p>
        </p:txBody>
      </p:sp>
      <p:sp>
        <p:nvSpPr>
          <p:cNvPr id="5" name="Textfeld 4"/>
          <p:cNvSpPr txBox="1"/>
          <p:nvPr/>
        </p:nvSpPr>
        <p:spPr>
          <a:xfrm>
            <a:off x="406286" y="2600037"/>
            <a:ext cx="4896544" cy="266226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Foreigners are allowed to vote and be elected for the parliament.</a:t>
            </a:r>
          </a:p>
          <a:p>
            <a:pPr marL="285750" indent="-285750">
              <a:spcAft>
                <a:spcPts val="600"/>
              </a:spcAft>
              <a:buFont typeface="Arial" panose="020B0604020202020204" pitchFamily="34" charset="0"/>
              <a:buChar char="•"/>
            </a:pPr>
            <a:r>
              <a:rPr lang="en-GB" dirty="0" smtClean="0"/>
              <a:t>The parliament and the body of civil servants have to be proportionally related to the population, so that minorities (for example immigrants) and social groups (for example men and women) have to be proportionally represented in those institutions.</a:t>
            </a:r>
            <a:endParaRPr lang="en-GB" dirty="0"/>
          </a:p>
        </p:txBody>
      </p:sp>
      <p:sp>
        <p:nvSpPr>
          <p:cNvPr id="6" name="Textfeld 5"/>
          <p:cNvSpPr txBox="1"/>
          <p:nvPr/>
        </p:nvSpPr>
        <p:spPr>
          <a:xfrm>
            <a:off x="971600" y="5499229"/>
            <a:ext cx="7200800" cy="954107"/>
          </a:xfrm>
          <a:prstGeom prst="rect">
            <a:avLst/>
          </a:prstGeom>
          <a:noFill/>
        </p:spPr>
        <p:txBody>
          <a:bodyPr wrap="square" rtlCol="0">
            <a:spAutoFit/>
          </a:bodyPr>
          <a:lstStyle/>
          <a:p>
            <a:pPr algn="ctr"/>
            <a:r>
              <a:rPr lang="en-GB" sz="2800" b="1" dirty="0" smtClean="0">
                <a:solidFill>
                  <a:schemeClr val="accent1">
                    <a:lumMod val="75000"/>
                  </a:schemeClr>
                </a:solidFill>
                <a:effectLst>
                  <a:outerShdw blurRad="50800" dist="38100" dir="5400000" algn="t" rotWithShape="0">
                    <a:prstClr val="black">
                      <a:alpha val="40000"/>
                    </a:prstClr>
                  </a:outerShdw>
                </a:effectLst>
              </a:rPr>
              <a:t>How different would </a:t>
            </a:r>
            <a:r>
              <a:rPr lang="en-GB" sz="2800" b="1" dirty="0">
                <a:solidFill>
                  <a:schemeClr val="accent1">
                    <a:lumMod val="75000"/>
                  </a:schemeClr>
                </a:solidFill>
                <a:effectLst>
                  <a:outerShdw blurRad="50800" dist="38100" dir="5400000" algn="t" rotWithShape="0">
                    <a:prstClr val="black">
                      <a:alpha val="40000"/>
                    </a:prstClr>
                  </a:outerShdw>
                </a:effectLst>
              </a:rPr>
              <a:t>your </a:t>
            </a:r>
            <a:r>
              <a:rPr lang="en-GB" sz="2800" b="1" dirty="0" smtClean="0">
                <a:solidFill>
                  <a:schemeClr val="accent1">
                    <a:lumMod val="75000"/>
                  </a:schemeClr>
                </a:solidFill>
                <a:effectLst>
                  <a:outerShdw blurRad="50800" dist="38100" dir="5400000" algn="t" rotWithShape="0">
                    <a:prstClr val="black">
                      <a:alpha val="40000"/>
                    </a:prstClr>
                  </a:outerShdw>
                </a:effectLst>
              </a:rPr>
              <a:t>country </a:t>
            </a:r>
            <a:r>
              <a:rPr lang="en-GB" sz="2800" b="1" dirty="0" smtClean="0">
                <a:solidFill>
                  <a:schemeClr val="accent1">
                    <a:lumMod val="75000"/>
                  </a:schemeClr>
                </a:solidFill>
                <a:effectLst>
                  <a:outerShdw blurRad="50800" dist="38100" dir="5400000" algn="t" rotWithShape="0">
                    <a:prstClr val="black">
                      <a:alpha val="40000"/>
                    </a:prstClr>
                  </a:outerShdw>
                </a:effectLst>
              </a:rPr>
              <a:t>be compared </a:t>
            </a:r>
            <a:r>
              <a:rPr lang="en-GB" sz="2800" b="1" dirty="0" smtClean="0">
                <a:solidFill>
                  <a:schemeClr val="accent1">
                    <a:lumMod val="75000"/>
                  </a:schemeClr>
                </a:solidFill>
                <a:effectLst>
                  <a:outerShdw blurRad="50800" dist="38100" dir="5400000" algn="t" rotWithShape="0">
                    <a:prstClr val="black">
                      <a:alpha val="40000"/>
                    </a:prstClr>
                  </a:outerShdw>
                </a:effectLst>
              </a:rPr>
              <a:t>to now?</a:t>
            </a:r>
            <a:endParaRPr lang="en-GB" sz="2800" b="1" dirty="0">
              <a:solidFill>
                <a:schemeClr val="accent1">
                  <a:lumMod val="75000"/>
                </a:schemeClr>
              </a:solidFill>
              <a:effectLst>
                <a:outerShdw blurRad="50800" dist="38100" dir="5400000" algn="t" rotWithShape="0">
                  <a:prstClr val="black">
                    <a:alpha val="40000"/>
                  </a:prstClr>
                </a:outerShdw>
              </a:effectLst>
            </a:endParaRPr>
          </a:p>
        </p:txBody>
      </p:sp>
      <p:sp>
        <p:nvSpPr>
          <p:cNvPr id="7" name="Textfeld 6"/>
          <p:cNvSpPr txBox="1"/>
          <p:nvPr/>
        </p:nvSpPr>
        <p:spPr>
          <a:xfrm>
            <a:off x="6442839" y="4963234"/>
            <a:ext cx="2271979" cy="400110"/>
          </a:xfrm>
          <a:prstGeom prst="rect">
            <a:avLst/>
          </a:prstGeom>
          <a:noFill/>
        </p:spPr>
        <p:txBody>
          <a:bodyPr wrap="square" rtlCol="0">
            <a:spAutoFit/>
          </a:bodyPr>
          <a:lstStyle/>
          <a:p>
            <a:r>
              <a:rPr lang="de-DE" sz="1000" dirty="0" smtClean="0"/>
              <a:t>Image by </a:t>
            </a:r>
            <a:r>
              <a:rPr lang="de-DE" sz="1000" dirty="0" smtClean="0">
                <a:hlinkClick r:id="rId2"/>
              </a:rPr>
              <a:t>rawpixel </a:t>
            </a:r>
            <a:r>
              <a:rPr lang="de-DE" sz="1000" dirty="0" smtClean="0"/>
              <a:t>on </a:t>
            </a:r>
            <a:r>
              <a:rPr lang="de-DE" sz="1000" dirty="0" smtClean="0">
                <a:hlinkClick r:id="rId3"/>
              </a:rPr>
              <a:t>Unsplash </a:t>
            </a:r>
            <a:r>
              <a:rPr lang="de-DE" sz="1000" dirty="0" smtClean="0"/>
              <a:t>licensed by </a:t>
            </a:r>
            <a:r>
              <a:rPr lang="de-DE" sz="1000" dirty="0">
                <a:hlinkClick r:id="rId4"/>
              </a:rPr>
              <a:t>Unsplash</a:t>
            </a:r>
            <a:endParaRPr lang="de-DE" sz="10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2748945"/>
            <a:ext cx="2918682" cy="2085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81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Mental games</a:t>
            </a:r>
            <a:endParaRPr lang="en-GB" dirty="0"/>
          </a:p>
        </p:txBody>
      </p:sp>
      <p:sp>
        <p:nvSpPr>
          <p:cNvPr id="3" name="Textfeld 2"/>
          <p:cNvSpPr txBox="1"/>
          <p:nvPr/>
        </p:nvSpPr>
        <p:spPr>
          <a:xfrm>
            <a:off x="395536" y="1412776"/>
            <a:ext cx="5904656"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Game </a:t>
            </a:r>
            <a:r>
              <a:rPr lang="en-GB" dirty="0"/>
              <a:t>2</a:t>
            </a:r>
            <a:r>
              <a:rPr lang="en-GB" dirty="0" smtClean="0"/>
              <a:t>: The Babel Fish</a:t>
            </a:r>
            <a:endParaRPr lang="en-GB" dirty="0"/>
          </a:p>
        </p:txBody>
      </p:sp>
      <p:sp>
        <p:nvSpPr>
          <p:cNvPr id="4" name="Rechteck 3"/>
          <p:cNvSpPr/>
          <p:nvPr/>
        </p:nvSpPr>
        <p:spPr>
          <a:xfrm>
            <a:off x="6970845" y="5517231"/>
            <a:ext cx="2123728" cy="400110"/>
          </a:xfrm>
          <a:prstGeom prst="rect">
            <a:avLst/>
          </a:prstGeom>
        </p:spPr>
        <p:txBody>
          <a:bodyPr wrap="square">
            <a:spAutoFit/>
          </a:bodyPr>
          <a:lstStyle/>
          <a:p>
            <a:r>
              <a:rPr lang="en-GB" sz="1000" dirty="0" smtClean="0"/>
              <a:t>Image by </a:t>
            </a:r>
            <a:r>
              <a:rPr lang="en-GB" sz="1000" dirty="0" smtClean="0">
                <a:hlinkClick r:id="rId2"/>
              </a:rPr>
              <a:t>Rene Vincit </a:t>
            </a:r>
            <a:r>
              <a:rPr lang="en-GB" sz="1000" dirty="0" smtClean="0"/>
              <a:t>on </a:t>
            </a:r>
            <a:r>
              <a:rPr lang="en-GB" sz="1000" dirty="0" smtClean="0">
                <a:hlinkClick r:id="rId3"/>
              </a:rPr>
              <a:t>Unsplash</a:t>
            </a:r>
            <a:r>
              <a:rPr lang="en-GB" sz="1000" dirty="0" smtClean="0"/>
              <a:t> licensed</a:t>
            </a:r>
            <a:r>
              <a:rPr lang="de-DE" sz="1000" dirty="0" smtClean="0"/>
              <a:t> </a:t>
            </a:r>
            <a:r>
              <a:rPr lang="en-GB" sz="1000" dirty="0" smtClean="0"/>
              <a:t>by</a:t>
            </a:r>
            <a:r>
              <a:rPr lang="de-DE" sz="1000" dirty="0" smtClean="0"/>
              <a:t> </a:t>
            </a:r>
            <a:r>
              <a:rPr lang="de-DE" sz="1000" dirty="0" smtClean="0">
                <a:hlinkClick r:id="rId4"/>
              </a:rPr>
              <a:t>Unsplash</a:t>
            </a:r>
            <a:endParaRPr lang="de-DE" sz="1000" dirty="0"/>
          </a:p>
        </p:txBody>
      </p:sp>
      <p:sp>
        <p:nvSpPr>
          <p:cNvPr id="5" name="Textfeld 4"/>
          <p:cNvSpPr txBox="1"/>
          <p:nvPr/>
        </p:nvSpPr>
        <p:spPr>
          <a:xfrm>
            <a:off x="400404" y="1999462"/>
            <a:ext cx="8064896" cy="1200329"/>
          </a:xfrm>
          <a:prstGeom prst="rect">
            <a:avLst/>
          </a:prstGeom>
          <a:noFill/>
        </p:spPr>
        <p:txBody>
          <a:bodyPr wrap="square" rtlCol="0">
            <a:spAutoFit/>
          </a:bodyPr>
          <a:lstStyle/>
          <a:p>
            <a:r>
              <a:rPr lang="en-GB" dirty="0" smtClean="0"/>
              <a:t>The Babel Fish described by Douglas Adams in </a:t>
            </a:r>
            <a:r>
              <a:rPr lang="en-GB" i="1" dirty="0" smtClean="0"/>
              <a:t>The hitchhiker’s guide to </a:t>
            </a:r>
            <a:r>
              <a:rPr lang="en-GB" i="1" dirty="0"/>
              <a:t>the </a:t>
            </a:r>
            <a:r>
              <a:rPr lang="en-GB" i="1" dirty="0" smtClean="0"/>
              <a:t>Galaxy*</a:t>
            </a:r>
            <a:r>
              <a:rPr lang="en-GB" dirty="0" smtClean="0"/>
              <a:t> </a:t>
            </a:r>
            <a:r>
              <a:rPr lang="en-GB" dirty="0"/>
              <a:t> </a:t>
            </a:r>
            <a:r>
              <a:rPr lang="en-GB" dirty="0" smtClean="0"/>
              <a:t>has been </a:t>
            </a:r>
            <a:r>
              <a:rPr lang="en-GB" dirty="0" smtClean="0"/>
              <a:t>discovered </a:t>
            </a:r>
            <a:r>
              <a:rPr lang="en-GB" dirty="0" smtClean="0"/>
              <a:t>and </a:t>
            </a:r>
            <a:r>
              <a:rPr lang="en-GB" dirty="0" smtClean="0"/>
              <a:t>bred, </a:t>
            </a:r>
            <a:r>
              <a:rPr lang="en-GB" dirty="0" smtClean="0"/>
              <a:t>so that nowadays everybody </a:t>
            </a:r>
            <a:r>
              <a:rPr lang="en-GB" dirty="0" smtClean="0"/>
              <a:t>has one</a:t>
            </a:r>
            <a:r>
              <a:rPr lang="en-GB" dirty="0" smtClean="0"/>
              <a:t>. </a:t>
            </a:r>
            <a:r>
              <a:rPr lang="en-US" dirty="0" smtClean="0"/>
              <a:t>if </a:t>
            </a:r>
            <a:r>
              <a:rPr lang="en-US" dirty="0"/>
              <a:t>you stick a Babel </a:t>
            </a:r>
            <a:r>
              <a:rPr lang="en-US" dirty="0" smtClean="0"/>
              <a:t>Fish </a:t>
            </a:r>
            <a:r>
              <a:rPr lang="en-US" dirty="0"/>
              <a:t>in your </a:t>
            </a:r>
            <a:r>
              <a:rPr lang="en-US" dirty="0" smtClean="0"/>
              <a:t>ear, </a:t>
            </a:r>
            <a:r>
              <a:rPr lang="en-US" dirty="0"/>
              <a:t>you can instantly understand anything said to you in any form of </a:t>
            </a:r>
            <a:r>
              <a:rPr lang="en-US" dirty="0" smtClean="0"/>
              <a:t>language.</a:t>
            </a:r>
            <a:endParaRPr lang="en-GB" dirty="0"/>
          </a:p>
        </p:txBody>
      </p:sp>
      <p:sp>
        <p:nvSpPr>
          <p:cNvPr id="6" name="Rechteck 5"/>
          <p:cNvSpPr/>
          <p:nvPr/>
        </p:nvSpPr>
        <p:spPr>
          <a:xfrm>
            <a:off x="107504" y="6372036"/>
            <a:ext cx="4893121" cy="276999"/>
          </a:xfrm>
          <a:prstGeom prst="rect">
            <a:avLst/>
          </a:prstGeom>
        </p:spPr>
        <p:txBody>
          <a:bodyPr wrap="square">
            <a:spAutoFit/>
          </a:bodyPr>
          <a:lstStyle/>
          <a:p>
            <a:pPr lvl="0"/>
            <a:r>
              <a:rPr lang="en-GB" sz="1200" dirty="0" smtClean="0">
                <a:solidFill>
                  <a:prstClr val="black"/>
                </a:solidFill>
              </a:rPr>
              <a:t>*(See: http</a:t>
            </a:r>
            <a:r>
              <a:rPr lang="en-GB" sz="1200" dirty="0">
                <a:solidFill>
                  <a:prstClr val="black"/>
                </a:solidFill>
              </a:rPr>
              <a:t>://hitchhikers.wikia.com/wiki/Babel_Fish)</a:t>
            </a:r>
          </a:p>
        </p:txBody>
      </p:sp>
      <p:sp>
        <p:nvSpPr>
          <p:cNvPr id="7" name="Textfeld 6"/>
          <p:cNvSpPr txBox="1"/>
          <p:nvPr/>
        </p:nvSpPr>
        <p:spPr>
          <a:xfrm>
            <a:off x="400404" y="3286725"/>
            <a:ext cx="5755772" cy="646331"/>
          </a:xfrm>
          <a:prstGeom prst="rect">
            <a:avLst/>
          </a:prstGeom>
          <a:noFill/>
        </p:spPr>
        <p:txBody>
          <a:bodyPr wrap="square" rtlCol="0">
            <a:spAutoFit/>
          </a:bodyPr>
          <a:lstStyle/>
          <a:p>
            <a:r>
              <a:rPr lang="en-GB" dirty="0" smtClean="0"/>
              <a:t>Now, </a:t>
            </a:r>
            <a:r>
              <a:rPr lang="en-GB" dirty="0" smtClean="0"/>
              <a:t>people are encouraged to use their mother tongue and to express themselves freely.  </a:t>
            </a:r>
            <a:endParaRPr lang="en-GB" dirty="0"/>
          </a:p>
        </p:txBody>
      </p:sp>
      <p:sp>
        <p:nvSpPr>
          <p:cNvPr id="9" name="Textfeld 8"/>
          <p:cNvSpPr txBox="1"/>
          <p:nvPr/>
        </p:nvSpPr>
        <p:spPr>
          <a:xfrm>
            <a:off x="323528" y="4149080"/>
            <a:ext cx="6403844" cy="707886"/>
          </a:xfrm>
          <a:prstGeom prst="rect">
            <a:avLst/>
          </a:prstGeom>
          <a:noFill/>
        </p:spPr>
        <p:txBody>
          <a:bodyPr wrap="square" rtlCol="0">
            <a:spAutoFit/>
          </a:bodyPr>
          <a:lstStyle/>
          <a:p>
            <a:pPr algn="ctr"/>
            <a:r>
              <a:rPr lang="en-GB" sz="2000" b="1" dirty="0" smtClean="0">
                <a:solidFill>
                  <a:schemeClr val="accent1">
                    <a:lumMod val="75000"/>
                  </a:schemeClr>
                </a:solidFill>
                <a:effectLst>
                  <a:outerShdw blurRad="50800" dist="38100" dir="5400000" algn="t" rotWithShape="0">
                    <a:prstClr val="black">
                      <a:alpha val="40000"/>
                    </a:prstClr>
                  </a:outerShdw>
                </a:effectLst>
              </a:rPr>
              <a:t>How different would your </a:t>
            </a:r>
            <a:r>
              <a:rPr lang="en-GB" sz="2000" b="1" dirty="0" smtClean="0">
                <a:solidFill>
                  <a:schemeClr val="accent1">
                    <a:lumMod val="75000"/>
                  </a:schemeClr>
                </a:solidFill>
                <a:effectLst>
                  <a:outerShdw blurRad="50800" dist="38100" dir="5400000" algn="t" rotWithShape="0">
                    <a:prstClr val="black">
                      <a:alpha val="40000"/>
                    </a:prstClr>
                  </a:outerShdw>
                </a:effectLst>
              </a:rPr>
              <a:t>university or institution, </a:t>
            </a:r>
            <a:r>
              <a:rPr lang="en-GB" sz="2000" b="1" dirty="0" smtClean="0">
                <a:solidFill>
                  <a:schemeClr val="accent1">
                    <a:lumMod val="75000"/>
                  </a:schemeClr>
                </a:solidFill>
                <a:effectLst>
                  <a:outerShdw blurRad="50800" dist="38100" dir="5400000" algn="t" rotWithShape="0">
                    <a:prstClr val="black">
                      <a:alpha val="40000"/>
                    </a:prstClr>
                  </a:outerShdw>
                </a:effectLst>
              </a:rPr>
              <a:t>neighbourhood or city </a:t>
            </a:r>
            <a:r>
              <a:rPr lang="en-GB" sz="2000" b="1" dirty="0" smtClean="0">
                <a:solidFill>
                  <a:schemeClr val="accent1">
                    <a:lumMod val="75000"/>
                  </a:schemeClr>
                </a:solidFill>
                <a:effectLst>
                  <a:outerShdw blurRad="50800" dist="38100" dir="5400000" algn="t" rotWithShape="0">
                    <a:prstClr val="black">
                      <a:alpha val="40000"/>
                    </a:prstClr>
                  </a:outerShdw>
                </a:effectLst>
              </a:rPr>
              <a:t>be compared </a:t>
            </a:r>
            <a:r>
              <a:rPr lang="en-GB" sz="2000" b="1" dirty="0" smtClean="0">
                <a:solidFill>
                  <a:schemeClr val="accent1">
                    <a:lumMod val="75000"/>
                  </a:schemeClr>
                </a:solidFill>
                <a:effectLst>
                  <a:outerShdw blurRad="50800" dist="38100" dir="5400000" algn="t" rotWithShape="0">
                    <a:prstClr val="black">
                      <a:alpha val="40000"/>
                    </a:prstClr>
                  </a:outerShdw>
                </a:effectLst>
              </a:rPr>
              <a:t>to now?</a:t>
            </a:r>
            <a:endParaRPr lang="en-GB" sz="2000" b="1" dirty="0">
              <a:solidFill>
                <a:schemeClr val="accent1">
                  <a:lumMod val="75000"/>
                </a:schemeClr>
              </a:solidFill>
              <a:effectLst>
                <a:outerShdw blurRad="50800" dist="38100" dir="5400000" algn="t" rotWithShape="0">
                  <a:prstClr val="black">
                    <a:alpha val="40000"/>
                  </a:prstClr>
                </a:outerShdw>
              </a:effectLst>
            </a:endParaRPr>
          </a:p>
        </p:txBody>
      </p:sp>
      <p:sp>
        <p:nvSpPr>
          <p:cNvPr id="8" name="Textfeld 7"/>
          <p:cNvSpPr txBox="1"/>
          <p:nvPr/>
        </p:nvSpPr>
        <p:spPr>
          <a:xfrm>
            <a:off x="1048476" y="5085184"/>
            <a:ext cx="5467740"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How many languages could you listen to around you?</a:t>
            </a:r>
          </a:p>
          <a:p>
            <a:pPr marL="285750" indent="-285750">
              <a:buFont typeface="Arial" panose="020B0604020202020204" pitchFamily="34" charset="0"/>
              <a:buChar char="•"/>
            </a:pPr>
            <a:r>
              <a:rPr lang="en-GB" sz="1600" dirty="0" smtClean="0"/>
              <a:t>Who would have now more opportunities to speak and be listened to?</a:t>
            </a:r>
            <a:endParaRPr lang="en-GB" sz="16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693" y="3286725"/>
            <a:ext cx="2328643" cy="2014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780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Mental games</a:t>
            </a:r>
            <a:endParaRPr lang="en-GB" dirty="0"/>
          </a:p>
        </p:txBody>
      </p:sp>
      <p:sp>
        <p:nvSpPr>
          <p:cNvPr id="3" name="Textfeld 2"/>
          <p:cNvSpPr txBox="1"/>
          <p:nvPr/>
        </p:nvSpPr>
        <p:spPr>
          <a:xfrm>
            <a:off x="395536" y="1412776"/>
            <a:ext cx="5904656"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Game </a:t>
            </a:r>
            <a:r>
              <a:rPr lang="en-GB" dirty="0"/>
              <a:t>3</a:t>
            </a:r>
            <a:r>
              <a:rPr lang="en-GB" dirty="0" smtClean="0"/>
              <a:t>: Switching identities</a:t>
            </a:r>
            <a:endParaRPr lang="en-GB" dirty="0"/>
          </a:p>
        </p:txBody>
      </p:sp>
      <p:sp>
        <p:nvSpPr>
          <p:cNvPr id="4" name="Rechteck 3"/>
          <p:cNvSpPr/>
          <p:nvPr/>
        </p:nvSpPr>
        <p:spPr>
          <a:xfrm>
            <a:off x="7092280" y="5661248"/>
            <a:ext cx="1853952" cy="400110"/>
          </a:xfrm>
          <a:prstGeom prst="rect">
            <a:avLst/>
          </a:prstGeom>
        </p:spPr>
        <p:txBody>
          <a:bodyPr wrap="square">
            <a:spAutoFit/>
          </a:bodyPr>
          <a:lstStyle/>
          <a:p>
            <a:r>
              <a:rPr lang="en-GB" sz="1000" dirty="0" smtClean="0"/>
              <a:t>Image by </a:t>
            </a:r>
            <a:r>
              <a:rPr lang="en-GB" sz="1000" dirty="0" smtClean="0">
                <a:hlinkClick r:id="rId2"/>
              </a:rPr>
              <a:t>geralt </a:t>
            </a:r>
            <a:r>
              <a:rPr lang="en-GB" sz="1000" dirty="0" smtClean="0"/>
              <a:t>on </a:t>
            </a:r>
            <a:r>
              <a:rPr lang="en-GB" sz="1000" dirty="0" smtClean="0">
                <a:hlinkClick r:id="rId3"/>
              </a:rPr>
              <a:t>Pixabay</a:t>
            </a:r>
            <a:r>
              <a:rPr lang="en-GB" sz="1000" dirty="0"/>
              <a:t> licensed by </a:t>
            </a:r>
            <a:r>
              <a:rPr lang="de-DE" sz="1000" dirty="0">
                <a:hlinkClick r:id="rId4"/>
              </a:rPr>
              <a:t>CC0</a:t>
            </a:r>
            <a:r>
              <a:rPr lang="en-GB" sz="1000" dirty="0"/>
              <a:t> </a:t>
            </a:r>
          </a:p>
        </p:txBody>
      </p:sp>
      <p:sp>
        <p:nvSpPr>
          <p:cNvPr id="5" name="Textfeld 4"/>
          <p:cNvSpPr txBox="1"/>
          <p:nvPr/>
        </p:nvSpPr>
        <p:spPr>
          <a:xfrm>
            <a:off x="395536" y="2204864"/>
            <a:ext cx="6696744" cy="1754326"/>
          </a:xfrm>
          <a:prstGeom prst="rect">
            <a:avLst/>
          </a:prstGeom>
          <a:noFill/>
        </p:spPr>
        <p:txBody>
          <a:bodyPr wrap="square" rtlCol="0">
            <a:spAutoFit/>
          </a:bodyPr>
          <a:lstStyle/>
          <a:p>
            <a:r>
              <a:rPr lang="en-GB" i="1" dirty="0" err="1" smtClean="0"/>
              <a:t>Rekall</a:t>
            </a:r>
            <a:r>
              <a:rPr lang="en-GB" i="1" dirty="0" smtClean="0"/>
              <a:t> Enterprises </a:t>
            </a:r>
            <a:r>
              <a:rPr lang="en-GB" dirty="0" smtClean="0"/>
              <a:t>(the travel memory company of </a:t>
            </a:r>
            <a:r>
              <a:rPr lang="en-GB" i="1" dirty="0" smtClean="0"/>
              <a:t>Total Recall</a:t>
            </a:r>
            <a:r>
              <a:rPr lang="en-GB" dirty="0" smtClean="0"/>
              <a:t>*) </a:t>
            </a:r>
            <a:r>
              <a:rPr lang="en-GB" dirty="0" smtClean="0"/>
              <a:t>have just </a:t>
            </a:r>
            <a:r>
              <a:rPr lang="en-GB" dirty="0" smtClean="0"/>
              <a:t>created a new experience based on a device called </a:t>
            </a:r>
            <a:r>
              <a:rPr lang="en-GB" i="1" dirty="0" smtClean="0"/>
              <a:t>Identity Switcher</a:t>
            </a:r>
            <a:r>
              <a:rPr lang="en-GB" dirty="0" smtClean="0"/>
              <a:t>. With the </a:t>
            </a:r>
            <a:r>
              <a:rPr lang="en-GB" i="1" dirty="0" smtClean="0"/>
              <a:t>Identity Switcher </a:t>
            </a:r>
            <a:r>
              <a:rPr lang="en-GB" dirty="0" smtClean="0"/>
              <a:t>in your </a:t>
            </a:r>
            <a:r>
              <a:rPr lang="en-GB" dirty="0" smtClean="0"/>
              <a:t>pocket, </a:t>
            </a:r>
            <a:r>
              <a:rPr lang="en-GB" dirty="0" smtClean="0"/>
              <a:t>you </a:t>
            </a:r>
            <a:r>
              <a:rPr lang="en-GB" dirty="0" smtClean="0"/>
              <a:t>can exchange your </a:t>
            </a:r>
            <a:r>
              <a:rPr lang="en-GB" dirty="0" smtClean="0"/>
              <a:t>cultural identity with every person you touch (e.g. shaking hands or unnoticed contact in the train</a:t>
            </a:r>
            <a:r>
              <a:rPr lang="en-GB" dirty="0"/>
              <a:t>) </a:t>
            </a:r>
            <a:r>
              <a:rPr lang="en-GB" dirty="0" smtClean="0"/>
              <a:t>for 24 </a:t>
            </a:r>
            <a:r>
              <a:rPr lang="en-GB" dirty="0"/>
              <a:t>hours. </a:t>
            </a:r>
            <a:r>
              <a:rPr lang="en-GB" dirty="0" smtClean="0"/>
              <a:t>You love new technology, so you buy the switcher</a:t>
            </a:r>
            <a:r>
              <a:rPr lang="en-GB" dirty="0" smtClean="0"/>
              <a:t>. </a:t>
            </a:r>
            <a:endParaRPr lang="en-GB" dirty="0"/>
          </a:p>
        </p:txBody>
      </p:sp>
      <p:sp>
        <p:nvSpPr>
          <p:cNvPr id="7" name="Textfeld 6"/>
          <p:cNvSpPr txBox="1"/>
          <p:nvPr/>
        </p:nvSpPr>
        <p:spPr>
          <a:xfrm>
            <a:off x="35496" y="4149080"/>
            <a:ext cx="7200800" cy="707886"/>
          </a:xfrm>
          <a:prstGeom prst="rect">
            <a:avLst/>
          </a:prstGeom>
          <a:noFill/>
        </p:spPr>
        <p:txBody>
          <a:bodyPr wrap="square" rtlCol="0">
            <a:spAutoFit/>
          </a:bodyPr>
          <a:lstStyle/>
          <a:p>
            <a:pPr algn="ctr"/>
            <a:r>
              <a:rPr lang="en-GB" sz="2000" b="1" dirty="0" smtClean="0">
                <a:solidFill>
                  <a:schemeClr val="accent1">
                    <a:lumMod val="75000"/>
                  </a:schemeClr>
                </a:solidFill>
                <a:effectLst>
                  <a:outerShdw blurRad="50800" dist="38100" dir="5400000" algn="t" rotWithShape="0">
                    <a:prstClr val="black">
                      <a:alpha val="40000"/>
                    </a:prstClr>
                  </a:outerShdw>
                </a:effectLst>
              </a:rPr>
              <a:t>How many different cultural identities would you </a:t>
            </a:r>
            <a:r>
              <a:rPr lang="en-GB" sz="2000" b="1" dirty="0" smtClean="0">
                <a:solidFill>
                  <a:schemeClr val="accent1">
                    <a:lumMod val="75000"/>
                  </a:schemeClr>
                </a:solidFill>
                <a:effectLst>
                  <a:outerShdw blurRad="50800" dist="38100" dir="5400000" algn="t" rotWithShape="0">
                    <a:prstClr val="black">
                      <a:alpha val="40000"/>
                    </a:prstClr>
                  </a:outerShdw>
                </a:effectLst>
              </a:rPr>
              <a:t>experience in one </a:t>
            </a:r>
            <a:r>
              <a:rPr lang="en-GB" sz="2000" b="1" dirty="0" smtClean="0">
                <a:solidFill>
                  <a:schemeClr val="accent1">
                    <a:lumMod val="75000"/>
                  </a:schemeClr>
                </a:solidFill>
                <a:effectLst>
                  <a:outerShdw blurRad="50800" dist="38100" dir="5400000" algn="t" rotWithShape="0">
                    <a:prstClr val="black">
                      <a:alpha val="40000"/>
                    </a:prstClr>
                  </a:outerShdw>
                </a:effectLst>
              </a:rPr>
              <a:t>week?</a:t>
            </a:r>
            <a:endParaRPr lang="en-GB" sz="2000" b="1" dirty="0">
              <a:solidFill>
                <a:schemeClr val="accent1">
                  <a:lumMod val="75000"/>
                </a:schemeClr>
              </a:solidFill>
              <a:effectLst>
                <a:outerShdw blurRad="50800" dist="38100" dir="5400000" algn="t" rotWithShape="0">
                  <a:prstClr val="black">
                    <a:alpha val="40000"/>
                  </a:prstClr>
                </a:outerShdw>
              </a:effectLst>
            </a:endParaRPr>
          </a:p>
        </p:txBody>
      </p:sp>
      <p:sp>
        <p:nvSpPr>
          <p:cNvPr id="8" name="Textfeld 7"/>
          <p:cNvSpPr txBox="1"/>
          <p:nvPr/>
        </p:nvSpPr>
        <p:spPr>
          <a:xfrm>
            <a:off x="1048476" y="5085184"/>
            <a:ext cx="5467740"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Which ones would you experience more surely?</a:t>
            </a:r>
          </a:p>
          <a:p>
            <a:pPr marL="285750" indent="-285750">
              <a:buFont typeface="Arial" panose="020B0604020202020204" pitchFamily="34" charset="0"/>
              <a:buChar char="•"/>
            </a:pPr>
            <a:r>
              <a:rPr lang="en-GB" sz="1600" dirty="0" smtClean="0"/>
              <a:t>To which </a:t>
            </a:r>
            <a:r>
              <a:rPr lang="en-GB" sz="1600" dirty="0" smtClean="0"/>
              <a:t>extent would </a:t>
            </a:r>
            <a:r>
              <a:rPr lang="en-GB" sz="1600" dirty="0"/>
              <a:t>this </a:t>
            </a:r>
            <a:r>
              <a:rPr lang="en-GB" sz="1600" dirty="0" smtClean="0"/>
              <a:t>experience change you?</a:t>
            </a:r>
          </a:p>
          <a:p>
            <a:pPr marL="285750" indent="-285750">
              <a:buFont typeface="Arial" panose="020B0604020202020204" pitchFamily="34" charset="0"/>
              <a:buChar char="•"/>
            </a:pPr>
            <a:r>
              <a:rPr lang="en-GB" sz="1600" dirty="0" smtClean="0"/>
              <a:t>What would happen if many other people in your surroundings buy the device too?</a:t>
            </a:r>
            <a:endParaRPr lang="en-GB" sz="1600" dirty="0"/>
          </a:p>
        </p:txBody>
      </p:sp>
      <p:sp>
        <p:nvSpPr>
          <p:cNvPr id="6" name="Textfeld 5"/>
          <p:cNvSpPr txBox="1"/>
          <p:nvPr/>
        </p:nvSpPr>
        <p:spPr>
          <a:xfrm>
            <a:off x="395536" y="6523022"/>
            <a:ext cx="3960440" cy="307777"/>
          </a:xfrm>
          <a:prstGeom prst="rect">
            <a:avLst/>
          </a:prstGeom>
          <a:noFill/>
        </p:spPr>
        <p:txBody>
          <a:bodyPr wrap="square" rtlCol="0">
            <a:spAutoFit/>
          </a:bodyPr>
          <a:lstStyle/>
          <a:p>
            <a:r>
              <a:rPr lang="en-GB" sz="1400" dirty="0" smtClean="0"/>
              <a:t>*(Paul </a:t>
            </a:r>
            <a:r>
              <a:rPr lang="en-GB" sz="1400" dirty="0" err="1" smtClean="0"/>
              <a:t>Verhoeven</a:t>
            </a:r>
            <a:r>
              <a:rPr lang="en-GB" sz="1400" dirty="0" smtClean="0"/>
              <a:t>, 1990)</a:t>
            </a:r>
            <a:endParaRPr lang="en-GB" sz="1400"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324"/>
          <a:stretch/>
        </p:blipFill>
        <p:spPr>
          <a:xfrm>
            <a:off x="7092280" y="3501008"/>
            <a:ext cx="1853952" cy="2160240"/>
          </a:xfrm>
          <a:prstGeom prst="rect">
            <a:avLst/>
          </a:prstGeom>
        </p:spPr>
      </p:pic>
    </p:spTree>
    <p:extLst>
      <p:ext uri="{BB962C8B-B14F-4D97-AF65-F5344CB8AC3E}">
        <p14:creationId xmlns:p14="http://schemas.microsoft.com/office/powerpoint/2010/main" val="16882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763284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3. Global megatrends and the cosmopolitan view</a:t>
            </a:r>
            <a:endParaRPr lang="en-GB" dirty="0"/>
          </a:p>
        </p:txBody>
      </p:sp>
      <p:sp>
        <p:nvSpPr>
          <p:cNvPr id="3" name="Textfeld 2"/>
          <p:cNvSpPr txBox="1"/>
          <p:nvPr/>
        </p:nvSpPr>
        <p:spPr>
          <a:xfrm>
            <a:off x="755576" y="1556792"/>
            <a:ext cx="6768752" cy="19082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smtClean="0"/>
              <a:t>We may not realise it in its whole dimension, but the world has changed dramatically in </a:t>
            </a:r>
            <a:r>
              <a:rPr lang="en-GB" dirty="0" smtClean="0"/>
              <a:t>recent decades</a:t>
            </a:r>
            <a:r>
              <a:rPr lang="en-GB" dirty="0" smtClean="0"/>
              <a:t>.</a:t>
            </a:r>
          </a:p>
          <a:p>
            <a:pPr marL="285750" indent="-285750">
              <a:spcAft>
                <a:spcPts val="600"/>
              </a:spcAft>
              <a:buFont typeface="Arial" panose="020B0604020202020204" pitchFamily="34" charset="0"/>
              <a:buChar char="•"/>
            </a:pPr>
            <a:r>
              <a:rPr lang="en-GB" dirty="0" smtClean="0"/>
              <a:t>The </a:t>
            </a:r>
            <a:r>
              <a:rPr lang="en-GB" dirty="0" err="1" smtClean="0"/>
              <a:t>multiculturalisation</a:t>
            </a:r>
            <a:r>
              <a:rPr lang="en-GB" dirty="0" smtClean="0"/>
              <a:t> and diversification of your environment is only one sign of this.</a:t>
            </a:r>
          </a:p>
          <a:p>
            <a:pPr marL="285750" indent="-285750">
              <a:spcAft>
                <a:spcPts val="600"/>
              </a:spcAft>
              <a:buFont typeface="Arial" panose="020B0604020202020204" pitchFamily="34" charset="0"/>
              <a:buChar char="•"/>
            </a:pPr>
            <a:r>
              <a:rPr lang="en-GB" dirty="0"/>
              <a:t>The Finnish </a:t>
            </a:r>
            <a:r>
              <a:rPr lang="en-GB" dirty="0" smtClean="0"/>
              <a:t>innovation fund SITRA summarized current megatrends in the following video.</a:t>
            </a:r>
          </a:p>
        </p:txBody>
      </p:sp>
      <p:sp>
        <p:nvSpPr>
          <p:cNvPr id="4" name="Rechteck 3"/>
          <p:cNvSpPr/>
          <p:nvPr/>
        </p:nvSpPr>
        <p:spPr>
          <a:xfrm>
            <a:off x="704528" y="5445224"/>
            <a:ext cx="8187952" cy="1200329"/>
          </a:xfrm>
          <a:prstGeom prst="rect">
            <a:avLst/>
          </a:prstGeom>
        </p:spPr>
        <p:txBody>
          <a:bodyPr wrap="square">
            <a:spAutoFit/>
          </a:bodyPr>
          <a:lstStyle/>
          <a:p>
            <a:pPr marL="1258888" lvl="0" indent="-1258888">
              <a:spcAft>
                <a:spcPts val="600"/>
              </a:spcAft>
            </a:pPr>
            <a:r>
              <a:rPr lang="en-GB" dirty="0">
                <a:solidFill>
                  <a:prstClr val="black"/>
                </a:solidFill>
              </a:rPr>
              <a:t>Megatrend: </a:t>
            </a:r>
            <a:r>
              <a:rPr lang="en-GB" dirty="0" smtClean="0">
                <a:solidFill>
                  <a:prstClr val="black"/>
                </a:solidFill>
              </a:rPr>
              <a:t> </a:t>
            </a:r>
            <a:r>
              <a:rPr lang="en-US" dirty="0">
                <a:solidFill>
                  <a:prstClr val="black"/>
                </a:solidFill>
              </a:rPr>
              <a:t>“[…] global, sustained and macroeconomic forces of development that impact business, economy, society, cultures and personal lives, thereby defining our future world and its increasing pace of change”. (Singh 2012: 4)</a:t>
            </a:r>
            <a:endParaRPr lang="en-GB" dirty="0">
              <a:solidFill>
                <a:prstClr val="black"/>
              </a:solidFill>
            </a:endParaRPr>
          </a:p>
        </p:txBody>
      </p:sp>
      <p:sp>
        <p:nvSpPr>
          <p:cNvPr id="5" name="Rechteck 4"/>
          <p:cNvSpPr/>
          <p:nvPr/>
        </p:nvSpPr>
        <p:spPr>
          <a:xfrm>
            <a:off x="1043608" y="4149080"/>
            <a:ext cx="1912268" cy="400110"/>
          </a:xfrm>
          <a:prstGeom prst="rect">
            <a:avLst/>
          </a:prstGeom>
        </p:spPr>
        <p:txBody>
          <a:bodyPr wrap="square">
            <a:spAutoFit/>
          </a:bodyPr>
          <a:lstStyle/>
          <a:p>
            <a:r>
              <a:rPr lang="en-GB" sz="1000" dirty="0" smtClean="0"/>
              <a:t>Image by </a:t>
            </a:r>
            <a:r>
              <a:rPr lang="en-GB" sz="1000" dirty="0" smtClean="0">
                <a:hlinkClick r:id="rId2"/>
              </a:rPr>
              <a:t>Meditations </a:t>
            </a:r>
            <a:r>
              <a:rPr lang="en-GB" sz="1000" dirty="0" smtClean="0"/>
              <a:t>on </a:t>
            </a:r>
            <a:r>
              <a:rPr lang="en-GB" sz="1000" dirty="0" smtClean="0">
                <a:hlinkClick r:id="rId2"/>
              </a:rPr>
              <a:t>Pixabay</a:t>
            </a:r>
            <a:r>
              <a:rPr lang="en-GB" sz="1000" dirty="0"/>
              <a:t> licensed by </a:t>
            </a:r>
            <a:r>
              <a:rPr lang="de-DE" sz="1000" dirty="0">
                <a:hlinkClick r:id="rId3"/>
              </a:rPr>
              <a:t>CC0</a:t>
            </a:r>
            <a:r>
              <a:rPr lang="en-GB" sz="100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717032"/>
            <a:ext cx="2592288" cy="1389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445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763284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smtClean="0"/>
              <a:t>Global megatrends and the cosmopolitan view</a:t>
            </a:r>
            <a:endParaRPr lang="en-GB" dirty="0"/>
          </a:p>
        </p:txBody>
      </p:sp>
      <p:sp>
        <p:nvSpPr>
          <p:cNvPr id="4" name="Rechteck 3"/>
          <p:cNvSpPr/>
          <p:nvPr/>
        </p:nvSpPr>
        <p:spPr>
          <a:xfrm>
            <a:off x="395536" y="6279703"/>
            <a:ext cx="8072172" cy="461665"/>
          </a:xfrm>
          <a:prstGeom prst="rect">
            <a:avLst/>
          </a:prstGeom>
        </p:spPr>
        <p:txBody>
          <a:bodyPr wrap="square">
            <a:spAutoFit/>
          </a:bodyPr>
          <a:lstStyle/>
          <a:p>
            <a:endParaRPr lang="en-GB" sz="1200" dirty="0"/>
          </a:p>
          <a:p>
            <a:r>
              <a:rPr lang="en-GB" sz="1200" dirty="0" smtClean="0"/>
              <a:t>SITRA Fund: Megatrends 2016, &lt;https</a:t>
            </a:r>
            <a:r>
              <a:rPr lang="en-GB" sz="1200" dirty="0"/>
              <a:t>://</a:t>
            </a:r>
            <a:r>
              <a:rPr lang="en-GB" sz="1200" dirty="0" smtClean="0"/>
              <a:t>www.youtube.com/watch?v=FuZWNDF8D-M&gt;</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73" y="1628800"/>
            <a:ext cx="8360660" cy="465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275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Bildschirmpräsentation (4:3)</PresentationFormat>
  <Paragraphs>122</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Francisco Javier Montiel Alafont</dc:creator>
  <cp:lastModifiedBy>Francisco Javier Montiel Alafont</cp:lastModifiedBy>
  <cp:revision>81</cp:revision>
  <dcterms:created xsi:type="dcterms:W3CDTF">2017-05-23T22:22:53Z</dcterms:created>
  <dcterms:modified xsi:type="dcterms:W3CDTF">2018-08-04T23:28:31Z</dcterms:modified>
</cp:coreProperties>
</file>