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61" r:id="rId2"/>
    <p:sldId id="256" r:id="rId3"/>
    <p:sldId id="257" r:id="rId4"/>
    <p:sldId id="272" r:id="rId5"/>
    <p:sldId id="259" r:id="rId6"/>
    <p:sldId id="270" r:id="rId7"/>
    <p:sldId id="260" r:id="rId8"/>
    <p:sldId id="258" r:id="rId9"/>
    <p:sldId id="262" r:id="rId10"/>
    <p:sldId id="263" r:id="rId11"/>
    <p:sldId id="271" r:id="rId12"/>
    <p:sldId id="264" r:id="rId13"/>
    <p:sldId id="265" r:id="rId14"/>
    <p:sldId id="266" r:id="rId15"/>
    <p:sldId id="273" r:id="rId16"/>
    <p:sldId id="267" r:id="rId17"/>
    <p:sldId id="268" r:id="rId18"/>
    <p:sldId id="269" r:id="rId1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929" autoAdjust="0"/>
  </p:normalViewPr>
  <p:slideViewPr>
    <p:cSldViewPr showGuides="1">
      <p:cViewPr varScale="1">
        <p:scale>
          <a:sx n="75" d="100"/>
          <a:sy n="75" d="100"/>
        </p:scale>
        <p:origin x="-1589" y="-8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63515B-FBBF-4ADD-A250-4075B14181E2}" type="datetimeFigureOut">
              <a:rPr lang="en-GB" smtClean="0"/>
              <a:t>04/08/2018</a:t>
            </a:fld>
            <a:endParaRPr lang="en-GB"/>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0CEA26-4BD4-40CC-9101-1D899F7CD68B}" type="slidenum">
              <a:rPr lang="en-GB" smtClean="0"/>
              <a:t>‹Nr.›</a:t>
            </a:fld>
            <a:endParaRPr lang="en-GB"/>
          </a:p>
        </p:txBody>
      </p:sp>
    </p:spTree>
    <p:extLst>
      <p:ext uri="{BB962C8B-B14F-4D97-AF65-F5344CB8AC3E}">
        <p14:creationId xmlns:p14="http://schemas.microsoft.com/office/powerpoint/2010/main" val="1493707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dirty="0" smtClean="0"/>
              <a:t>Print the slides (or</a:t>
            </a:r>
            <a:r>
              <a:rPr lang="en-GB" baseline="0" dirty="0" smtClean="0"/>
              <a:t> a selection of them) and pin them on boards (or fix them on the wall with tape) around the classroom.</a:t>
            </a:r>
          </a:p>
          <a:p>
            <a:r>
              <a:rPr lang="en-GB" baseline="0" dirty="0" smtClean="0"/>
              <a:t>Cover the name of the author with a post-it.</a:t>
            </a:r>
            <a:endParaRPr lang="en-GB" dirty="0"/>
          </a:p>
        </p:txBody>
      </p:sp>
      <p:sp>
        <p:nvSpPr>
          <p:cNvPr id="4" name="Foliennummernplatzhalter 3"/>
          <p:cNvSpPr>
            <a:spLocks noGrp="1"/>
          </p:cNvSpPr>
          <p:nvPr>
            <p:ph type="sldNum" sz="quarter" idx="10"/>
          </p:nvPr>
        </p:nvSpPr>
        <p:spPr/>
        <p:txBody>
          <a:bodyPr/>
          <a:lstStyle/>
          <a:p>
            <a:fld id="{330CEA26-4BD4-40CC-9101-1D899F7CD68B}" type="slidenum">
              <a:rPr lang="en-GB" smtClean="0"/>
              <a:t>1</a:t>
            </a:fld>
            <a:endParaRPr lang="en-GB"/>
          </a:p>
        </p:txBody>
      </p:sp>
    </p:spTree>
    <p:extLst>
      <p:ext uri="{BB962C8B-B14F-4D97-AF65-F5344CB8AC3E}">
        <p14:creationId xmlns:p14="http://schemas.microsoft.com/office/powerpoint/2010/main" val="34488406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en-GB"/>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6DCF60D4-0885-4DF7-9DC1-6B614E941CAD}" type="datetimeFigureOut">
              <a:rPr lang="en-GB" smtClean="0"/>
              <a:t>04/08/2018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D1A7DA6D-5FE0-4A07-882F-B3748F706E36}" type="slidenum">
              <a:rPr lang="en-GB" smtClean="0"/>
              <a:t>‹Nr.›</a:t>
            </a:fld>
            <a:endParaRPr lang="en-GB"/>
          </a:p>
        </p:txBody>
      </p:sp>
    </p:spTree>
    <p:extLst>
      <p:ext uri="{BB962C8B-B14F-4D97-AF65-F5344CB8AC3E}">
        <p14:creationId xmlns:p14="http://schemas.microsoft.com/office/powerpoint/2010/main" val="2761061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GB"/>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6DCF60D4-0885-4DF7-9DC1-6B614E941CAD}" type="datetimeFigureOut">
              <a:rPr lang="en-GB" smtClean="0"/>
              <a:t>04/08/2018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D1A7DA6D-5FE0-4A07-882F-B3748F706E36}" type="slidenum">
              <a:rPr lang="en-GB" smtClean="0"/>
              <a:t>‹Nr.›</a:t>
            </a:fld>
            <a:endParaRPr lang="en-GB"/>
          </a:p>
        </p:txBody>
      </p:sp>
    </p:spTree>
    <p:extLst>
      <p:ext uri="{BB962C8B-B14F-4D97-AF65-F5344CB8AC3E}">
        <p14:creationId xmlns:p14="http://schemas.microsoft.com/office/powerpoint/2010/main" val="3384337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smtClean="0"/>
              <a:t>Titelmasterformat durch Klicken bearbeiten</a:t>
            </a:r>
            <a:endParaRPr lang="en-GB"/>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6DCF60D4-0885-4DF7-9DC1-6B614E941CAD}" type="datetimeFigureOut">
              <a:rPr lang="en-GB" smtClean="0"/>
              <a:t>04/08/2018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D1A7DA6D-5FE0-4A07-882F-B3748F706E36}" type="slidenum">
              <a:rPr lang="en-GB" smtClean="0"/>
              <a:t>‹Nr.›</a:t>
            </a:fld>
            <a:endParaRPr lang="en-GB"/>
          </a:p>
        </p:txBody>
      </p:sp>
    </p:spTree>
    <p:extLst>
      <p:ext uri="{BB962C8B-B14F-4D97-AF65-F5344CB8AC3E}">
        <p14:creationId xmlns:p14="http://schemas.microsoft.com/office/powerpoint/2010/main" val="3772600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GB"/>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6DCF60D4-0885-4DF7-9DC1-6B614E941CAD}" type="datetimeFigureOut">
              <a:rPr lang="en-GB" smtClean="0"/>
              <a:t>04/08/2018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D1A7DA6D-5FE0-4A07-882F-B3748F706E36}" type="slidenum">
              <a:rPr lang="en-GB" smtClean="0"/>
              <a:t>‹Nr.›</a:t>
            </a:fld>
            <a:endParaRPr lang="en-GB"/>
          </a:p>
        </p:txBody>
      </p:sp>
    </p:spTree>
    <p:extLst>
      <p:ext uri="{BB962C8B-B14F-4D97-AF65-F5344CB8AC3E}">
        <p14:creationId xmlns:p14="http://schemas.microsoft.com/office/powerpoint/2010/main" val="1842924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smtClean="0"/>
              <a:t>Titelmasterformat durch Klicken bearbeiten</a:t>
            </a:r>
            <a:endParaRPr lang="en-GB"/>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6DCF60D4-0885-4DF7-9DC1-6B614E941CAD}" type="datetimeFigureOut">
              <a:rPr lang="en-GB" smtClean="0"/>
              <a:t>04/08/2018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D1A7DA6D-5FE0-4A07-882F-B3748F706E36}" type="slidenum">
              <a:rPr lang="en-GB" smtClean="0"/>
              <a:t>‹Nr.›</a:t>
            </a:fld>
            <a:endParaRPr lang="en-GB"/>
          </a:p>
        </p:txBody>
      </p:sp>
    </p:spTree>
    <p:extLst>
      <p:ext uri="{BB962C8B-B14F-4D97-AF65-F5344CB8AC3E}">
        <p14:creationId xmlns:p14="http://schemas.microsoft.com/office/powerpoint/2010/main" val="1769748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GB"/>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6DCF60D4-0885-4DF7-9DC1-6B614E941CAD}" type="datetimeFigureOut">
              <a:rPr lang="en-GB" smtClean="0"/>
              <a:t>04/08/2018</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D1A7DA6D-5FE0-4A07-882F-B3748F706E36}" type="slidenum">
              <a:rPr lang="en-GB" smtClean="0"/>
              <a:t>‹Nr.›</a:t>
            </a:fld>
            <a:endParaRPr lang="en-GB"/>
          </a:p>
        </p:txBody>
      </p:sp>
    </p:spTree>
    <p:extLst>
      <p:ext uri="{BB962C8B-B14F-4D97-AF65-F5344CB8AC3E}">
        <p14:creationId xmlns:p14="http://schemas.microsoft.com/office/powerpoint/2010/main" val="2636654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smtClean="0"/>
              <a:t>Titelmasterformat durch Klicken bearbeiten</a:t>
            </a:r>
            <a:endParaRPr lang="en-GB"/>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7" name="Datumsplatzhalter 6"/>
          <p:cNvSpPr>
            <a:spLocks noGrp="1"/>
          </p:cNvSpPr>
          <p:nvPr>
            <p:ph type="dt" sz="half" idx="10"/>
          </p:nvPr>
        </p:nvSpPr>
        <p:spPr>
          <a:xfrm>
            <a:off x="457200" y="6356350"/>
            <a:ext cx="2133600" cy="365125"/>
          </a:xfrm>
          <a:prstGeom prst="rect">
            <a:avLst/>
          </a:prstGeom>
        </p:spPr>
        <p:txBody>
          <a:bodyPr/>
          <a:lstStyle/>
          <a:p>
            <a:fld id="{6DCF60D4-0885-4DF7-9DC1-6B614E941CAD}" type="datetimeFigureOut">
              <a:rPr lang="en-GB" smtClean="0"/>
              <a:t>04/08/2018</a:t>
            </a:fld>
            <a:endParaRPr lang="en-GB"/>
          </a:p>
        </p:txBody>
      </p:sp>
      <p:sp>
        <p:nvSpPr>
          <p:cNvPr id="8" name="Fußzeilenplatzhalt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Foliennummernplatzhalter 8"/>
          <p:cNvSpPr>
            <a:spLocks noGrp="1"/>
          </p:cNvSpPr>
          <p:nvPr>
            <p:ph type="sldNum" sz="quarter" idx="12"/>
          </p:nvPr>
        </p:nvSpPr>
        <p:spPr>
          <a:xfrm>
            <a:off x="6553200" y="6356350"/>
            <a:ext cx="2133600" cy="365125"/>
          </a:xfrm>
          <a:prstGeom prst="rect">
            <a:avLst/>
          </a:prstGeom>
        </p:spPr>
        <p:txBody>
          <a:bodyPr/>
          <a:lstStyle/>
          <a:p>
            <a:fld id="{D1A7DA6D-5FE0-4A07-882F-B3748F706E36}" type="slidenum">
              <a:rPr lang="en-GB" smtClean="0"/>
              <a:t>‹Nr.›</a:t>
            </a:fld>
            <a:endParaRPr lang="en-GB"/>
          </a:p>
        </p:txBody>
      </p:sp>
    </p:spTree>
    <p:extLst>
      <p:ext uri="{BB962C8B-B14F-4D97-AF65-F5344CB8AC3E}">
        <p14:creationId xmlns:p14="http://schemas.microsoft.com/office/powerpoint/2010/main" val="372321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GB"/>
          </a:p>
        </p:txBody>
      </p:sp>
      <p:sp>
        <p:nvSpPr>
          <p:cNvPr id="3" name="Datumsplatzhalter 2"/>
          <p:cNvSpPr>
            <a:spLocks noGrp="1"/>
          </p:cNvSpPr>
          <p:nvPr>
            <p:ph type="dt" sz="half" idx="10"/>
          </p:nvPr>
        </p:nvSpPr>
        <p:spPr>
          <a:xfrm>
            <a:off x="457200" y="6356350"/>
            <a:ext cx="2133600" cy="365125"/>
          </a:xfrm>
          <a:prstGeom prst="rect">
            <a:avLst/>
          </a:prstGeom>
        </p:spPr>
        <p:txBody>
          <a:bodyPr/>
          <a:lstStyle/>
          <a:p>
            <a:fld id="{6DCF60D4-0885-4DF7-9DC1-6B614E941CAD}" type="datetimeFigureOut">
              <a:rPr lang="en-GB" smtClean="0"/>
              <a:t>04/08/2018</a:t>
            </a:fld>
            <a:endParaRPr lang="en-GB"/>
          </a:p>
        </p:txBody>
      </p:sp>
      <p:sp>
        <p:nvSpPr>
          <p:cNvPr id="4" name="Fußzeilenplatzhalt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Foliennummernplatzhalter 4"/>
          <p:cNvSpPr>
            <a:spLocks noGrp="1"/>
          </p:cNvSpPr>
          <p:nvPr>
            <p:ph type="sldNum" sz="quarter" idx="12"/>
          </p:nvPr>
        </p:nvSpPr>
        <p:spPr>
          <a:xfrm>
            <a:off x="6553200" y="6356350"/>
            <a:ext cx="2133600" cy="365125"/>
          </a:xfrm>
          <a:prstGeom prst="rect">
            <a:avLst/>
          </a:prstGeom>
        </p:spPr>
        <p:txBody>
          <a:bodyPr/>
          <a:lstStyle/>
          <a:p>
            <a:fld id="{D1A7DA6D-5FE0-4A07-882F-B3748F706E36}" type="slidenum">
              <a:rPr lang="en-GB" smtClean="0"/>
              <a:t>‹Nr.›</a:t>
            </a:fld>
            <a:endParaRPr lang="en-GB"/>
          </a:p>
        </p:txBody>
      </p:sp>
    </p:spTree>
    <p:extLst>
      <p:ext uri="{BB962C8B-B14F-4D97-AF65-F5344CB8AC3E}">
        <p14:creationId xmlns:p14="http://schemas.microsoft.com/office/powerpoint/2010/main" val="1360120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fld id="{6DCF60D4-0885-4DF7-9DC1-6B614E941CAD}" type="datetimeFigureOut">
              <a:rPr lang="en-GB" smtClean="0"/>
              <a:t>04/08/2018</a:t>
            </a:fld>
            <a:endParaRPr lang="en-GB"/>
          </a:p>
        </p:txBody>
      </p:sp>
      <p:sp>
        <p:nvSpPr>
          <p:cNvPr id="3" name="Fußzeilenplatzhalt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Foliennummernplatzhalter 3"/>
          <p:cNvSpPr>
            <a:spLocks noGrp="1"/>
          </p:cNvSpPr>
          <p:nvPr>
            <p:ph type="sldNum" sz="quarter" idx="12"/>
          </p:nvPr>
        </p:nvSpPr>
        <p:spPr>
          <a:xfrm>
            <a:off x="6553200" y="6356350"/>
            <a:ext cx="2133600" cy="365125"/>
          </a:xfrm>
          <a:prstGeom prst="rect">
            <a:avLst/>
          </a:prstGeom>
        </p:spPr>
        <p:txBody>
          <a:bodyPr/>
          <a:lstStyle/>
          <a:p>
            <a:fld id="{D1A7DA6D-5FE0-4A07-882F-B3748F706E36}" type="slidenum">
              <a:rPr lang="en-GB" smtClean="0"/>
              <a:t>‹Nr.›</a:t>
            </a:fld>
            <a:endParaRPr lang="en-GB"/>
          </a:p>
        </p:txBody>
      </p:sp>
    </p:spTree>
    <p:extLst>
      <p:ext uri="{BB962C8B-B14F-4D97-AF65-F5344CB8AC3E}">
        <p14:creationId xmlns:p14="http://schemas.microsoft.com/office/powerpoint/2010/main" val="1257786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smtClean="0"/>
              <a:t>Titelmasterformat durch Klicken bearbeiten</a:t>
            </a:r>
            <a:endParaRPr lang="en-GB"/>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6DCF60D4-0885-4DF7-9DC1-6B614E941CAD}" type="datetimeFigureOut">
              <a:rPr lang="en-GB" smtClean="0"/>
              <a:t>04/08/2018</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D1A7DA6D-5FE0-4A07-882F-B3748F706E36}" type="slidenum">
              <a:rPr lang="en-GB" smtClean="0"/>
              <a:t>‹Nr.›</a:t>
            </a:fld>
            <a:endParaRPr lang="en-GB"/>
          </a:p>
        </p:txBody>
      </p:sp>
    </p:spTree>
    <p:extLst>
      <p:ext uri="{BB962C8B-B14F-4D97-AF65-F5344CB8AC3E}">
        <p14:creationId xmlns:p14="http://schemas.microsoft.com/office/powerpoint/2010/main" val="495396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smtClean="0"/>
              <a:t>Titelmasterformat durch Klicken bearbeiten</a:t>
            </a:r>
            <a:endParaRPr lang="en-GB"/>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6DCF60D4-0885-4DF7-9DC1-6B614E941CAD}" type="datetimeFigureOut">
              <a:rPr lang="en-GB" smtClean="0"/>
              <a:t>04/08/2018</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D1A7DA6D-5FE0-4A07-882F-B3748F706E36}" type="slidenum">
              <a:rPr lang="en-GB" smtClean="0"/>
              <a:t>‹Nr.›</a:t>
            </a:fld>
            <a:endParaRPr lang="en-GB"/>
          </a:p>
        </p:txBody>
      </p:sp>
    </p:spTree>
    <p:extLst>
      <p:ext uri="{BB962C8B-B14F-4D97-AF65-F5344CB8AC3E}">
        <p14:creationId xmlns:p14="http://schemas.microsoft.com/office/powerpoint/2010/main" val="586315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8" name="Gerade Verbindung 7"/>
          <p:cNvCxnSpPr/>
          <p:nvPr userDrawn="1"/>
        </p:nvCxnSpPr>
        <p:spPr bwMode="gray">
          <a:xfrm>
            <a:off x="414" y="684287"/>
            <a:ext cx="9143586" cy="28801"/>
          </a:xfrm>
          <a:prstGeom prst="line">
            <a:avLst/>
          </a:prstGeom>
          <a:ln w="25400">
            <a:solidFill>
              <a:schemeClr val="accent1"/>
            </a:solidFill>
            <a:bevel/>
          </a:ln>
        </p:spPr>
        <p:style>
          <a:lnRef idx="1">
            <a:schemeClr val="accent1"/>
          </a:lnRef>
          <a:fillRef idx="0">
            <a:schemeClr val="accent1"/>
          </a:fillRef>
          <a:effectRef idx="0">
            <a:schemeClr val="accent1"/>
          </a:effectRef>
          <a:fontRef idx="minor">
            <a:schemeClr val="tx1"/>
          </a:fontRef>
        </p:style>
      </p:cxnSp>
      <p:pic>
        <p:nvPicPr>
          <p:cNvPr id="9" name="Grafik 8" descr="EU flag-Erasmus+_vect_POS.png"/>
          <p:cNvPicPr>
            <a:picLocks noChangeAspect="1"/>
          </p:cNvPicPr>
          <p:nvPr userDrawn="1"/>
        </p:nvPicPr>
        <p:blipFill>
          <a:blip r:embed="rId13" cstate="print"/>
          <a:stretch>
            <a:fillRect/>
          </a:stretch>
        </p:blipFill>
        <p:spPr>
          <a:xfrm>
            <a:off x="7164288" y="492964"/>
            <a:ext cx="1962324" cy="559772"/>
          </a:xfrm>
          <a:prstGeom prst="rect">
            <a:avLst/>
          </a:prstGeom>
        </p:spPr>
      </p:pic>
      <p:sp>
        <p:nvSpPr>
          <p:cNvPr id="10" name="Fußzeilenplatzhalter 4"/>
          <p:cNvSpPr txBox="1">
            <a:spLocks/>
          </p:cNvSpPr>
          <p:nvPr userDrawn="1"/>
        </p:nvSpPr>
        <p:spPr bwMode="gray">
          <a:xfrm>
            <a:off x="450851" y="432259"/>
            <a:ext cx="6155990" cy="200149"/>
          </a:xfrm>
          <a:prstGeom prst="rect">
            <a:avLst/>
          </a:prstGeom>
        </p:spPr>
        <p:txBody>
          <a:bodyPr vert="horz" wrap="none" lIns="0" tIns="0" rIns="0" bIns="0" rtlCol="0" anchor="b" anchorCtr="0">
            <a:noAutofit/>
          </a:bodyPr>
          <a:lstStyle>
            <a:defPPr>
              <a:defRPr lang="de-DE"/>
            </a:defPPr>
            <a:lvl1pPr marL="0" algn="l" defTabSz="1043056" rtl="0" eaLnBrk="1" latinLnBrk="0" hangingPunct="1">
              <a:lnSpc>
                <a:spcPct val="100000"/>
              </a:lnSpc>
              <a:spcBef>
                <a:spcPts val="0"/>
              </a:spcBef>
              <a:defRPr sz="1000" kern="1200">
                <a:solidFill>
                  <a:srgbClr val="0071BB"/>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0071BB"/>
                </a:solidFill>
                <a:effectLst/>
                <a:uLnTx/>
                <a:uFillTx/>
                <a:latin typeface="Arial"/>
                <a:ea typeface="+mn-ea"/>
                <a:cs typeface="+mn-cs"/>
              </a:rPr>
              <a:t>Connect 2.0 •  Re-entry training</a:t>
            </a:r>
            <a:endParaRPr kumimoji="0" lang="de-DE" sz="1000" b="0" i="0" u="none" strike="noStrike" kern="1200" cap="none" spc="0" normalizeH="0" baseline="0" noProof="0" dirty="0">
              <a:ln>
                <a:noFill/>
              </a:ln>
              <a:solidFill>
                <a:srgbClr val="0071BB"/>
              </a:solidFill>
              <a:effectLst/>
              <a:uLnTx/>
              <a:uFillTx/>
              <a:latin typeface="Arial"/>
              <a:ea typeface="+mn-ea"/>
              <a:cs typeface="+mn-cs"/>
            </a:endParaRPr>
          </a:p>
        </p:txBody>
      </p:sp>
      <p:sp>
        <p:nvSpPr>
          <p:cNvPr id="12" name="Fußzeilenplatzhalter 11"/>
          <p:cNvSpPr txBox="1">
            <a:spLocks/>
          </p:cNvSpPr>
          <p:nvPr userDrawn="1"/>
        </p:nvSpPr>
        <p:spPr bwMode="gray">
          <a:xfrm>
            <a:off x="7452321" y="6525344"/>
            <a:ext cx="864095" cy="216024"/>
          </a:xfrm>
          <a:prstGeom prst="rect">
            <a:avLst/>
          </a:prstGeom>
        </p:spPr>
        <p:txBody>
          <a:bodyPr vert="horz" wrap="none" lIns="0" tIns="0" rIns="0" bIns="0" rtlCol="0" anchor="b" anchorCtr="0">
            <a:noAutofit/>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smtClean="0">
                <a:ln>
                  <a:noFill/>
                </a:ln>
                <a:solidFill>
                  <a:schemeClr val="accent1"/>
                </a:solidFill>
                <a:effectLst/>
                <a:uLnTx/>
                <a:uFillTx/>
                <a:latin typeface="+mn-lt"/>
                <a:ea typeface="+mn-ea"/>
                <a:cs typeface="+mn-cs"/>
              </a:rPr>
              <a:t>www.weconnecteurope.eu</a:t>
            </a:r>
            <a:endParaRPr kumimoji="0" lang="de-DE" sz="1000" b="0" i="0" u="none" strike="noStrike" kern="1200" cap="none" spc="0" normalizeH="0" baseline="0" noProof="0" dirty="0">
              <a:ln>
                <a:noFill/>
              </a:ln>
              <a:solidFill>
                <a:schemeClr val="accent1"/>
              </a:solidFill>
              <a:effectLst/>
              <a:uLnTx/>
              <a:uFillTx/>
              <a:latin typeface="+mn-lt"/>
              <a:ea typeface="+mn-ea"/>
              <a:cs typeface="+mn-cs"/>
            </a:endParaRPr>
          </a:p>
        </p:txBody>
      </p:sp>
      <p:pic>
        <p:nvPicPr>
          <p:cNvPr id="7" name="Picture 2" descr="http://connect.uni-jena.de/wp-content/uploads/2017/11/banner4-1.png"/>
          <p:cNvPicPr>
            <a:picLocks noChangeAspect="1" noChangeArrowheads="1"/>
          </p:cNvPicPr>
          <p:nvPr userDrawn="1"/>
        </p:nvPicPr>
        <p:blipFill rotWithShape="1">
          <a:blip r:embed="rId14" cstate="print">
            <a:extLst>
              <a:ext uri="{28A0092B-C50C-407E-A947-70E740481C1C}">
                <a14:useLocalDpi xmlns:a14="http://schemas.microsoft.com/office/drawing/2010/main" val="0"/>
              </a:ext>
            </a:extLst>
          </a:blip>
          <a:srcRect l="10258" r="14255"/>
          <a:stretch/>
        </p:blipFill>
        <p:spPr bwMode="auto">
          <a:xfrm>
            <a:off x="4355976" y="260648"/>
            <a:ext cx="2616629" cy="667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63277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827584" y="1556792"/>
            <a:ext cx="3096344" cy="3785652"/>
          </a:xfrm>
          <a:prstGeom prst="rect">
            <a:avLst/>
          </a:prstGeom>
        </p:spPr>
        <p:txBody>
          <a:bodyPr wrap="square">
            <a:spAutoFit/>
          </a:bodyPr>
          <a:lstStyle/>
          <a:p>
            <a:r>
              <a:rPr lang="en-US" sz="2000" dirty="0" smtClean="0"/>
              <a:t>“We </a:t>
            </a:r>
            <a:r>
              <a:rPr lang="en-US" sz="2000" dirty="0"/>
              <a:t>will make America strong again. We will make America proud again. We will make America safe again. And we will make America great </a:t>
            </a:r>
            <a:r>
              <a:rPr lang="en-US" sz="2000" dirty="0" smtClean="0"/>
              <a:t>again”.</a:t>
            </a:r>
          </a:p>
          <a:p>
            <a:endParaRPr lang="en-US" sz="2000" dirty="0"/>
          </a:p>
          <a:p>
            <a:endParaRPr lang="en-US" sz="2000" dirty="0" smtClean="0"/>
          </a:p>
          <a:p>
            <a:endParaRPr lang="en-US" sz="2000" dirty="0"/>
          </a:p>
          <a:p>
            <a:endParaRPr lang="en-US" sz="2000" dirty="0" smtClean="0"/>
          </a:p>
          <a:p>
            <a:pPr algn="r"/>
            <a:r>
              <a:rPr lang="en-US" sz="2000" dirty="0" smtClean="0"/>
              <a:t>Donald Trump</a:t>
            </a:r>
            <a:endParaRPr lang="en-US" sz="2000" dirty="0"/>
          </a:p>
        </p:txBody>
      </p:sp>
      <p:cxnSp>
        <p:nvCxnSpPr>
          <p:cNvPr id="4" name="Gerade Verbindung 3"/>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5" name="Textfeld 4"/>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6" name="Textfeld 5"/>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7" name="Textfeld 6"/>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506602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467544" y="1096283"/>
            <a:ext cx="3528392" cy="4708981"/>
          </a:xfrm>
          <a:prstGeom prst="rect">
            <a:avLst/>
          </a:prstGeom>
        </p:spPr>
        <p:txBody>
          <a:bodyPr wrap="square">
            <a:spAutoFit/>
          </a:bodyPr>
          <a:lstStyle/>
          <a:p>
            <a:r>
              <a:rPr lang="en-US" sz="2000" dirty="0" smtClean="0"/>
              <a:t>“You </a:t>
            </a:r>
            <a:r>
              <a:rPr lang="en-US" sz="2000" dirty="0"/>
              <a:t>cannot hope to build a better world without improving the individuals. To that end, each of us must work for his own improvement and, at the same time, share a general responsibility for all humanity, our particular duty being to aid those to whom we think we can be most </a:t>
            </a:r>
            <a:r>
              <a:rPr lang="en-US" sz="2000" dirty="0" smtClean="0"/>
              <a:t>useful”. </a:t>
            </a:r>
          </a:p>
          <a:p>
            <a:endParaRPr lang="en-US" sz="2000" dirty="0"/>
          </a:p>
          <a:p>
            <a:endParaRPr lang="en-US" sz="2000" dirty="0" smtClean="0"/>
          </a:p>
          <a:p>
            <a:endParaRPr lang="en-US" sz="2000" dirty="0"/>
          </a:p>
          <a:p>
            <a:pPr algn="r"/>
            <a:r>
              <a:rPr lang="en-US" sz="2000" dirty="0" smtClean="0"/>
              <a:t>Marie Curie</a:t>
            </a:r>
            <a:endParaRPr lang="en-GB" sz="2000" dirty="0"/>
          </a:p>
        </p:txBody>
      </p:sp>
      <p:cxnSp>
        <p:nvCxnSpPr>
          <p:cNvPr id="3" name="Gerade Verbindung 2"/>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4" name="Textfeld 3"/>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5" name="Textfeld 4"/>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6" name="Textfeld 5"/>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31271139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14908" y="1556792"/>
            <a:ext cx="3942184" cy="3170099"/>
          </a:xfrm>
          <a:prstGeom prst="rect">
            <a:avLst/>
          </a:prstGeom>
        </p:spPr>
        <p:txBody>
          <a:bodyPr wrap="square">
            <a:spAutoFit/>
          </a:bodyPr>
          <a:lstStyle/>
          <a:p>
            <a:r>
              <a:rPr lang="en-US" sz="2000" dirty="0" smtClean="0"/>
              <a:t>“We </a:t>
            </a:r>
            <a:r>
              <a:rPr lang="en-US" sz="2000" dirty="0"/>
              <a:t>live in a society exquisitely dependent on science and technology, in which hardly anyone knows anything about science and </a:t>
            </a:r>
            <a:r>
              <a:rPr lang="en-US" sz="2000" dirty="0" smtClean="0"/>
              <a:t>technology”. </a:t>
            </a:r>
          </a:p>
          <a:p>
            <a:endParaRPr lang="en-US" sz="2000" dirty="0"/>
          </a:p>
          <a:p>
            <a:endParaRPr lang="en-US" sz="2000" dirty="0" smtClean="0"/>
          </a:p>
          <a:p>
            <a:endParaRPr lang="en-US" sz="2000" dirty="0"/>
          </a:p>
          <a:p>
            <a:endParaRPr lang="en-US" sz="2000" dirty="0" smtClean="0"/>
          </a:p>
          <a:p>
            <a:pPr algn="r"/>
            <a:r>
              <a:rPr lang="en-US" sz="2000" dirty="0" smtClean="0"/>
              <a:t>Carl Sagan</a:t>
            </a:r>
            <a:endParaRPr lang="en-GB" sz="2000" dirty="0"/>
          </a:p>
        </p:txBody>
      </p:sp>
      <p:cxnSp>
        <p:nvCxnSpPr>
          <p:cNvPr id="3" name="Gerade Verbindung 2"/>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4" name="Textfeld 3"/>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5" name="Textfeld 4"/>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6" name="Textfeld 5"/>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9475473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539552" y="1268760"/>
            <a:ext cx="3528392" cy="4401205"/>
          </a:xfrm>
          <a:prstGeom prst="rect">
            <a:avLst/>
          </a:prstGeom>
        </p:spPr>
        <p:txBody>
          <a:bodyPr wrap="square">
            <a:spAutoFit/>
          </a:bodyPr>
          <a:lstStyle/>
          <a:p>
            <a:r>
              <a:rPr lang="en-US" sz="2000" dirty="0" smtClean="0"/>
              <a:t>“Where </a:t>
            </a:r>
            <a:r>
              <a:rPr lang="en-US" sz="2000" dirty="0"/>
              <a:t>globalization means, as it so often does, that the rich and powerful now have new means to further enrich and empower themselves at the cost of the poorer and weaker, we have a responsibility to protest in the name of universal </a:t>
            </a:r>
            <a:r>
              <a:rPr lang="en-US" sz="2000" dirty="0" smtClean="0"/>
              <a:t>freedom”. </a:t>
            </a:r>
          </a:p>
          <a:p>
            <a:endParaRPr lang="en-US" sz="2000" dirty="0"/>
          </a:p>
          <a:p>
            <a:endParaRPr lang="en-US" sz="2000" dirty="0" smtClean="0"/>
          </a:p>
          <a:p>
            <a:endParaRPr lang="en-US" sz="2000" dirty="0"/>
          </a:p>
          <a:p>
            <a:endParaRPr lang="en-US" sz="2000" dirty="0" smtClean="0"/>
          </a:p>
          <a:p>
            <a:pPr algn="r"/>
            <a:r>
              <a:rPr lang="en-US" sz="2000" dirty="0" smtClean="0"/>
              <a:t>Nelson Mandela</a:t>
            </a:r>
            <a:endParaRPr lang="en-GB" sz="2000" dirty="0"/>
          </a:p>
        </p:txBody>
      </p:sp>
      <p:cxnSp>
        <p:nvCxnSpPr>
          <p:cNvPr id="3" name="Gerade Verbindung 2"/>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4" name="Textfeld 3"/>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5" name="Textfeld 4"/>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6" name="Textfeld 5"/>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35832741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95536" y="1700808"/>
            <a:ext cx="3672408" cy="3477875"/>
          </a:xfrm>
          <a:prstGeom prst="rect">
            <a:avLst/>
          </a:prstGeom>
        </p:spPr>
        <p:txBody>
          <a:bodyPr wrap="square">
            <a:spAutoFit/>
          </a:bodyPr>
          <a:lstStyle/>
          <a:p>
            <a:r>
              <a:rPr lang="en-US" sz="2000" dirty="0" smtClean="0"/>
              <a:t>“Let </a:t>
            </a:r>
            <a:r>
              <a:rPr lang="en-US" sz="2000" dirty="0"/>
              <a:t>the ruling classes tremble at a communist revolution. The proletarians have nothing to lose but their chains. They have a world to win. Workingmen of all countries, unite</a:t>
            </a:r>
            <a:r>
              <a:rPr lang="en-US" sz="2000" dirty="0" smtClean="0"/>
              <a:t>!”.</a:t>
            </a:r>
          </a:p>
          <a:p>
            <a:endParaRPr lang="en-US" sz="2000" dirty="0"/>
          </a:p>
          <a:p>
            <a:endParaRPr lang="en-US" sz="2000" dirty="0" smtClean="0"/>
          </a:p>
          <a:p>
            <a:endParaRPr lang="en-US" sz="2000" dirty="0"/>
          </a:p>
          <a:p>
            <a:pPr algn="r"/>
            <a:r>
              <a:rPr lang="en-US" sz="2000" dirty="0" smtClean="0"/>
              <a:t>Karl Marx</a:t>
            </a:r>
            <a:endParaRPr lang="en-US" sz="2000" dirty="0"/>
          </a:p>
        </p:txBody>
      </p:sp>
      <p:cxnSp>
        <p:nvCxnSpPr>
          <p:cNvPr id="3" name="Gerade Verbindung 2"/>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4" name="Textfeld 3"/>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5" name="Textfeld 4"/>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6" name="Textfeld 5"/>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19477669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95536" y="1196752"/>
            <a:ext cx="3816424" cy="4401205"/>
          </a:xfrm>
          <a:prstGeom prst="rect">
            <a:avLst/>
          </a:prstGeom>
        </p:spPr>
        <p:txBody>
          <a:bodyPr wrap="square">
            <a:spAutoFit/>
          </a:bodyPr>
          <a:lstStyle/>
          <a:p>
            <a:r>
              <a:rPr lang="en-US" sz="2000" dirty="0" smtClean="0"/>
              <a:t>“Don't </a:t>
            </a:r>
            <a:r>
              <a:rPr lang="en-US" sz="2000" dirty="0"/>
              <a:t>underestimate the power of your vision to change the world. Whether that world is your office, your community, an industry or a global movement, you need to have a core belief that what you contribute can fundamentally change the paradigm or way of thinking about </a:t>
            </a:r>
            <a:r>
              <a:rPr lang="en-US" sz="2000" dirty="0" smtClean="0"/>
              <a:t>problems”.</a:t>
            </a:r>
          </a:p>
          <a:p>
            <a:endParaRPr lang="en-US" sz="2000" dirty="0"/>
          </a:p>
          <a:p>
            <a:endParaRPr lang="en-US" sz="2000" dirty="0" smtClean="0"/>
          </a:p>
          <a:p>
            <a:pPr algn="r"/>
            <a:r>
              <a:rPr lang="en-US" sz="2000" dirty="0" smtClean="0"/>
              <a:t> </a:t>
            </a:r>
            <a:r>
              <a:rPr lang="en-US" sz="2000" dirty="0"/>
              <a:t>Leroy Hood</a:t>
            </a:r>
            <a:br>
              <a:rPr lang="en-US" sz="2000" dirty="0"/>
            </a:br>
            <a:endParaRPr lang="en-GB" sz="2000" dirty="0"/>
          </a:p>
        </p:txBody>
      </p:sp>
      <p:cxnSp>
        <p:nvCxnSpPr>
          <p:cNvPr id="3" name="Gerade Verbindung 2"/>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4" name="Textfeld 3"/>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5" name="Textfeld 4"/>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6" name="Textfeld 5"/>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1617154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467544" y="1700808"/>
            <a:ext cx="3707904" cy="3477875"/>
          </a:xfrm>
          <a:prstGeom prst="rect">
            <a:avLst/>
          </a:prstGeom>
        </p:spPr>
        <p:txBody>
          <a:bodyPr wrap="square">
            <a:spAutoFit/>
          </a:bodyPr>
          <a:lstStyle/>
          <a:p>
            <a:r>
              <a:rPr lang="en-US" sz="2000" dirty="0" smtClean="0"/>
              <a:t>“The </a:t>
            </a:r>
            <a:r>
              <a:rPr lang="en-US" sz="2000" dirty="0"/>
              <a:t>cardinal responsibility of leadership is to identify the dominant contradiction at each point of the historical process and to work out a central line to resolve </a:t>
            </a:r>
            <a:r>
              <a:rPr lang="en-US" sz="2000" dirty="0" smtClean="0"/>
              <a:t>it”.</a:t>
            </a:r>
          </a:p>
          <a:p>
            <a:endParaRPr lang="en-US" sz="2000" dirty="0"/>
          </a:p>
          <a:p>
            <a:endParaRPr lang="en-US" sz="2000" dirty="0" smtClean="0"/>
          </a:p>
          <a:p>
            <a:endParaRPr lang="en-US" sz="2000" dirty="0"/>
          </a:p>
          <a:p>
            <a:endParaRPr lang="en-US" sz="2000" dirty="0" smtClean="0"/>
          </a:p>
          <a:p>
            <a:pPr algn="r"/>
            <a:r>
              <a:rPr lang="en-US" sz="2000" dirty="0" smtClean="0"/>
              <a:t>Mao Zedong</a:t>
            </a:r>
            <a:endParaRPr lang="en-GB" sz="2000" dirty="0"/>
          </a:p>
        </p:txBody>
      </p:sp>
      <p:cxnSp>
        <p:nvCxnSpPr>
          <p:cNvPr id="3" name="Gerade Verbindung 2"/>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4" name="Textfeld 3"/>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5" name="Textfeld 4"/>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6" name="Textfeld 5"/>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37905137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611560" y="1988840"/>
            <a:ext cx="3528392" cy="2862322"/>
          </a:xfrm>
          <a:prstGeom prst="rect">
            <a:avLst/>
          </a:prstGeom>
        </p:spPr>
        <p:txBody>
          <a:bodyPr wrap="square">
            <a:spAutoFit/>
          </a:bodyPr>
          <a:lstStyle/>
          <a:p>
            <a:r>
              <a:rPr lang="en-US" sz="2000" dirty="0" smtClean="0"/>
              <a:t>“Communication </a:t>
            </a:r>
            <a:r>
              <a:rPr lang="en-US" sz="2000" dirty="0"/>
              <a:t>leads to community, that is, to understanding, intimacy and mutual </a:t>
            </a:r>
            <a:r>
              <a:rPr lang="en-US" sz="2000" dirty="0" smtClean="0"/>
              <a:t>valuing”. </a:t>
            </a:r>
          </a:p>
          <a:p>
            <a:endParaRPr lang="en-US" sz="2000" dirty="0"/>
          </a:p>
          <a:p>
            <a:endParaRPr lang="en-US" sz="2000" dirty="0" smtClean="0"/>
          </a:p>
          <a:p>
            <a:pPr algn="r"/>
            <a:endParaRPr lang="en-US" sz="2000" dirty="0" smtClean="0"/>
          </a:p>
          <a:p>
            <a:pPr algn="r"/>
            <a:endParaRPr lang="en-US" sz="2000" dirty="0"/>
          </a:p>
          <a:p>
            <a:pPr algn="r"/>
            <a:r>
              <a:rPr lang="en-US" sz="2000" dirty="0" smtClean="0"/>
              <a:t>Rollo May</a:t>
            </a:r>
            <a:endParaRPr lang="en-US" sz="2000" dirty="0"/>
          </a:p>
        </p:txBody>
      </p:sp>
      <p:cxnSp>
        <p:nvCxnSpPr>
          <p:cNvPr id="3" name="Gerade Verbindung 2"/>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4" name="Textfeld 3"/>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5" name="Textfeld 4"/>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6" name="Textfeld 5"/>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35751542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95536" y="1268760"/>
            <a:ext cx="3816424" cy="4401205"/>
          </a:xfrm>
          <a:prstGeom prst="rect">
            <a:avLst/>
          </a:prstGeom>
        </p:spPr>
        <p:txBody>
          <a:bodyPr wrap="square">
            <a:spAutoFit/>
          </a:bodyPr>
          <a:lstStyle/>
          <a:p>
            <a:r>
              <a:rPr lang="en-US" sz="2000" dirty="0" smtClean="0"/>
              <a:t>“Social </a:t>
            </a:r>
            <a:r>
              <a:rPr lang="en-US" sz="2000" dirty="0"/>
              <a:t>media are a catalyst for the advancement of everyone's rights. It's where we're reminded that we're all human and all equal. It's where people can find and fight for a cause, global or local, popular or specialized, even when there are hundreds of miles between </a:t>
            </a:r>
            <a:r>
              <a:rPr lang="en-US" sz="2000" dirty="0" smtClean="0"/>
              <a:t>them”. </a:t>
            </a:r>
          </a:p>
          <a:p>
            <a:endParaRPr lang="en-US" sz="2000" dirty="0"/>
          </a:p>
          <a:p>
            <a:endParaRPr lang="en-US" sz="2000" dirty="0"/>
          </a:p>
          <a:p>
            <a:endParaRPr lang="en-US" sz="2000" dirty="0" smtClean="0"/>
          </a:p>
          <a:p>
            <a:pPr algn="r"/>
            <a:r>
              <a:rPr lang="en-US" sz="2000" dirty="0" smtClean="0"/>
              <a:t>Queen </a:t>
            </a:r>
            <a:r>
              <a:rPr lang="en-US" sz="2000" dirty="0"/>
              <a:t>Rania of </a:t>
            </a:r>
            <a:r>
              <a:rPr lang="en-US" sz="2000" dirty="0" smtClean="0"/>
              <a:t>Jordan</a:t>
            </a:r>
            <a:endParaRPr lang="en-US" sz="2000" dirty="0"/>
          </a:p>
        </p:txBody>
      </p:sp>
      <p:cxnSp>
        <p:nvCxnSpPr>
          <p:cNvPr id="3" name="Gerade Verbindung 2"/>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4" name="Textfeld 3"/>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5" name="Textfeld 4"/>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6" name="Textfeld 5"/>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8437088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467544" y="1052736"/>
            <a:ext cx="3888432" cy="4708981"/>
          </a:xfrm>
          <a:prstGeom prst="rect">
            <a:avLst/>
          </a:prstGeom>
        </p:spPr>
        <p:txBody>
          <a:bodyPr wrap="square">
            <a:spAutoFit/>
          </a:bodyPr>
          <a:lstStyle/>
          <a:p>
            <a:r>
              <a:rPr lang="en-US" sz="2000" dirty="0" smtClean="0"/>
              <a:t>“Shallow </a:t>
            </a:r>
            <a:r>
              <a:rPr lang="en-US" sz="2000" dirty="0"/>
              <a:t>emotions. An incapacity to feel genuine love. A need for stimulation. Frequent verbal outbursts. Poor </a:t>
            </a:r>
            <a:r>
              <a:rPr lang="en-GB" sz="2000" dirty="0" smtClean="0"/>
              <a:t>behavioural</a:t>
            </a:r>
            <a:r>
              <a:rPr lang="en-US" sz="2000" dirty="0" smtClean="0"/>
              <a:t> </a:t>
            </a:r>
            <a:r>
              <a:rPr lang="en-US" sz="2000" dirty="0"/>
              <a:t>controls. These are just some of the things that social media are encouraging in all of us. They're also a pretty comprehensive diagnostic checklist for sociopathy - in fact, that's where I got the </a:t>
            </a:r>
            <a:r>
              <a:rPr lang="en-US" sz="2000" dirty="0" smtClean="0"/>
              <a:t>list”. </a:t>
            </a:r>
          </a:p>
          <a:p>
            <a:endParaRPr lang="en-US" sz="2000" dirty="0"/>
          </a:p>
          <a:p>
            <a:endParaRPr lang="en-US" sz="2000" dirty="0" smtClean="0"/>
          </a:p>
          <a:p>
            <a:endParaRPr lang="en-US" sz="2000" dirty="0"/>
          </a:p>
          <a:p>
            <a:pPr algn="r"/>
            <a:r>
              <a:rPr lang="en-US" sz="2000" dirty="0" smtClean="0"/>
              <a:t>Milo </a:t>
            </a:r>
            <a:r>
              <a:rPr lang="en-US" sz="2000" dirty="0" err="1" smtClean="0"/>
              <a:t>Yiannopoulos</a:t>
            </a:r>
            <a:endParaRPr lang="en-GB" sz="2000" dirty="0"/>
          </a:p>
        </p:txBody>
      </p:sp>
      <p:cxnSp>
        <p:nvCxnSpPr>
          <p:cNvPr id="3" name="Gerade Verbindung 2"/>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4" name="Textfeld 3"/>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5" name="Textfeld 4"/>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6" name="Textfeld 5"/>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24525883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395536" y="1423804"/>
            <a:ext cx="3960440" cy="4093428"/>
          </a:xfrm>
          <a:prstGeom prst="rect">
            <a:avLst/>
          </a:prstGeom>
        </p:spPr>
        <p:txBody>
          <a:bodyPr wrap="square">
            <a:spAutoFit/>
          </a:bodyPr>
          <a:lstStyle/>
          <a:p>
            <a:r>
              <a:rPr lang="en-US" sz="2000" dirty="0" smtClean="0"/>
              <a:t>“True </a:t>
            </a:r>
            <a:r>
              <a:rPr lang="en-US" sz="2000" dirty="0"/>
              <a:t>security is based on people's welfare - on a thriving economy, on strong public health and education </a:t>
            </a:r>
            <a:r>
              <a:rPr lang="en-GB" sz="2000" dirty="0" smtClean="0"/>
              <a:t>programmes</a:t>
            </a:r>
            <a:r>
              <a:rPr lang="en-US" sz="2000" dirty="0" smtClean="0"/>
              <a:t>, </a:t>
            </a:r>
            <a:r>
              <a:rPr lang="en-US" sz="2000" dirty="0"/>
              <a:t>and on fundamental respect for our common humanity. Development, peace, disarmament, reconciliation and justice are not separate from security; they help to underpin </a:t>
            </a:r>
            <a:r>
              <a:rPr lang="en-US" sz="2000" dirty="0" smtClean="0"/>
              <a:t>it”.</a:t>
            </a:r>
          </a:p>
          <a:p>
            <a:endParaRPr lang="en-US" sz="2000" dirty="0"/>
          </a:p>
          <a:p>
            <a:endParaRPr lang="en-US" sz="2000" dirty="0" smtClean="0"/>
          </a:p>
          <a:p>
            <a:pPr algn="r"/>
            <a:r>
              <a:rPr lang="en-US" sz="2000" dirty="0" smtClean="0"/>
              <a:t>Ban Ki-moon</a:t>
            </a:r>
            <a:endParaRPr lang="en-US" sz="2000" dirty="0"/>
          </a:p>
        </p:txBody>
      </p:sp>
      <p:cxnSp>
        <p:nvCxnSpPr>
          <p:cNvPr id="5" name="Gerade Verbindung 4"/>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6" name="Textfeld 5"/>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7" name="Textfeld 6"/>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8" name="Textfeld 7"/>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2791851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611560" y="1587564"/>
            <a:ext cx="3744416" cy="3785652"/>
          </a:xfrm>
          <a:prstGeom prst="rect">
            <a:avLst/>
          </a:prstGeom>
        </p:spPr>
        <p:txBody>
          <a:bodyPr wrap="square">
            <a:spAutoFit/>
          </a:bodyPr>
          <a:lstStyle/>
          <a:p>
            <a:r>
              <a:rPr lang="en-US" sz="2000" dirty="0" smtClean="0"/>
              <a:t>“The </a:t>
            </a:r>
            <a:r>
              <a:rPr lang="en-US" sz="2000" dirty="0"/>
              <a:t>fact is we can only love what we know personally. And we cannot know much. In public affairs, in the rebuilding of civilization, something less dramatic and emotional is needed, namely </a:t>
            </a:r>
            <a:r>
              <a:rPr lang="en-US" sz="2000" dirty="0" smtClean="0"/>
              <a:t>tolerance”. </a:t>
            </a:r>
          </a:p>
          <a:p>
            <a:endParaRPr lang="en-US" sz="2000" dirty="0"/>
          </a:p>
          <a:p>
            <a:endParaRPr lang="en-US" sz="2000" dirty="0" smtClean="0"/>
          </a:p>
          <a:p>
            <a:endParaRPr lang="en-US" sz="2000" dirty="0"/>
          </a:p>
          <a:p>
            <a:endParaRPr lang="en-US" sz="2000" dirty="0" smtClean="0"/>
          </a:p>
          <a:p>
            <a:pPr algn="r"/>
            <a:r>
              <a:rPr lang="en-US" sz="2000" dirty="0" smtClean="0"/>
              <a:t>E</a:t>
            </a:r>
            <a:r>
              <a:rPr lang="en-US" sz="2000" dirty="0"/>
              <a:t>. M. </a:t>
            </a:r>
            <a:r>
              <a:rPr lang="en-US" sz="2000" dirty="0" smtClean="0"/>
              <a:t>Forster</a:t>
            </a:r>
            <a:endParaRPr lang="en-GB" sz="2000" dirty="0"/>
          </a:p>
        </p:txBody>
      </p:sp>
      <p:cxnSp>
        <p:nvCxnSpPr>
          <p:cNvPr id="3" name="Gerade Verbindung 2"/>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4" name="Textfeld 3"/>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5" name="Textfeld 4"/>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6" name="Textfeld 5"/>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1185662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95536" y="1997839"/>
            <a:ext cx="3366120" cy="2862322"/>
          </a:xfrm>
          <a:prstGeom prst="rect">
            <a:avLst/>
          </a:prstGeom>
        </p:spPr>
        <p:txBody>
          <a:bodyPr wrap="square">
            <a:spAutoFit/>
          </a:bodyPr>
          <a:lstStyle/>
          <a:p>
            <a:r>
              <a:rPr lang="en-US" sz="2000" dirty="0" smtClean="0"/>
              <a:t>“A </a:t>
            </a:r>
            <a:r>
              <a:rPr lang="en-US" sz="2000" dirty="0"/>
              <a:t>world without nuclear weapons would be less stable and more dangerous for all of </a:t>
            </a:r>
            <a:r>
              <a:rPr lang="en-US" sz="2000" dirty="0" smtClean="0"/>
              <a:t>us”. </a:t>
            </a:r>
          </a:p>
          <a:p>
            <a:endParaRPr lang="en-US" sz="2000" dirty="0"/>
          </a:p>
          <a:p>
            <a:endParaRPr lang="en-US" sz="2000" dirty="0" smtClean="0"/>
          </a:p>
          <a:p>
            <a:endParaRPr lang="en-US" sz="2000" dirty="0"/>
          </a:p>
          <a:p>
            <a:pPr algn="r"/>
            <a:r>
              <a:rPr lang="en-US" sz="2000" dirty="0" smtClean="0"/>
              <a:t>Margaret </a:t>
            </a:r>
            <a:r>
              <a:rPr lang="en-US" sz="2000" dirty="0"/>
              <a:t>Thatcher</a:t>
            </a:r>
            <a:r>
              <a:rPr lang="en-US" sz="2000" dirty="0" smtClean="0"/>
              <a:t/>
            </a:r>
            <a:br>
              <a:rPr lang="en-US" sz="2000" dirty="0" smtClean="0"/>
            </a:br>
            <a:endParaRPr lang="en-GB" sz="2000" dirty="0"/>
          </a:p>
        </p:txBody>
      </p:sp>
      <p:cxnSp>
        <p:nvCxnSpPr>
          <p:cNvPr id="3" name="Gerade Verbindung 2"/>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4" name="Textfeld 3"/>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5" name="Textfeld 4"/>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6" name="Textfeld 5"/>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14343656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611560" y="1556792"/>
            <a:ext cx="3456384" cy="3785652"/>
          </a:xfrm>
          <a:prstGeom prst="rect">
            <a:avLst/>
          </a:prstGeom>
        </p:spPr>
        <p:txBody>
          <a:bodyPr wrap="square">
            <a:spAutoFit/>
          </a:bodyPr>
          <a:lstStyle/>
          <a:p>
            <a:r>
              <a:rPr lang="en-US" sz="2000" dirty="0" smtClean="0"/>
              <a:t>“Western </a:t>
            </a:r>
            <a:r>
              <a:rPr lang="en-US" sz="2000" dirty="0"/>
              <a:t>countries in particular can today no longer be separated from Muslim societies, because they have them within themselves. They are themselves internally </a:t>
            </a:r>
            <a:r>
              <a:rPr lang="en-US" sz="2000" dirty="0" smtClean="0"/>
              <a:t>globalized”.</a:t>
            </a:r>
          </a:p>
          <a:p>
            <a:endParaRPr lang="en-US" sz="2000" dirty="0"/>
          </a:p>
          <a:p>
            <a:endParaRPr lang="en-US" sz="2000" dirty="0" smtClean="0"/>
          </a:p>
          <a:p>
            <a:endParaRPr lang="en-US" sz="2000" dirty="0"/>
          </a:p>
          <a:p>
            <a:pPr algn="r"/>
            <a:r>
              <a:rPr lang="en-US" sz="2000" dirty="0" smtClean="0"/>
              <a:t>Ulrich Beck</a:t>
            </a:r>
            <a:endParaRPr lang="en-US" sz="2000" dirty="0"/>
          </a:p>
        </p:txBody>
      </p:sp>
      <p:cxnSp>
        <p:nvCxnSpPr>
          <p:cNvPr id="3" name="Gerade Verbindung 2"/>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4" name="Textfeld 3"/>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5" name="Textfeld 4"/>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6" name="Textfeld 5"/>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22322256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683568" y="2060848"/>
            <a:ext cx="3510136" cy="2554545"/>
          </a:xfrm>
          <a:prstGeom prst="rect">
            <a:avLst/>
          </a:prstGeom>
        </p:spPr>
        <p:txBody>
          <a:bodyPr wrap="square">
            <a:spAutoFit/>
          </a:bodyPr>
          <a:lstStyle/>
          <a:p>
            <a:r>
              <a:rPr lang="en-US" sz="2000" dirty="0" smtClean="0"/>
              <a:t>“It </a:t>
            </a:r>
            <a:r>
              <a:rPr lang="en-US" sz="2000" dirty="0"/>
              <a:t>has become appallingly obvious that our technology has exceeded our </a:t>
            </a:r>
            <a:r>
              <a:rPr lang="en-US" sz="2000" dirty="0" smtClean="0"/>
              <a:t>humanity”. </a:t>
            </a:r>
          </a:p>
          <a:p>
            <a:endParaRPr lang="en-US" sz="2000" dirty="0"/>
          </a:p>
          <a:p>
            <a:endParaRPr lang="en-US" sz="2000" dirty="0" smtClean="0"/>
          </a:p>
          <a:p>
            <a:endParaRPr lang="en-US" sz="2000" dirty="0"/>
          </a:p>
          <a:p>
            <a:endParaRPr lang="en-US" sz="2000" dirty="0" smtClean="0"/>
          </a:p>
          <a:p>
            <a:pPr algn="r"/>
            <a:r>
              <a:rPr lang="en-US" sz="2000" dirty="0" smtClean="0"/>
              <a:t>Albert Einstein</a:t>
            </a:r>
            <a:endParaRPr lang="en-GB" sz="2000" dirty="0"/>
          </a:p>
        </p:txBody>
      </p:sp>
      <p:cxnSp>
        <p:nvCxnSpPr>
          <p:cNvPr id="3" name="Gerade Verbindung 2"/>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4" name="Textfeld 3"/>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5" name="Textfeld 4"/>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6" name="Textfeld 5"/>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1280179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95536" y="1844824"/>
            <a:ext cx="3942184" cy="3170099"/>
          </a:xfrm>
          <a:prstGeom prst="rect">
            <a:avLst/>
          </a:prstGeom>
        </p:spPr>
        <p:txBody>
          <a:bodyPr wrap="square">
            <a:spAutoFit/>
          </a:bodyPr>
          <a:lstStyle/>
          <a:p>
            <a:r>
              <a:rPr lang="en-US" sz="2000" dirty="0" smtClean="0"/>
              <a:t>“I </a:t>
            </a:r>
            <a:r>
              <a:rPr lang="en-US" sz="2000" dirty="0"/>
              <a:t>have a dream that my four little children will one day live in a nation where they will not be judged by the color of their skin, but by the content of their </a:t>
            </a:r>
            <a:r>
              <a:rPr lang="en-US" sz="2000" dirty="0" smtClean="0"/>
              <a:t>character”.</a:t>
            </a:r>
          </a:p>
          <a:p>
            <a:endParaRPr lang="en-US" sz="2000" dirty="0"/>
          </a:p>
          <a:p>
            <a:endParaRPr lang="en-US" sz="2000" dirty="0" smtClean="0"/>
          </a:p>
          <a:p>
            <a:endParaRPr lang="en-US" sz="2000" dirty="0"/>
          </a:p>
          <a:p>
            <a:pPr algn="r"/>
            <a:r>
              <a:rPr lang="en-US" sz="2000" dirty="0" smtClean="0"/>
              <a:t>Martin </a:t>
            </a:r>
            <a:r>
              <a:rPr lang="en-US" sz="2000" dirty="0"/>
              <a:t>Luther King, Jr</a:t>
            </a:r>
            <a:r>
              <a:rPr lang="en-US" sz="2000" dirty="0" smtClean="0"/>
              <a:t>.</a:t>
            </a:r>
            <a:endParaRPr lang="en-US" sz="2000" dirty="0"/>
          </a:p>
        </p:txBody>
      </p:sp>
      <p:cxnSp>
        <p:nvCxnSpPr>
          <p:cNvPr id="3" name="Gerade Verbindung 2"/>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4" name="Textfeld 3"/>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5" name="Textfeld 4"/>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6" name="Textfeld 5"/>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11076575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755576" y="1679317"/>
            <a:ext cx="3168352" cy="3477875"/>
          </a:xfrm>
          <a:prstGeom prst="rect">
            <a:avLst/>
          </a:prstGeom>
        </p:spPr>
        <p:txBody>
          <a:bodyPr wrap="square">
            <a:spAutoFit/>
          </a:bodyPr>
          <a:lstStyle/>
          <a:p>
            <a:r>
              <a:rPr lang="en-US" sz="2000" dirty="0" smtClean="0"/>
              <a:t>“Let </a:t>
            </a:r>
            <a:r>
              <a:rPr lang="en-US" sz="2000" dirty="0"/>
              <a:t>us make a special effort to stop communicating with each other, so we can have some </a:t>
            </a:r>
            <a:r>
              <a:rPr lang="en-US" sz="2000" dirty="0" smtClean="0"/>
              <a:t>conversation”. </a:t>
            </a:r>
          </a:p>
          <a:p>
            <a:endParaRPr lang="en-US" sz="2000" dirty="0"/>
          </a:p>
          <a:p>
            <a:endParaRPr lang="en-US" sz="2000" dirty="0" smtClean="0"/>
          </a:p>
          <a:p>
            <a:endParaRPr lang="en-US" sz="2000" dirty="0"/>
          </a:p>
          <a:p>
            <a:endParaRPr lang="en-US" sz="2000" dirty="0" smtClean="0"/>
          </a:p>
          <a:p>
            <a:endParaRPr lang="en-US" sz="2000" dirty="0"/>
          </a:p>
          <a:p>
            <a:pPr algn="r"/>
            <a:r>
              <a:rPr lang="en-US" sz="2000" dirty="0" smtClean="0"/>
              <a:t>Mark Twain</a:t>
            </a:r>
            <a:endParaRPr lang="en-US" sz="2000" dirty="0"/>
          </a:p>
        </p:txBody>
      </p:sp>
      <p:cxnSp>
        <p:nvCxnSpPr>
          <p:cNvPr id="3" name="Gerade Verbindung 2"/>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4" name="Textfeld 3"/>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5" name="Textfeld 4"/>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6" name="Textfeld 5"/>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25280770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611560" y="1587564"/>
            <a:ext cx="3654152" cy="3785652"/>
          </a:xfrm>
          <a:prstGeom prst="rect">
            <a:avLst/>
          </a:prstGeom>
        </p:spPr>
        <p:txBody>
          <a:bodyPr wrap="square">
            <a:spAutoFit/>
          </a:bodyPr>
          <a:lstStyle/>
          <a:p>
            <a:r>
              <a:rPr lang="en-US" sz="2000" dirty="0" smtClean="0"/>
              <a:t>“Today</a:t>
            </a:r>
            <a:r>
              <a:rPr lang="en-US" sz="2000" dirty="0"/>
              <a:t>, more than ever before, life must be characterized by a sense of Universal responsibility, not only nation to nation and human to human, but also human to other forms of </a:t>
            </a:r>
            <a:r>
              <a:rPr lang="en-US" sz="2000" dirty="0" smtClean="0"/>
              <a:t>life”.</a:t>
            </a:r>
          </a:p>
          <a:p>
            <a:endParaRPr lang="en-US" sz="2000" dirty="0"/>
          </a:p>
          <a:p>
            <a:endParaRPr lang="en-US" sz="2000" dirty="0" smtClean="0"/>
          </a:p>
          <a:p>
            <a:endParaRPr lang="en-US" sz="2000" dirty="0"/>
          </a:p>
          <a:p>
            <a:endParaRPr lang="en-US" sz="2000" dirty="0" smtClean="0"/>
          </a:p>
          <a:p>
            <a:pPr algn="r"/>
            <a:r>
              <a:rPr lang="en-US" sz="2000" dirty="0" smtClean="0"/>
              <a:t>Dalai Lama</a:t>
            </a:r>
            <a:endParaRPr lang="en-GB" sz="2000" dirty="0"/>
          </a:p>
        </p:txBody>
      </p:sp>
      <p:cxnSp>
        <p:nvCxnSpPr>
          <p:cNvPr id="3" name="Gerade Verbindung 2"/>
          <p:cNvCxnSpPr/>
          <p:nvPr/>
        </p:nvCxnSpPr>
        <p:spPr>
          <a:xfrm>
            <a:off x="4572000" y="1268760"/>
            <a:ext cx="0" cy="4824536"/>
          </a:xfrm>
          <a:prstGeom prst="line">
            <a:avLst/>
          </a:prstGeom>
        </p:spPr>
        <p:style>
          <a:lnRef idx="3">
            <a:schemeClr val="accent1"/>
          </a:lnRef>
          <a:fillRef idx="0">
            <a:schemeClr val="accent1"/>
          </a:fillRef>
          <a:effectRef idx="2">
            <a:schemeClr val="accent1"/>
          </a:effectRef>
          <a:fontRef idx="minor">
            <a:schemeClr val="tx1"/>
          </a:fontRef>
        </p:style>
      </p:cxnSp>
      <p:sp>
        <p:nvSpPr>
          <p:cNvPr id="4" name="Textfeld 3"/>
          <p:cNvSpPr txBox="1"/>
          <p:nvPr/>
        </p:nvSpPr>
        <p:spPr>
          <a:xfrm>
            <a:off x="5076056" y="1268760"/>
            <a:ext cx="2952328" cy="369332"/>
          </a:xfrm>
          <a:prstGeom prst="rect">
            <a:avLst/>
          </a:prstGeom>
          <a:noFill/>
        </p:spPr>
        <p:txBody>
          <a:bodyPr wrap="square" rtlCol="0">
            <a:spAutoFit/>
          </a:bodyPr>
          <a:lstStyle/>
          <a:p>
            <a:r>
              <a:rPr lang="en-GB" dirty="0" smtClean="0"/>
              <a:t>Comments</a:t>
            </a:r>
            <a:endParaRPr lang="en-GB" dirty="0"/>
          </a:p>
        </p:txBody>
      </p:sp>
      <p:sp>
        <p:nvSpPr>
          <p:cNvPr id="5" name="Textfeld 4"/>
          <p:cNvSpPr txBox="1"/>
          <p:nvPr/>
        </p:nvSpPr>
        <p:spPr>
          <a:xfrm>
            <a:off x="5076056" y="1772816"/>
            <a:ext cx="3744416" cy="1754326"/>
          </a:xfrm>
          <a:prstGeom prst="rect">
            <a:avLst/>
          </a:prstGeom>
          <a:noFill/>
        </p:spPr>
        <p:txBody>
          <a:bodyPr wrap="square" rtlCol="0">
            <a:spAutoFit/>
          </a:bodyPr>
          <a:lstStyle/>
          <a:p>
            <a:r>
              <a:rPr lang="en-GB" dirty="0" smtClean="0"/>
              <a:t>In favour</a:t>
            </a:r>
          </a:p>
          <a:p>
            <a:r>
              <a:rPr lang="en-GB" dirty="0" smtClean="0"/>
              <a:t>____________________________________________________________________________________________________________________________________________</a:t>
            </a:r>
            <a:endParaRPr lang="en-GB" dirty="0"/>
          </a:p>
        </p:txBody>
      </p:sp>
      <p:sp>
        <p:nvSpPr>
          <p:cNvPr id="6" name="Textfeld 5"/>
          <p:cNvSpPr txBox="1"/>
          <p:nvPr/>
        </p:nvSpPr>
        <p:spPr>
          <a:xfrm>
            <a:off x="5076056" y="4122946"/>
            <a:ext cx="3744416" cy="1754326"/>
          </a:xfrm>
          <a:prstGeom prst="rect">
            <a:avLst/>
          </a:prstGeom>
          <a:noFill/>
        </p:spPr>
        <p:txBody>
          <a:bodyPr wrap="square" rtlCol="0">
            <a:spAutoFit/>
          </a:bodyPr>
          <a:lstStyle/>
          <a:p>
            <a:r>
              <a:rPr lang="en-GB" dirty="0" smtClean="0"/>
              <a:t>Against</a:t>
            </a:r>
          </a:p>
          <a:p>
            <a:r>
              <a:rPr lang="en-GB" dirty="0" smtClean="0"/>
              <a:t>____________________________________________________________________________________________________________________________________________</a:t>
            </a:r>
            <a:endParaRPr lang="en-GB" dirty="0"/>
          </a:p>
        </p:txBody>
      </p:sp>
    </p:spTree>
    <p:extLst>
      <p:ext uri="{BB962C8B-B14F-4D97-AF65-F5344CB8AC3E}">
        <p14:creationId xmlns:p14="http://schemas.microsoft.com/office/powerpoint/2010/main" val="265454822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854</Words>
  <Application>Microsoft Office PowerPoint</Application>
  <PresentationFormat>Bildschirmpräsentation (4:3)</PresentationFormat>
  <Paragraphs>191</Paragraphs>
  <Slides>18</Slides>
  <Notes>1</Notes>
  <HiddenSlides>0</HiddenSlides>
  <MMClips>0</MMClips>
  <ScaleCrop>false</ScaleCrop>
  <HeadingPairs>
    <vt:vector size="4" baseType="variant">
      <vt:variant>
        <vt:lpstr>Design</vt:lpstr>
      </vt:variant>
      <vt:variant>
        <vt:i4>1</vt:i4>
      </vt:variant>
      <vt:variant>
        <vt:lpstr>Folientitel</vt:lpstr>
      </vt:variant>
      <vt:variant>
        <vt:i4>18</vt:i4>
      </vt:variant>
    </vt:vector>
  </HeadingPairs>
  <TitlesOfParts>
    <vt:vector size="19" baseType="lpstr">
      <vt:lpstr>Larissa</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Francisco Javier Montiel Alafont</dc:creator>
  <cp:lastModifiedBy>Francisco Javier Montiel Alafont</cp:lastModifiedBy>
  <cp:revision>8</cp:revision>
  <dcterms:created xsi:type="dcterms:W3CDTF">2017-06-13T14:51:01Z</dcterms:created>
  <dcterms:modified xsi:type="dcterms:W3CDTF">2018-08-04T20:50:13Z</dcterms:modified>
</cp:coreProperties>
</file>