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8" r:id="rId2"/>
    <p:sldId id="259" r:id="rId3"/>
    <p:sldId id="260" r:id="rId4"/>
    <p:sldId id="261" r:id="rId5"/>
    <p:sldId id="262" r:id="rId6"/>
    <p:sldId id="263" r:id="rId7"/>
    <p:sldId id="264" r:id="rId8"/>
    <p:sldId id="265" r:id="rId9"/>
    <p:sldId id="266" r:id="rId10"/>
    <p:sldId id="267" r:id="rId11"/>
    <p:sldId id="268"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7C89"/>
    <a:srgbClr val="3185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80" d="100"/>
          <a:sy n="80" d="100"/>
        </p:scale>
        <p:origin x="-1110"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A8F0C0-5E2D-4C26-B166-9421C309C9B5}" type="datetimeFigureOut">
              <a:rPr lang="de-DE" smtClean="0"/>
              <a:t>30.08.2018</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6B2E42-EC0F-4CF6-A100-7878EE4C5D66}" type="slidenum">
              <a:rPr lang="de-DE" smtClean="0"/>
              <a:t>‹Nr.›</a:t>
            </a:fld>
            <a:endParaRPr lang="de-DE"/>
          </a:p>
        </p:txBody>
      </p:sp>
    </p:spTree>
    <p:extLst>
      <p:ext uri="{BB962C8B-B14F-4D97-AF65-F5344CB8AC3E}">
        <p14:creationId xmlns:p14="http://schemas.microsoft.com/office/powerpoint/2010/main" val="1664935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Click</a:t>
            </a:r>
            <a:r>
              <a:rPr lang="de-DE" baseline="0" dirty="0"/>
              <a:t> on </a:t>
            </a:r>
            <a:r>
              <a:rPr lang="de-DE" baseline="0" dirty="0" err="1"/>
              <a:t>the</a:t>
            </a:r>
            <a:r>
              <a:rPr lang="de-DE" baseline="0" dirty="0"/>
              <a:t> </a:t>
            </a:r>
            <a:r>
              <a:rPr lang="de-DE" baseline="0" dirty="0" err="1"/>
              <a:t>picture</a:t>
            </a:r>
            <a:r>
              <a:rPr lang="de-DE" baseline="0" dirty="0"/>
              <a:t> </a:t>
            </a:r>
            <a:r>
              <a:rPr lang="de-DE" baseline="0" dirty="0" err="1"/>
              <a:t>to</a:t>
            </a:r>
            <a:r>
              <a:rPr lang="de-DE" baseline="0" dirty="0"/>
              <a:t> </a:t>
            </a:r>
            <a:r>
              <a:rPr lang="de-DE" baseline="0" dirty="0" err="1"/>
              <a:t>play</a:t>
            </a:r>
            <a:r>
              <a:rPr lang="de-DE" baseline="0" dirty="0"/>
              <a:t> </a:t>
            </a:r>
            <a:r>
              <a:rPr lang="de-DE" baseline="0" dirty="0" err="1"/>
              <a:t>video</a:t>
            </a:r>
            <a:r>
              <a:rPr lang="de-DE" baseline="0" dirty="0"/>
              <a:t>.</a:t>
            </a:r>
            <a:endParaRPr lang="de-DE" dirty="0"/>
          </a:p>
        </p:txBody>
      </p:sp>
      <p:sp>
        <p:nvSpPr>
          <p:cNvPr id="4" name="Foliennummernplatzhalter 3"/>
          <p:cNvSpPr>
            <a:spLocks noGrp="1"/>
          </p:cNvSpPr>
          <p:nvPr>
            <p:ph type="sldNum" sz="quarter" idx="10"/>
          </p:nvPr>
        </p:nvSpPr>
        <p:spPr/>
        <p:txBody>
          <a:bodyPr/>
          <a:lstStyle/>
          <a:p>
            <a:fld id="{59D487DE-8C5D-43E1-8000-8714D9F92A48}" type="slidenum">
              <a:rPr lang="en-GB" smtClean="0"/>
              <a:pPr/>
              <a:t>4</a:t>
            </a:fld>
            <a:endParaRPr lang="en-GB"/>
          </a:p>
        </p:txBody>
      </p:sp>
    </p:spTree>
    <p:extLst>
      <p:ext uri="{BB962C8B-B14F-4D97-AF65-F5344CB8AC3E}">
        <p14:creationId xmlns:p14="http://schemas.microsoft.com/office/powerpoint/2010/main" val="1942241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1" kern="1200" dirty="0">
                <a:solidFill>
                  <a:schemeClr val="tx1"/>
                </a:solidFill>
                <a:effectLst/>
                <a:latin typeface="+mn-lt"/>
                <a:ea typeface="+mn-ea"/>
                <a:cs typeface="+mn-cs"/>
              </a:rPr>
              <a:t>Aim of Mentors Training</a:t>
            </a:r>
            <a:endParaRPr lang="de-DE"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CONNECT 2.0 is a cross-sectoral project, bringing together practitioners and experts from the university and youth sector, funded by the European Union. It was initiated to create an innovative intercultural learning scenario, consisting of an e-learning platform and curricula for pre-departure and re-entry orientation, to support Erasmus+ participants (students, interns, and volunteers) before, during and after their exchange by integrating methods and concepts from non-formal youth education to formal education. </a:t>
            </a:r>
            <a:endParaRPr lang="de-D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Connect 2.0 aims for a sustainable influence not only for those who active participate, but rather for wide parts of societies. Thus it is crucial to create methods in order to reach more people. One strategy is that former Erasmus+ participants are encouraged to organize different projects and run events under the theme of intercultural involvement. The main aim of the mentors training is to prepare them for this special role within the program. </a:t>
            </a:r>
            <a:endParaRPr lang="de-D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Since it is an Erasmus Program the focus is on Europe and the EU. As a start the seminar gives realm for a discussion and experience exchange about Europe. Continuing with a content based section of the functioning of the European Union. Furthermore the participants are asked to reflect about the relation between European identity and a national one and if a common sense of European identity is necessary so that the political structure of the EU can work. The idea is that participants realize how important intercultural relations are and that through their engagement they can actively contribute.</a:t>
            </a:r>
            <a:endParaRPr lang="de-D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After this more content wise part and the question why the training continues with the question how to be active. Therefor different workshops are implemented in the training concerning more practical competences, which the future mentor might need: First section is a workshop about project management. Participants learn </a:t>
            </a:r>
            <a:r>
              <a:rPr lang="en-US" sz="1200" kern="1200" dirty="0" err="1">
                <a:solidFill>
                  <a:schemeClr val="tx1"/>
                </a:solidFill>
                <a:effectLst/>
                <a:latin typeface="+mn-lt"/>
                <a:ea typeface="+mn-ea"/>
                <a:cs typeface="+mn-cs"/>
              </a:rPr>
              <a:t>e.g</a:t>
            </a:r>
            <a:r>
              <a:rPr lang="en-US" sz="1200" kern="1200" dirty="0">
                <a:solidFill>
                  <a:schemeClr val="tx1"/>
                </a:solidFill>
                <a:effectLst/>
                <a:latin typeface="+mn-lt"/>
                <a:ea typeface="+mn-ea"/>
                <a:cs typeface="+mn-cs"/>
              </a:rPr>
              <a:t> what criteria project objectives have to fulfill in order to be applicable. Regardless of what kind of projects future mentors have in mind, financing will be a question. Therefore one part will be a collective brainstorming how you can financially realize your idea. Since the best projects can only fully reach their potential if people know about it, participants learn about different PR strategies and Advertisement approaches. Also Presenting is a skill mentors probably will need, either if they actually organize presentations, but also more general if they want to mobilize people for their project. Within a workshop we revise how a presenter can captivate and participants are enabled to work on their presenting skills. Finally participants can gather in groups and work on their first ideas. Thus the seminar already is the founding date of future projects and events.  </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9D487DE-8C5D-43E1-8000-8714D9F92A48}" type="slidenum">
              <a:rPr lang="en-GB" smtClean="0"/>
              <a:pPr/>
              <a:t>10</a:t>
            </a:fld>
            <a:endParaRPr lang="en-GB"/>
          </a:p>
        </p:txBody>
      </p:sp>
    </p:spTree>
    <p:extLst>
      <p:ext uri="{BB962C8B-B14F-4D97-AF65-F5344CB8AC3E}">
        <p14:creationId xmlns:p14="http://schemas.microsoft.com/office/powerpoint/2010/main" val="2708627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endParaRPr lang="en-GB"/>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866273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353867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3823750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4232135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a:t>Titelmasterformat durch Klicken bearbeiten</a:t>
            </a:r>
            <a:endParaRPr lang="en-GB"/>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996378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2616642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a:t>Titelmasterformat durch Klicken bearbeiten</a:t>
            </a:r>
            <a:endParaRPr lang="en-GB"/>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2902874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a:t>Titelmasterformat durch Klicken bearbeiten</a:t>
            </a:r>
            <a:endParaRPr lang="en-GB"/>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957522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732727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a:t>Titelmasterformat durch Klicken bearbeiten</a:t>
            </a:r>
            <a:endParaRPr lang="en-GB"/>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1322891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a:t>Titelmasterformat durch Klicken bearbeiten</a:t>
            </a:r>
            <a:endParaRPr lang="en-GB"/>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GB"/>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70F6B656-F9D4-4276-8B0E-B2956D584B70}" type="datetimeFigureOut">
              <a:rPr lang="en-GB" smtClean="0"/>
              <a:t>30/08/2018</a:t>
            </a:fld>
            <a:endParaRPr lang="en-GB"/>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AB12E223-F6D2-4C39-A42B-96384D240B9C}" type="slidenum">
              <a:rPr lang="en-GB" smtClean="0"/>
              <a:t>‹Nr.›</a:t>
            </a:fld>
            <a:endParaRPr lang="en-GB"/>
          </a:p>
        </p:txBody>
      </p:sp>
    </p:spTree>
    <p:extLst>
      <p:ext uri="{BB962C8B-B14F-4D97-AF65-F5344CB8AC3E}">
        <p14:creationId xmlns:p14="http://schemas.microsoft.com/office/powerpoint/2010/main" val="7223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Gerade Verbindung 6"/>
          <p:cNvCxnSpPr/>
          <p:nvPr/>
        </p:nvCxnSpPr>
        <p:spPr bwMode="gray">
          <a:xfrm>
            <a:off x="-4708" y="660443"/>
            <a:ext cx="9144000" cy="0"/>
          </a:xfrm>
          <a:prstGeom prst="line">
            <a:avLst/>
          </a:prstGeom>
          <a:ln w="25400">
            <a:solidFill>
              <a:srgbClr val="4E7C89"/>
            </a:solidFill>
            <a:bevel/>
          </a:ln>
        </p:spPr>
        <p:style>
          <a:lnRef idx="1">
            <a:schemeClr val="accent1"/>
          </a:lnRef>
          <a:fillRef idx="0">
            <a:schemeClr val="accent1"/>
          </a:fillRef>
          <a:effectRef idx="0">
            <a:schemeClr val="accent1"/>
          </a:effectRef>
          <a:fontRef idx="minor">
            <a:schemeClr val="tx1"/>
          </a:fontRef>
        </p:style>
      </p:cxnSp>
      <p:pic>
        <p:nvPicPr>
          <p:cNvPr id="8" name="Grafik 7" descr="EU flag-Erasmus+_vect_POS.png"/>
          <p:cNvPicPr>
            <a:picLocks noChangeAspect="1"/>
          </p:cNvPicPr>
          <p:nvPr/>
        </p:nvPicPr>
        <p:blipFill>
          <a:blip r:embed="rId13" cstate="print"/>
          <a:stretch>
            <a:fillRect/>
          </a:stretch>
        </p:blipFill>
        <p:spPr>
          <a:xfrm>
            <a:off x="7164288" y="428517"/>
            <a:ext cx="1962324" cy="559772"/>
          </a:xfrm>
          <a:prstGeom prst="rect">
            <a:avLst/>
          </a:prstGeom>
        </p:spPr>
      </p:pic>
      <p:sp>
        <p:nvSpPr>
          <p:cNvPr id="9" name="Fußzeilenplatzhalter 4"/>
          <p:cNvSpPr txBox="1">
            <a:spLocks/>
          </p:cNvSpPr>
          <p:nvPr/>
        </p:nvSpPr>
        <p:spPr bwMode="gray">
          <a:xfrm>
            <a:off x="450851" y="432259"/>
            <a:ext cx="6155990" cy="200149"/>
          </a:xfrm>
          <a:prstGeom prst="rect">
            <a:avLst/>
          </a:prstGeom>
        </p:spPr>
        <p:txBody>
          <a:bodyPr vert="horz" wrap="none" lIns="0" tIns="0" rIns="0" bIns="0" rtlCol="0" anchor="b" anchorCtr="0">
            <a:noAutofit/>
          </a:bodyPr>
          <a:lstStyle>
            <a:defPPr>
              <a:defRPr lang="de-DE"/>
            </a:defPPr>
            <a:lvl1pPr marL="0" algn="l" defTabSz="1043056" rtl="0" eaLnBrk="1" latinLnBrk="0" hangingPunct="1">
              <a:lnSpc>
                <a:spcPct val="100000"/>
              </a:lnSpc>
              <a:spcBef>
                <a:spcPts val="0"/>
              </a:spcBef>
              <a:defRPr sz="1000" kern="1200">
                <a:solidFill>
                  <a:srgbClr val="0071BB"/>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4E7C89"/>
                </a:solidFill>
                <a:effectLst/>
                <a:uLnTx/>
                <a:uFillTx/>
                <a:latin typeface="Arial"/>
                <a:ea typeface="+mn-ea"/>
                <a:cs typeface="+mn-cs"/>
              </a:rPr>
              <a:t>Connect – Intercultural Learning Network • Re-entry training</a:t>
            </a:r>
            <a:endParaRPr kumimoji="0" lang="de-DE" sz="1000" b="0" i="0" u="none" strike="noStrike" kern="1200" cap="none" spc="0" normalizeH="0" baseline="0" noProof="0" dirty="0">
              <a:ln>
                <a:noFill/>
              </a:ln>
              <a:solidFill>
                <a:srgbClr val="4E7C89"/>
              </a:solidFill>
              <a:effectLst/>
              <a:uLnTx/>
              <a:uFillTx/>
              <a:latin typeface="Arial"/>
              <a:ea typeface="+mn-ea"/>
              <a:cs typeface="+mn-cs"/>
            </a:endParaRPr>
          </a:p>
        </p:txBody>
      </p:sp>
      <p:pic>
        <p:nvPicPr>
          <p:cNvPr id="10" name="Grafik 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156176" y="72196"/>
            <a:ext cx="1040002" cy="892630"/>
          </a:xfrm>
          <a:prstGeom prst="rect">
            <a:avLst/>
          </a:prstGeom>
        </p:spPr>
      </p:pic>
      <p:sp>
        <p:nvSpPr>
          <p:cNvPr id="11" name="Fußzeilenplatzhalter 11"/>
          <p:cNvSpPr txBox="1">
            <a:spLocks/>
          </p:cNvSpPr>
          <p:nvPr/>
        </p:nvSpPr>
        <p:spPr bwMode="gray">
          <a:xfrm>
            <a:off x="6012160" y="6525344"/>
            <a:ext cx="3019627" cy="216024"/>
          </a:xfrm>
          <a:prstGeom prst="rect">
            <a:avLst/>
          </a:prstGeom>
        </p:spPr>
        <p:txBody>
          <a:bodyPr vert="horz" wrap="none" lIns="0" tIns="0" rIns="0" bIns="0" rtlCol="0" anchor="b" anchorCtr="0">
            <a:noAutofit/>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4E7C89"/>
                </a:solidFill>
                <a:effectLst/>
                <a:uLnTx/>
                <a:uFillTx/>
                <a:latin typeface="+mn-lt"/>
                <a:ea typeface="+mn-ea"/>
                <a:cs typeface="+mn-cs"/>
              </a:rPr>
              <a:t>www.weconnecteurope.eu </a:t>
            </a:r>
            <a:r>
              <a:rPr kumimoji="0" lang="en-US" sz="1000" b="0" i="0" u="none" strike="noStrike" kern="1200" cap="none" spc="0" normalizeH="0" baseline="0" noProof="0" dirty="0">
                <a:ln>
                  <a:noFill/>
                </a:ln>
                <a:solidFill>
                  <a:srgbClr val="4E7C89"/>
                </a:solidFill>
                <a:effectLst/>
                <a:uLnTx/>
                <a:uFillTx/>
                <a:latin typeface="+mn-lt"/>
                <a:ea typeface="+mn-ea"/>
                <a:cs typeface="+mn-cs"/>
              </a:rPr>
              <a:t>•  </a:t>
            </a:r>
            <a:r>
              <a:rPr kumimoji="0" lang="de-DE" sz="1000" b="0" i="0" u="none" strike="noStrike" kern="1200" cap="none" spc="0" normalizeH="0" baseline="0" noProof="0" dirty="0">
                <a:ln>
                  <a:noFill/>
                </a:ln>
                <a:solidFill>
                  <a:srgbClr val="4E7C89"/>
                </a:solidFill>
                <a:effectLst/>
                <a:uLnTx/>
                <a:uFillTx/>
                <a:latin typeface="+mn-lt"/>
                <a:ea typeface="+mn-ea"/>
                <a:cs typeface="+mn-cs"/>
              </a:rPr>
              <a:t>www.experience-map.org</a:t>
            </a:r>
          </a:p>
        </p:txBody>
      </p:sp>
    </p:spTree>
    <p:extLst>
      <p:ext uri="{BB962C8B-B14F-4D97-AF65-F5344CB8AC3E}">
        <p14:creationId xmlns:p14="http://schemas.microsoft.com/office/powerpoint/2010/main" val="147358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ixabay.com/en/mind-brain-mindset-perception-544404/"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hyperlink" Target="https://creativecommons.org/publicdomain/zero/1.0/" TargetMode="External"/><Relationship Id="rId4" Type="http://schemas.openxmlformats.org/officeDocument/2006/relationships/hyperlink" Target="https://pixabay.com/en/users/johnhain-352999/"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s://pixabay.com/en/users/Clker-Free-Vector-Images-3736/" TargetMode="External"/><Relationship Id="rId3" Type="http://schemas.openxmlformats.org/officeDocument/2006/relationships/hyperlink" Target="https://pixabay.com/en/users/Pixaline-1569622/" TargetMode="External"/><Relationship Id="rId7" Type="http://schemas.openxmlformats.org/officeDocument/2006/relationships/hyperlink" Target="https://pixabay.com/en/tools-union-worker-industrial-312334/" TargetMode="External"/><Relationship Id="rId2" Type="http://schemas.openxmlformats.org/officeDocument/2006/relationships/hyperlink" Target="https://pixabay.com/en/feedback-opinion-gut-bad-neutral-1311638/" TargetMode="External"/><Relationship Id="rId1" Type="http://schemas.openxmlformats.org/officeDocument/2006/relationships/slideLayout" Target="../slideLayouts/slideLayout7.xml"/><Relationship Id="rId6" Type="http://schemas.openxmlformats.org/officeDocument/2006/relationships/hyperlink" Target="https://pixabay.com/en/users/OpenClipart-Vectors-30363/" TargetMode="External"/><Relationship Id="rId11" Type="http://schemas.openxmlformats.org/officeDocument/2006/relationships/image" Target="../media/image11.png"/><Relationship Id="rId5" Type="http://schemas.openxmlformats.org/officeDocument/2006/relationships/hyperlink" Target="https://pixabay.com/en/highlight-highlighter-highlighting-2022407/" TargetMode="External"/><Relationship Id="rId10" Type="http://schemas.openxmlformats.org/officeDocument/2006/relationships/image" Target="../media/image10.png"/><Relationship Id="rId4" Type="http://schemas.openxmlformats.org/officeDocument/2006/relationships/hyperlink" Target="https://creativecommons.org/publicdomain/zero/1.0/" TargetMode="External"/><Relationship Id="rId9"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media.heanet.ie/page/b55cf608ec87ad18410f431c6357e4f9"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1335" b="12545"/>
          <a:stretch/>
        </p:blipFill>
        <p:spPr bwMode="auto">
          <a:xfrm>
            <a:off x="431918" y="1700808"/>
            <a:ext cx="7956505" cy="46788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el 6"/>
          <p:cNvSpPr txBox="1">
            <a:spLocks/>
          </p:cNvSpPr>
          <p:nvPr/>
        </p:nvSpPr>
        <p:spPr bwMode="gray">
          <a:xfrm>
            <a:off x="430779" y="4293096"/>
            <a:ext cx="7093549" cy="2168650"/>
          </a:xfrm>
          <a:prstGeom prst="rect">
            <a:avLst/>
          </a:prstGeom>
          <a:solidFill>
            <a:schemeClr val="bg1">
              <a:alpha val="79000"/>
            </a:schemeClr>
          </a:solidFill>
        </p:spPr>
        <p:txBody>
          <a:bodyPr vert="horz" lIns="0" tIns="0" rIns="0" bIns="0" rtlCol="0" anchor="t" anchorCtr="0">
            <a:noAutofit/>
          </a:bodyPr>
          <a:lstStyle>
            <a:lvl1pPr algn="l" defTabSz="1043056" rtl="0" eaLnBrk="1" latinLnBrk="0" hangingPunct="1">
              <a:lnSpc>
                <a:spcPct val="90000"/>
              </a:lnSpc>
              <a:spcBef>
                <a:spcPts val="0"/>
              </a:spcBef>
              <a:buNone/>
              <a:defRPr sz="4000" b="1" kern="1200" cap="all" baseline="0">
                <a:solidFill>
                  <a:schemeClr val="accent2"/>
                </a:solidFill>
                <a:latin typeface="+mj-lt"/>
                <a:ea typeface="+mj-ea"/>
                <a:cs typeface="+mj-cs"/>
              </a:defRPr>
            </a:lvl1pPr>
          </a:lstStyle>
          <a:p>
            <a:pPr marL="0" marR="0" lvl="0" indent="0" algn="l" defTabSz="1043056" rtl="0" eaLnBrk="1" fontAlgn="auto" latinLnBrk="0" hangingPunct="1">
              <a:lnSpc>
                <a:spcPct val="90000"/>
              </a:lnSpc>
              <a:spcBef>
                <a:spcPts val="0"/>
              </a:spcBef>
              <a:spcAft>
                <a:spcPts val="0"/>
              </a:spcAft>
              <a:buClrTx/>
              <a:buSzTx/>
              <a:buFontTx/>
              <a:buNone/>
              <a:tabLst/>
              <a:defRPr/>
            </a:pPr>
            <a:endParaRPr kumimoji="0" lang="en-GB" sz="4000" b="1" i="0" u="none" strike="noStrike" kern="1200" cap="small" spc="0" normalizeH="0" noProof="0" dirty="0">
              <a:ln>
                <a:noFill/>
              </a:ln>
              <a:solidFill>
                <a:srgbClr val="EA4C19"/>
              </a:solidFill>
              <a:effectLst/>
              <a:uLnTx/>
              <a:uFillTx/>
              <a:latin typeface="Arial Rounded MT Bold" panose="020F0704030504030204" pitchFamily="34" charset="0"/>
            </a:endParaRPr>
          </a:p>
          <a:p>
            <a:pPr marL="0" marR="0" lvl="0" indent="0" algn="l" defTabSz="1043056" rtl="0" eaLnBrk="1" fontAlgn="auto" latinLnBrk="0" hangingPunct="1">
              <a:lnSpc>
                <a:spcPct val="90000"/>
              </a:lnSpc>
              <a:spcBef>
                <a:spcPts val="0"/>
              </a:spcBef>
              <a:spcAft>
                <a:spcPts val="0"/>
              </a:spcAft>
              <a:buClrTx/>
              <a:buSzTx/>
              <a:buFontTx/>
              <a:buNone/>
              <a:tabLst/>
              <a:defRPr/>
            </a:pPr>
            <a:endParaRPr kumimoji="0" lang="en-GB" sz="4000" b="1" i="0" u="none" strike="noStrike" kern="1200" cap="small" spc="0" normalizeH="0" noProof="0" dirty="0">
              <a:ln>
                <a:noFill/>
              </a:ln>
              <a:solidFill>
                <a:srgbClr val="EA4C19"/>
              </a:solidFill>
              <a:effectLst/>
              <a:uLnTx/>
              <a:uFillTx/>
              <a:latin typeface="Arial Rounded MT Bold" panose="020F0704030504030204" pitchFamily="34" charset="0"/>
            </a:endParaRPr>
          </a:p>
          <a:p>
            <a:pPr marL="0" marR="0" lvl="0" indent="0" algn="l" defTabSz="1043056" rtl="0" eaLnBrk="1" fontAlgn="auto" latinLnBrk="0" hangingPunct="1">
              <a:lnSpc>
                <a:spcPct val="90000"/>
              </a:lnSpc>
              <a:spcBef>
                <a:spcPts val="0"/>
              </a:spcBef>
              <a:spcAft>
                <a:spcPts val="0"/>
              </a:spcAft>
              <a:buClrTx/>
              <a:buSzTx/>
              <a:buFontTx/>
              <a:buNone/>
              <a:tabLst/>
              <a:defRPr/>
            </a:pPr>
            <a:r>
              <a:rPr lang="en-GB" cap="small" dirty="0">
                <a:solidFill>
                  <a:srgbClr val="EA4C19"/>
                </a:solidFill>
                <a:latin typeface="Arial Rounded MT Bold" panose="020F0704030504030204" pitchFamily="34" charset="0"/>
              </a:rPr>
              <a:t>Passing on your experiences</a:t>
            </a:r>
          </a:p>
          <a:p>
            <a:pPr marL="0" marR="0" lvl="0" indent="0" algn="l" defTabSz="1043056" rtl="0" eaLnBrk="1" fontAlgn="auto" latinLnBrk="0" hangingPunct="1">
              <a:lnSpc>
                <a:spcPct val="90000"/>
              </a:lnSpc>
              <a:spcBef>
                <a:spcPts val="0"/>
              </a:spcBef>
              <a:spcAft>
                <a:spcPts val="0"/>
              </a:spcAft>
              <a:buClrTx/>
              <a:buSzTx/>
              <a:buFontTx/>
              <a:buNone/>
              <a:tabLst/>
              <a:defRPr/>
            </a:pPr>
            <a:r>
              <a:rPr lang="en-GB" sz="2800" cap="small" dirty="0">
                <a:solidFill>
                  <a:srgbClr val="EA4C19"/>
                </a:solidFill>
                <a:latin typeface="Arial Rounded MT Bold" panose="020F0704030504030204" pitchFamily="34" charset="0"/>
              </a:rPr>
              <a:t>What now?</a:t>
            </a:r>
          </a:p>
          <a:p>
            <a:pPr marL="0" marR="0" lvl="0" indent="0" algn="l" defTabSz="1043056" rtl="0" eaLnBrk="1" fontAlgn="auto" latinLnBrk="0" hangingPunct="1">
              <a:lnSpc>
                <a:spcPct val="90000"/>
              </a:lnSpc>
              <a:spcBef>
                <a:spcPts val="0"/>
              </a:spcBef>
              <a:spcAft>
                <a:spcPts val="0"/>
              </a:spcAft>
              <a:buClrTx/>
              <a:buSzTx/>
              <a:buFontTx/>
              <a:buNone/>
              <a:tabLst/>
              <a:defRPr/>
            </a:pPr>
            <a:r>
              <a:rPr kumimoji="0" lang="en-GB" sz="4000" b="1" i="0" u="none" strike="noStrike" kern="1200" cap="small" spc="0" normalizeH="0" noProof="0" dirty="0">
                <a:ln>
                  <a:noFill/>
                </a:ln>
                <a:solidFill>
                  <a:srgbClr val="EA4C19"/>
                </a:solidFill>
                <a:effectLst/>
                <a:uLnTx/>
                <a:uFillTx/>
                <a:latin typeface="Arial"/>
              </a:rPr>
              <a:t/>
            </a:r>
            <a:br>
              <a:rPr kumimoji="0" lang="en-GB" sz="4000" b="1" i="0" u="none" strike="noStrike" kern="1200" cap="small" spc="0" normalizeH="0" noProof="0" dirty="0">
                <a:ln>
                  <a:noFill/>
                </a:ln>
                <a:solidFill>
                  <a:srgbClr val="EA4C19"/>
                </a:solidFill>
                <a:effectLst/>
                <a:uLnTx/>
                <a:uFillTx/>
                <a:latin typeface="Arial"/>
              </a:rPr>
            </a:br>
            <a:endParaRPr kumimoji="0" lang="en-GB" sz="4000" b="1" i="0" u="none" strike="noStrike" kern="1200" cap="small" spc="0" normalizeH="0" noProof="0" dirty="0">
              <a:ln>
                <a:noFill/>
              </a:ln>
              <a:solidFill>
                <a:srgbClr val="EA4C19"/>
              </a:solidFill>
              <a:effectLst/>
              <a:uLnTx/>
              <a:uFillTx/>
              <a:latin typeface="Arial"/>
            </a:endParaRPr>
          </a:p>
        </p:txBody>
      </p:sp>
      <p:sp>
        <p:nvSpPr>
          <p:cNvPr id="2" name="Rechteck 1"/>
          <p:cNvSpPr/>
          <p:nvPr/>
        </p:nvSpPr>
        <p:spPr>
          <a:xfrm rot="16200000">
            <a:off x="6928349" y="4474664"/>
            <a:ext cx="3785407" cy="253916"/>
          </a:xfrm>
          <a:prstGeom prst="rect">
            <a:avLst/>
          </a:prstGeom>
        </p:spPr>
        <p:txBody>
          <a:bodyPr wrap="square">
            <a:spAutoFit/>
          </a:bodyPr>
          <a:lstStyle/>
          <a:p>
            <a:r>
              <a:rPr lang="en-GB" sz="1050" dirty="0" smtClean="0">
                <a:hlinkClick r:id="rId3"/>
              </a:rPr>
              <a:t>Photo </a:t>
            </a:r>
            <a:r>
              <a:rPr lang="en-GB" sz="1050" dirty="0" smtClean="0"/>
              <a:t>by </a:t>
            </a:r>
            <a:r>
              <a:rPr lang="en-GB" sz="1050" dirty="0" err="1" smtClean="0">
                <a:hlinkClick r:id="rId4"/>
              </a:rPr>
              <a:t>johnhain</a:t>
            </a:r>
            <a:r>
              <a:rPr lang="en-GB" sz="1050" dirty="0" smtClean="0"/>
              <a:t> / licensed </a:t>
            </a:r>
            <a:r>
              <a:rPr lang="en-GB" sz="1050" dirty="0" smtClean="0">
                <a:hlinkClick r:id="rId5"/>
              </a:rPr>
              <a:t>CC0</a:t>
            </a:r>
            <a:endParaRPr lang="en-GB" sz="1050" dirty="0"/>
          </a:p>
        </p:txBody>
      </p:sp>
    </p:spTree>
    <p:extLst>
      <p:ext uri="{BB962C8B-B14F-4D97-AF65-F5344CB8AC3E}">
        <p14:creationId xmlns:p14="http://schemas.microsoft.com/office/powerpoint/2010/main" val="2051755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013827"/>
            <a:ext cx="8352928" cy="461665"/>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rPr>
              <a:t>Apply for the Connect Mentors’ Training!</a:t>
            </a:r>
            <a:endParaRPr lang="en-GB" sz="2400" b="1" dirty="0">
              <a:solidFill>
                <a:srgbClr val="EA4C19"/>
              </a:solidFill>
            </a:endParaRPr>
          </a:p>
        </p:txBody>
      </p:sp>
      <p:sp>
        <p:nvSpPr>
          <p:cNvPr id="3" name="Rectangle 2"/>
          <p:cNvSpPr/>
          <p:nvPr/>
        </p:nvSpPr>
        <p:spPr>
          <a:xfrm>
            <a:off x="527677" y="2738537"/>
            <a:ext cx="8208912" cy="2308324"/>
          </a:xfrm>
          <a:prstGeom prst="rect">
            <a:avLst/>
          </a:prstGeom>
        </p:spPr>
        <p:txBody>
          <a:bodyPr wrap="square">
            <a:spAutoFit/>
          </a:bodyPr>
          <a:lstStyle/>
          <a:p>
            <a:pPr marL="342900" indent="-342900" fontAlgn="ctr">
              <a:buFont typeface="Arial" panose="020B0604020202020204" pitchFamily="34" charset="0"/>
              <a:buChar char="•"/>
            </a:pPr>
            <a:r>
              <a:rPr lang="en-GB" sz="2400" b="1" dirty="0">
                <a:solidFill>
                  <a:srgbClr val="4F81BD"/>
                </a:solidFill>
              </a:rPr>
              <a:t>Role of Connect Mentors</a:t>
            </a:r>
            <a:endParaRPr lang="de-DE" sz="2400" b="1" dirty="0">
              <a:solidFill>
                <a:srgbClr val="4F81BD"/>
              </a:solidFill>
            </a:endParaRPr>
          </a:p>
          <a:p>
            <a:pPr marL="342900" indent="-342900" fontAlgn="ctr">
              <a:buFont typeface="Arial" panose="020B0604020202020204" pitchFamily="34" charset="0"/>
              <a:buChar char="•"/>
            </a:pPr>
            <a:r>
              <a:rPr lang="en-GB" sz="2400" b="1" dirty="0">
                <a:solidFill>
                  <a:srgbClr val="4F81BD"/>
                </a:solidFill>
              </a:rPr>
              <a:t>Europe: European identity &amp; Europe’s politics </a:t>
            </a:r>
            <a:endParaRPr lang="de-DE" sz="2400" b="1" dirty="0">
              <a:solidFill>
                <a:srgbClr val="4F81BD"/>
              </a:solidFill>
            </a:endParaRPr>
          </a:p>
          <a:p>
            <a:pPr marL="342900" indent="-342900" fontAlgn="ctr">
              <a:buFont typeface="Arial" panose="020B0604020202020204" pitchFamily="34" charset="0"/>
              <a:buChar char="•"/>
            </a:pPr>
            <a:r>
              <a:rPr lang="en-GB" sz="2400" b="1" dirty="0">
                <a:solidFill>
                  <a:srgbClr val="4F81BD"/>
                </a:solidFill>
              </a:rPr>
              <a:t>Project management skills (PR workshop, presentation skills, etc.) </a:t>
            </a:r>
            <a:endParaRPr lang="de-DE" sz="2400" b="1" dirty="0">
              <a:solidFill>
                <a:srgbClr val="4F81BD"/>
              </a:solidFill>
            </a:endParaRPr>
          </a:p>
          <a:p>
            <a:pPr marL="342900" indent="-342900" fontAlgn="ctr">
              <a:buFont typeface="Arial" panose="020B0604020202020204" pitchFamily="34" charset="0"/>
              <a:buChar char="•"/>
            </a:pPr>
            <a:r>
              <a:rPr lang="en-GB" sz="2400" b="1" dirty="0">
                <a:solidFill>
                  <a:srgbClr val="4F81BD"/>
                </a:solidFill>
              </a:rPr>
              <a:t>Peer-to-peer exchange of intercultural experiences</a:t>
            </a:r>
            <a:endParaRPr lang="de-DE" sz="2400" b="1" dirty="0">
              <a:solidFill>
                <a:srgbClr val="4F81BD"/>
              </a:solidFill>
            </a:endParaRPr>
          </a:p>
          <a:p>
            <a:pPr marL="342900" indent="-342900" fontAlgn="ctr">
              <a:buFont typeface="Arial" panose="020B0604020202020204" pitchFamily="34" charset="0"/>
              <a:buChar char="•"/>
            </a:pPr>
            <a:r>
              <a:rPr lang="en-GB" sz="2400" b="1" dirty="0">
                <a:solidFill>
                  <a:srgbClr val="4F81BD"/>
                </a:solidFill>
              </a:rPr>
              <a:t>Development of project ideas</a:t>
            </a:r>
            <a:endParaRPr lang="en-IE" sz="2400" b="1" dirty="0">
              <a:solidFill>
                <a:srgbClr val="4F81BD"/>
              </a:solidFill>
            </a:endParaRPr>
          </a:p>
        </p:txBody>
      </p:sp>
      <p:sp>
        <p:nvSpPr>
          <p:cNvPr id="4" name="Rectangle 2"/>
          <p:cNvSpPr/>
          <p:nvPr/>
        </p:nvSpPr>
        <p:spPr>
          <a:xfrm>
            <a:off x="404386" y="1988840"/>
            <a:ext cx="8344077" cy="461665"/>
          </a:xfrm>
          <a:prstGeom prst="rect">
            <a:avLst/>
          </a:prstGeom>
        </p:spPr>
        <p:txBody>
          <a:bodyPr wrap="square">
            <a:spAutoFit/>
          </a:bodyPr>
          <a:lstStyle/>
          <a:p>
            <a:r>
              <a:rPr lang="en-IE" sz="2400" b="1" dirty="0">
                <a:solidFill>
                  <a:srgbClr val="4F81BD"/>
                </a:solidFill>
              </a:rPr>
              <a:t>Contents of the Mentors’ Training</a:t>
            </a:r>
          </a:p>
        </p:txBody>
      </p:sp>
    </p:spTree>
    <p:extLst>
      <p:ext uri="{BB962C8B-B14F-4D97-AF65-F5344CB8AC3E}">
        <p14:creationId xmlns:p14="http://schemas.microsoft.com/office/powerpoint/2010/main" val="111504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p:nvPr/>
        </p:nvSpPr>
        <p:spPr>
          <a:xfrm>
            <a:off x="395536" y="1628800"/>
            <a:ext cx="8344077" cy="3354765"/>
          </a:xfrm>
          <a:prstGeom prst="rect">
            <a:avLst/>
          </a:prstGeom>
        </p:spPr>
        <p:txBody>
          <a:bodyPr wrap="square">
            <a:spAutoFit/>
          </a:bodyPr>
          <a:lstStyle/>
          <a:p>
            <a:r>
              <a:rPr lang="de-DE" sz="2400" b="1" dirty="0" err="1">
                <a:solidFill>
                  <a:srgbClr val="4F81BD"/>
                </a:solidFill>
              </a:rPr>
              <a:t>Your</a:t>
            </a:r>
            <a:r>
              <a:rPr lang="de-DE" sz="2400" b="1" dirty="0">
                <a:solidFill>
                  <a:srgbClr val="4F81BD"/>
                </a:solidFill>
              </a:rPr>
              <a:t> </a:t>
            </a:r>
            <a:r>
              <a:rPr lang="de-DE" sz="2400" b="1" dirty="0" err="1">
                <a:solidFill>
                  <a:srgbClr val="4F81BD"/>
                </a:solidFill>
              </a:rPr>
              <a:t>feedback</a:t>
            </a:r>
            <a:r>
              <a:rPr lang="de-DE" sz="2400" b="1" dirty="0">
                <a:solidFill>
                  <a:srgbClr val="4F81BD"/>
                </a:solidFill>
              </a:rPr>
              <a:t> </a:t>
            </a:r>
            <a:r>
              <a:rPr lang="de-DE" sz="2400" b="1" dirty="0" err="1">
                <a:solidFill>
                  <a:srgbClr val="4F81BD"/>
                </a:solidFill>
              </a:rPr>
              <a:t>to</a:t>
            </a:r>
            <a:r>
              <a:rPr lang="de-DE" sz="2400" b="1" dirty="0">
                <a:solidFill>
                  <a:srgbClr val="4F81BD"/>
                </a:solidFill>
              </a:rPr>
              <a:t> </a:t>
            </a:r>
            <a:r>
              <a:rPr lang="de-DE" sz="2400" b="1" dirty="0" err="1">
                <a:solidFill>
                  <a:srgbClr val="4F81BD"/>
                </a:solidFill>
              </a:rPr>
              <a:t>this</a:t>
            </a:r>
            <a:r>
              <a:rPr lang="de-DE" sz="2400" b="1" dirty="0">
                <a:solidFill>
                  <a:srgbClr val="4F81BD"/>
                </a:solidFill>
              </a:rPr>
              <a:t> </a:t>
            </a:r>
            <a:r>
              <a:rPr lang="de-DE" sz="2400" b="1" dirty="0" err="1">
                <a:solidFill>
                  <a:srgbClr val="4F81BD"/>
                </a:solidFill>
              </a:rPr>
              <a:t>training</a:t>
            </a:r>
            <a:r>
              <a:rPr lang="de-DE" sz="2400" b="1" dirty="0">
                <a:solidFill>
                  <a:srgbClr val="4F81BD"/>
                </a:solidFill>
              </a:rPr>
              <a:t> </a:t>
            </a:r>
            <a:r>
              <a:rPr lang="de-DE" sz="2400" b="1" dirty="0" err="1">
                <a:solidFill>
                  <a:srgbClr val="4F81BD"/>
                </a:solidFill>
              </a:rPr>
              <a:t>day</a:t>
            </a:r>
            <a:r>
              <a:rPr lang="de-DE" sz="2400" b="1" dirty="0">
                <a:solidFill>
                  <a:srgbClr val="4F81BD"/>
                </a:solidFill>
              </a:rPr>
              <a:t>:</a:t>
            </a:r>
          </a:p>
          <a:p>
            <a:endParaRPr lang="de-DE" sz="2400" b="1" dirty="0">
              <a:solidFill>
                <a:srgbClr val="4F81BD"/>
              </a:solidFill>
            </a:endParaRPr>
          </a:p>
          <a:p>
            <a:pPr marL="457200" indent="-457200">
              <a:spcAft>
                <a:spcPts val="600"/>
              </a:spcAft>
              <a:buFont typeface="+mj-lt"/>
              <a:buAutoNum type="arabicPeriod"/>
            </a:pPr>
            <a:r>
              <a:rPr lang="de-DE" sz="2400" b="1" dirty="0" err="1">
                <a:solidFill>
                  <a:srgbClr val="4F81BD"/>
                </a:solidFill>
              </a:rPr>
              <a:t>With</a:t>
            </a:r>
            <a:r>
              <a:rPr lang="de-DE" sz="2400" b="1" dirty="0">
                <a:solidFill>
                  <a:srgbClr val="4F81BD"/>
                </a:solidFill>
              </a:rPr>
              <a:t> </a:t>
            </a:r>
            <a:r>
              <a:rPr lang="de-DE" sz="2400" b="1" dirty="0" err="1">
                <a:solidFill>
                  <a:srgbClr val="4F81BD"/>
                </a:solidFill>
              </a:rPr>
              <a:t>your</a:t>
            </a:r>
            <a:r>
              <a:rPr lang="de-DE" sz="2400" b="1" dirty="0">
                <a:solidFill>
                  <a:srgbClr val="4F81BD"/>
                </a:solidFill>
              </a:rPr>
              <a:t> </a:t>
            </a:r>
            <a:r>
              <a:rPr lang="de-DE" sz="2400" b="1" dirty="0" err="1">
                <a:solidFill>
                  <a:srgbClr val="4F81BD"/>
                </a:solidFill>
              </a:rPr>
              <a:t>thumb</a:t>
            </a:r>
            <a:r>
              <a:rPr lang="de-DE" sz="2400" b="1" dirty="0">
                <a:solidFill>
                  <a:srgbClr val="4F81BD"/>
                </a:solidFill>
              </a:rPr>
              <a:t>: </a:t>
            </a:r>
            <a:r>
              <a:rPr lang="de-DE" sz="2400" b="1" dirty="0" err="1">
                <a:solidFill>
                  <a:srgbClr val="4F81BD"/>
                </a:solidFill>
              </a:rPr>
              <a:t>please</a:t>
            </a:r>
            <a:r>
              <a:rPr lang="de-DE" sz="2400" b="1" dirty="0">
                <a:solidFill>
                  <a:srgbClr val="4F81BD"/>
                </a:solidFill>
              </a:rPr>
              <a:t> </a:t>
            </a:r>
            <a:r>
              <a:rPr lang="de-DE" sz="2400" b="1" dirty="0" err="1">
                <a:solidFill>
                  <a:srgbClr val="4F81BD"/>
                </a:solidFill>
              </a:rPr>
              <a:t>show</a:t>
            </a:r>
            <a:r>
              <a:rPr lang="de-DE" sz="2400" b="1" dirty="0">
                <a:solidFill>
                  <a:srgbClr val="4F81BD"/>
                </a:solidFill>
              </a:rPr>
              <a:t> </a:t>
            </a:r>
            <a:r>
              <a:rPr lang="de-DE" sz="2400" b="1" dirty="0" err="1">
                <a:solidFill>
                  <a:srgbClr val="4F81BD"/>
                </a:solidFill>
              </a:rPr>
              <a:t>how</a:t>
            </a:r>
            <a:r>
              <a:rPr lang="de-DE" sz="2400" b="1" dirty="0">
                <a:solidFill>
                  <a:srgbClr val="4F81BD"/>
                </a:solidFill>
              </a:rPr>
              <a:t> </a:t>
            </a:r>
            <a:r>
              <a:rPr lang="de-DE" sz="2400" b="1" dirty="0" err="1">
                <a:solidFill>
                  <a:srgbClr val="4F81BD"/>
                </a:solidFill>
              </a:rPr>
              <a:t>much</a:t>
            </a:r>
            <a:r>
              <a:rPr lang="de-DE" sz="2400" b="1" dirty="0">
                <a:solidFill>
                  <a:srgbClr val="4F81BD"/>
                </a:solidFill>
              </a:rPr>
              <a:t> </a:t>
            </a:r>
            <a:r>
              <a:rPr lang="de-DE" sz="2400" b="1" dirty="0" err="1">
                <a:solidFill>
                  <a:srgbClr val="4F81BD"/>
                </a:solidFill>
              </a:rPr>
              <a:t>you</a:t>
            </a:r>
            <a:r>
              <a:rPr lang="de-DE" sz="2400" b="1" dirty="0">
                <a:solidFill>
                  <a:srgbClr val="4F81BD"/>
                </a:solidFill>
              </a:rPr>
              <a:t> </a:t>
            </a:r>
            <a:r>
              <a:rPr lang="de-DE" sz="2400" b="1" dirty="0" err="1">
                <a:solidFill>
                  <a:srgbClr val="4F81BD"/>
                </a:solidFill>
              </a:rPr>
              <a:t>liked</a:t>
            </a:r>
            <a:r>
              <a:rPr lang="de-DE" sz="2400" b="1" dirty="0">
                <a:solidFill>
                  <a:srgbClr val="4F81BD"/>
                </a:solidFill>
              </a:rPr>
              <a:t> </a:t>
            </a:r>
            <a:r>
              <a:rPr lang="de-DE" sz="2400" b="1" dirty="0" err="1">
                <a:solidFill>
                  <a:srgbClr val="4F81BD"/>
                </a:solidFill>
              </a:rPr>
              <a:t>the</a:t>
            </a:r>
            <a:r>
              <a:rPr lang="de-DE" sz="2400" b="1" dirty="0">
                <a:solidFill>
                  <a:srgbClr val="4F81BD"/>
                </a:solidFill>
              </a:rPr>
              <a:t> </a:t>
            </a:r>
            <a:r>
              <a:rPr lang="de-DE" sz="2400" b="1" dirty="0" err="1" smtClean="0">
                <a:solidFill>
                  <a:srgbClr val="4F81BD"/>
                </a:solidFill>
              </a:rPr>
              <a:t>training</a:t>
            </a:r>
            <a:r>
              <a:rPr lang="de-DE" sz="2400" b="1" dirty="0">
                <a:solidFill>
                  <a:srgbClr val="4F81BD"/>
                </a:solidFill>
              </a:rPr>
              <a:t>:</a:t>
            </a:r>
            <a:r>
              <a:rPr lang="de-DE" sz="2400" b="1" dirty="0" smtClean="0">
                <a:solidFill>
                  <a:srgbClr val="4F81BD"/>
                </a:solidFill>
              </a:rPr>
              <a:t> </a:t>
            </a:r>
            <a:endParaRPr lang="de-DE" sz="2400" b="1" dirty="0">
              <a:solidFill>
                <a:srgbClr val="4F81BD"/>
              </a:solidFill>
            </a:endParaRPr>
          </a:p>
          <a:p>
            <a:pPr marL="457200" indent="-457200">
              <a:spcAft>
                <a:spcPts val="600"/>
              </a:spcAft>
              <a:buFont typeface="+mj-lt"/>
              <a:buAutoNum type="arabicPeriod"/>
            </a:pPr>
            <a:endParaRPr lang="de-DE" sz="2400" b="1" dirty="0">
              <a:solidFill>
                <a:srgbClr val="4F81BD"/>
              </a:solidFill>
            </a:endParaRPr>
          </a:p>
          <a:p>
            <a:pPr marL="457200" indent="-457200">
              <a:spcAft>
                <a:spcPts val="600"/>
              </a:spcAft>
              <a:buFont typeface="+mj-lt"/>
              <a:buAutoNum type="arabicPeriod"/>
            </a:pPr>
            <a:r>
              <a:rPr lang="de-DE" sz="2400" b="1" dirty="0" err="1">
                <a:solidFill>
                  <a:srgbClr val="4F81BD"/>
                </a:solidFill>
              </a:rPr>
              <a:t>What</a:t>
            </a:r>
            <a:r>
              <a:rPr lang="de-DE" sz="2400" b="1" dirty="0">
                <a:solidFill>
                  <a:srgbClr val="4F81BD"/>
                </a:solidFill>
              </a:rPr>
              <a:t> was </a:t>
            </a:r>
            <a:r>
              <a:rPr lang="de-DE" sz="2400" b="1" dirty="0" err="1">
                <a:solidFill>
                  <a:srgbClr val="4F81BD"/>
                </a:solidFill>
              </a:rPr>
              <a:t>your</a:t>
            </a:r>
            <a:r>
              <a:rPr lang="de-DE" sz="2400" b="1" dirty="0">
                <a:solidFill>
                  <a:srgbClr val="4F81BD"/>
                </a:solidFill>
              </a:rPr>
              <a:t> </a:t>
            </a:r>
            <a:r>
              <a:rPr lang="de-DE" sz="2400" b="1" dirty="0" err="1">
                <a:solidFill>
                  <a:srgbClr val="4F81BD"/>
                </a:solidFill>
              </a:rPr>
              <a:t>highlight</a:t>
            </a:r>
            <a:r>
              <a:rPr lang="de-DE" sz="2400" b="1" dirty="0">
                <a:solidFill>
                  <a:srgbClr val="4F81BD"/>
                </a:solidFill>
              </a:rPr>
              <a:t> </a:t>
            </a:r>
            <a:r>
              <a:rPr lang="de-DE" sz="2400" b="1" dirty="0" err="1">
                <a:solidFill>
                  <a:srgbClr val="4F81BD"/>
                </a:solidFill>
              </a:rPr>
              <a:t>of</a:t>
            </a:r>
            <a:r>
              <a:rPr lang="de-DE" sz="2400" b="1" dirty="0">
                <a:solidFill>
                  <a:srgbClr val="4F81BD"/>
                </a:solidFill>
              </a:rPr>
              <a:t> </a:t>
            </a:r>
            <a:r>
              <a:rPr lang="de-DE" sz="2400" b="1" dirty="0" err="1">
                <a:solidFill>
                  <a:srgbClr val="4F81BD"/>
                </a:solidFill>
              </a:rPr>
              <a:t>the</a:t>
            </a:r>
            <a:r>
              <a:rPr lang="de-DE" sz="2400" b="1" dirty="0">
                <a:solidFill>
                  <a:srgbClr val="4F81BD"/>
                </a:solidFill>
              </a:rPr>
              <a:t> </a:t>
            </a:r>
            <a:r>
              <a:rPr lang="de-DE" sz="2400" b="1" dirty="0" err="1">
                <a:solidFill>
                  <a:srgbClr val="4F81BD"/>
                </a:solidFill>
              </a:rPr>
              <a:t>day</a:t>
            </a:r>
            <a:r>
              <a:rPr lang="de-DE" sz="2400" b="1" dirty="0">
                <a:solidFill>
                  <a:srgbClr val="4F81BD"/>
                </a:solidFill>
              </a:rPr>
              <a:t>?</a:t>
            </a:r>
          </a:p>
          <a:p>
            <a:pPr marL="457200" indent="-457200">
              <a:spcAft>
                <a:spcPts val="600"/>
              </a:spcAft>
              <a:buFont typeface="+mj-lt"/>
              <a:buAutoNum type="arabicPeriod"/>
            </a:pPr>
            <a:endParaRPr lang="de-DE" sz="2400" b="1" dirty="0">
              <a:solidFill>
                <a:srgbClr val="4F81BD"/>
              </a:solidFill>
            </a:endParaRPr>
          </a:p>
          <a:p>
            <a:pPr marL="457200" indent="-457200">
              <a:spcAft>
                <a:spcPts val="600"/>
              </a:spcAft>
              <a:buFont typeface="+mj-lt"/>
              <a:buAutoNum type="arabicPeriod"/>
            </a:pPr>
            <a:r>
              <a:rPr lang="de-DE" sz="2400" b="1" dirty="0" err="1">
                <a:solidFill>
                  <a:srgbClr val="4F81BD"/>
                </a:solidFill>
              </a:rPr>
              <a:t>What</a:t>
            </a:r>
            <a:r>
              <a:rPr lang="de-DE" sz="2400" b="1" dirty="0">
                <a:solidFill>
                  <a:srgbClr val="4F81BD"/>
                </a:solidFill>
              </a:rPr>
              <a:t> </a:t>
            </a:r>
            <a:r>
              <a:rPr lang="de-DE" sz="2400" b="1" dirty="0" err="1">
                <a:solidFill>
                  <a:srgbClr val="4F81BD"/>
                </a:solidFill>
              </a:rPr>
              <a:t>would</a:t>
            </a:r>
            <a:r>
              <a:rPr lang="de-DE" sz="2400" b="1" dirty="0">
                <a:solidFill>
                  <a:srgbClr val="4F81BD"/>
                </a:solidFill>
              </a:rPr>
              <a:t> </a:t>
            </a:r>
            <a:r>
              <a:rPr lang="de-DE" sz="2400" b="1" dirty="0" err="1">
                <a:solidFill>
                  <a:srgbClr val="4F81BD"/>
                </a:solidFill>
              </a:rPr>
              <a:t>you</a:t>
            </a:r>
            <a:r>
              <a:rPr lang="de-DE" sz="2400" b="1" dirty="0">
                <a:solidFill>
                  <a:srgbClr val="4F81BD"/>
                </a:solidFill>
              </a:rPr>
              <a:t> </a:t>
            </a:r>
            <a:r>
              <a:rPr lang="de-DE" sz="2400" b="1" dirty="0" err="1">
                <a:solidFill>
                  <a:srgbClr val="4F81BD"/>
                </a:solidFill>
              </a:rPr>
              <a:t>improve</a:t>
            </a:r>
            <a:r>
              <a:rPr lang="de-DE" sz="2400" b="1" dirty="0">
                <a:solidFill>
                  <a:srgbClr val="4F81BD"/>
                </a:solidFill>
              </a:rPr>
              <a:t>?</a:t>
            </a:r>
          </a:p>
        </p:txBody>
      </p:sp>
      <p:sp>
        <p:nvSpPr>
          <p:cNvPr id="2" name="Textfeld 1"/>
          <p:cNvSpPr txBox="1"/>
          <p:nvPr/>
        </p:nvSpPr>
        <p:spPr>
          <a:xfrm>
            <a:off x="395536" y="1013827"/>
            <a:ext cx="8352928" cy="461665"/>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ea typeface="+mj-ea"/>
                <a:cs typeface="+mj-cs"/>
              </a:rPr>
              <a:t>Evaluation</a:t>
            </a:r>
            <a:endParaRPr lang="en-GB" sz="2400" b="1" dirty="0">
              <a:solidFill>
                <a:srgbClr val="EA4C19"/>
              </a:solidFill>
              <a:latin typeface="Arial"/>
              <a:ea typeface="+mj-ea"/>
              <a:cs typeface="+mj-cs"/>
            </a:endParaRPr>
          </a:p>
        </p:txBody>
      </p:sp>
      <p:sp>
        <p:nvSpPr>
          <p:cNvPr id="10" name="Rechteck 9"/>
          <p:cNvSpPr/>
          <p:nvPr/>
        </p:nvSpPr>
        <p:spPr>
          <a:xfrm>
            <a:off x="323528" y="5949280"/>
            <a:ext cx="6552728" cy="507831"/>
          </a:xfrm>
          <a:prstGeom prst="rect">
            <a:avLst/>
          </a:prstGeom>
        </p:spPr>
        <p:txBody>
          <a:bodyPr wrap="square">
            <a:spAutoFit/>
          </a:bodyPr>
          <a:lstStyle/>
          <a:p>
            <a:r>
              <a:rPr lang="de-DE" sz="900" dirty="0" smtClean="0">
                <a:hlinkClick r:id="rId2"/>
              </a:rPr>
              <a:t>Feedback </a:t>
            </a:r>
            <a:r>
              <a:rPr lang="de-DE" sz="900" dirty="0" err="1" smtClean="0"/>
              <a:t>by</a:t>
            </a:r>
            <a:r>
              <a:rPr lang="de-DE" sz="900" dirty="0" smtClean="0"/>
              <a:t> </a:t>
            </a:r>
            <a:r>
              <a:rPr lang="de-DE" sz="900" dirty="0" err="1" smtClean="0">
                <a:hlinkClick r:id="rId3"/>
              </a:rPr>
              <a:t>Pixaline</a:t>
            </a:r>
            <a:r>
              <a:rPr lang="de-DE" sz="900" dirty="0" smtClean="0"/>
              <a:t> / </a:t>
            </a:r>
            <a:r>
              <a:rPr lang="de-DE" sz="900" dirty="0" err="1"/>
              <a:t>licensed</a:t>
            </a:r>
            <a:r>
              <a:rPr lang="de-DE" sz="900" dirty="0"/>
              <a:t> </a:t>
            </a:r>
            <a:r>
              <a:rPr lang="de-DE" sz="900" dirty="0">
                <a:hlinkClick r:id="rId4"/>
              </a:rPr>
              <a:t>CC0</a:t>
            </a:r>
            <a:endParaRPr lang="de-DE" sz="900" dirty="0"/>
          </a:p>
          <a:p>
            <a:r>
              <a:rPr lang="de-DE" sz="900" dirty="0" smtClean="0">
                <a:hlinkClick r:id="rId5"/>
              </a:rPr>
              <a:t>Highlight </a:t>
            </a:r>
            <a:r>
              <a:rPr lang="de-DE" sz="900" dirty="0" smtClean="0"/>
              <a:t> </a:t>
            </a:r>
            <a:r>
              <a:rPr lang="de-DE" sz="900" dirty="0" err="1" smtClean="0"/>
              <a:t>by</a:t>
            </a:r>
            <a:r>
              <a:rPr lang="de-DE" sz="900" dirty="0" smtClean="0"/>
              <a:t> </a:t>
            </a:r>
            <a:r>
              <a:rPr lang="de-DE" sz="900" dirty="0" err="1" smtClean="0">
                <a:hlinkClick r:id="rId6"/>
              </a:rPr>
              <a:t>OpenClipart-Vectors</a:t>
            </a:r>
            <a:r>
              <a:rPr lang="de-DE" sz="900" dirty="0" smtClean="0">
                <a:hlinkClick r:id="rId6"/>
              </a:rPr>
              <a:t> </a:t>
            </a:r>
            <a:r>
              <a:rPr lang="de-DE" sz="900" dirty="0" smtClean="0"/>
              <a:t> / </a:t>
            </a:r>
            <a:r>
              <a:rPr lang="de-DE" sz="900" dirty="0" err="1" smtClean="0"/>
              <a:t>licensed</a:t>
            </a:r>
            <a:r>
              <a:rPr lang="de-DE" sz="900" dirty="0" smtClean="0"/>
              <a:t> </a:t>
            </a:r>
            <a:r>
              <a:rPr lang="de-DE" sz="900" dirty="0" smtClean="0">
                <a:hlinkClick r:id="rId4"/>
              </a:rPr>
              <a:t>CC0</a:t>
            </a:r>
            <a:endParaRPr lang="de-DE" sz="900" dirty="0" smtClean="0"/>
          </a:p>
          <a:p>
            <a:r>
              <a:rPr lang="de-DE" sz="900" dirty="0" smtClean="0">
                <a:hlinkClick r:id="rId7"/>
              </a:rPr>
              <a:t>Tool</a:t>
            </a:r>
            <a:r>
              <a:rPr lang="de-DE" sz="900" dirty="0" smtClean="0"/>
              <a:t> </a:t>
            </a:r>
            <a:r>
              <a:rPr lang="de-DE" sz="900" dirty="0" err="1"/>
              <a:t>by</a:t>
            </a:r>
            <a:r>
              <a:rPr lang="de-DE" sz="900" dirty="0"/>
              <a:t> </a:t>
            </a:r>
            <a:r>
              <a:rPr lang="de-DE" sz="900" dirty="0" err="1" smtClean="0">
                <a:hlinkClick r:id="rId8"/>
              </a:rPr>
              <a:t>Clker</a:t>
            </a:r>
            <a:r>
              <a:rPr lang="de-DE" sz="900" dirty="0" smtClean="0">
                <a:hlinkClick r:id="rId8"/>
              </a:rPr>
              <a:t>-Free-</a:t>
            </a:r>
            <a:r>
              <a:rPr lang="de-DE" sz="900" dirty="0" err="1" smtClean="0">
                <a:hlinkClick r:id="rId8"/>
              </a:rPr>
              <a:t>Vector</a:t>
            </a:r>
            <a:r>
              <a:rPr lang="de-DE" sz="900" dirty="0" smtClean="0">
                <a:hlinkClick r:id="rId8"/>
              </a:rPr>
              <a:t>-Images</a:t>
            </a:r>
            <a:r>
              <a:rPr lang="de-DE" sz="900" dirty="0" smtClean="0"/>
              <a:t> / </a:t>
            </a:r>
            <a:r>
              <a:rPr lang="de-DE" sz="900" dirty="0" err="1"/>
              <a:t>licensed</a:t>
            </a:r>
            <a:r>
              <a:rPr lang="de-DE" sz="900" dirty="0"/>
              <a:t> </a:t>
            </a:r>
            <a:r>
              <a:rPr lang="de-DE" sz="900" dirty="0" smtClean="0">
                <a:hlinkClick r:id="rId4"/>
              </a:rPr>
              <a:t>CC0</a:t>
            </a:r>
            <a:endParaRPr lang="de-DE" sz="900" dirty="0"/>
          </a:p>
        </p:txBody>
      </p:sp>
      <p:pic>
        <p:nvPicPr>
          <p:cNvPr id="2050" name="Picture 2" descr="Highlight, Highlighter, Highlighting, Light, Mark"/>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32240" y="3165302"/>
            <a:ext cx="932156" cy="126394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eedback, Opinion, Gut, Bad, Neutral, Thumb, High, Down"/>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b="70116"/>
          <a:stretch/>
        </p:blipFill>
        <p:spPr bwMode="auto">
          <a:xfrm>
            <a:off x="3063550" y="2818446"/>
            <a:ext cx="2296819" cy="72889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ools, Union, Worker, Industrial, Construction, Hamme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932040" y="4289321"/>
            <a:ext cx="1080861" cy="9398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493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5">
                                            <p:txEl>
                                              <p:pRg st="6" end="6"/>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1022978"/>
            <a:ext cx="3672408" cy="2504981"/>
          </a:xfrm>
          <a:prstGeom prst="rect">
            <a:avLst/>
          </a:prstGeom>
        </p:spPr>
      </p:pic>
      <p:pic>
        <p:nvPicPr>
          <p:cNvPr id="18" name="Grafik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6335" y="3801673"/>
            <a:ext cx="3298106" cy="2591370"/>
          </a:xfrm>
          <a:prstGeom prst="rect">
            <a:avLst/>
          </a:prstGeom>
        </p:spPr>
      </p:pic>
      <p:sp>
        <p:nvSpPr>
          <p:cNvPr id="3" name="Textfeld 2"/>
          <p:cNvSpPr txBox="1"/>
          <p:nvPr/>
        </p:nvSpPr>
        <p:spPr>
          <a:xfrm>
            <a:off x="4108438" y="908720"/>
            <a:ext cx="2683935" cy="830997"/>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ea typeface="+mj-ea"/>
                <a:cs typeface="+mj-cs"/>
              </a:rPr>
              <a:t>Who are these characters?</a:t>
            </a:r>
            <a:endParaRPr lang="en-GB" sz="2400" b="1" dirty="0">
              <a:solidFill>
                <a:srgbClr val="EA4C19"/>
              </a:solidFill>
              <a:latin typeface="Arial"/>
              <a:ea typeface="+mj-ea"/>
              <a:cs typeface="+mj-cs"/>
            </a:endParaRPr>
          </a:p>
        </p:txBody>
      </p:sp>
      <p:sp>
        <p:nvSpPr>
          <p:cNvPr id="4" name="Rechteck 3"/>
          <p:cNvSpPr/>
          <p:nvPr/>
        </p:nvSpPr>
        <p:spPr>
          <a:xfrm>
            <a:off x="283954" y="5996879"/>
            <a:ext cx="4655857" cy="369332"/>
          </a:xfrm>
          <a:prstGeom prst="rect">
            <a:avLst/>
          </a:prstGeom>
        </p:spPr>
        <p:txBody>
          <a:bodyPr wrap="square">
            <a:spAutoFit/>
          </a:bodyPr>
          <a:lstStyle/>
          <a:p>
            <a:r>
              <a:rPr lang="en-GB" sz="900" dirty="0"/>
              <a:t>http://pm1.narvii.com/6137/6fd4af30684398d7ac011d8afb0a1defc9e9d0</a:t>
            </a:r>
            <a:br>
              <a:rPr lang="en-GB" sz="900" dirty="0"/>
            </a:br>
            <a:r>
              <a:rPr lang="en-GB" sz="900" dirty="0"/>
              <a:t>2f_hq.jpg</a:t>
            </a:r>
          </a:p>
        </p:txBody>
      </p:sp>
      <p:sp>
        <p:nvSpPr>
          <p:cNvPr id="8" name="Rechteck 7"/>
          <p:cNvSpPr/>
          <p:nvPr/>
        </p:nvSpPr>
        <p:spPr>
          <a:xfrm>
            <a:off x="6414518" y="4244801"/>
            <a:ext cx="2808312" cy="369332"/>
          </a:xfrm>
          <a:prstGeom prst="rect">
            <a:avLst/>
          </a:prstGeom>
        </p:spPr>
        <p:txBody>
          <a:bodyPr wrap="square">
            <a:spAutoFit/>
          </a:bodyPr>
          <a:lstStyle/>
          <a:p>
            <a:r>
              <a:rPr lang="en-GB" sz="900" dirty="0"/>
              <a:t>https://s-media-cache-ak0.pinimg.com/236x/66/55</a:t>
            </a:r>
          </a:p>
          <a:p>
            <a:r>
              <a:rPr lang="en-GB" sz="900" dirty="0"/>
              <a:t>/0c/66550c61e1c27b2c683ffc1784a14364.jpg</a:t>
            </a:r>
          </a:p>
        </p:txBody>
      </p:sp>
      <p:sp>
        <p:nvSpPr>
          <p:cNvPr id="9" name="Rechteck 8"/>
          <p:cNvSpPr/>
          <p:nvPr/>
        </p:nvSpPr>
        <p:spPr>
          <a:xfrm>
            <a:off x="298818" y="3458357"/>
            <a:ext cx="4655856" cy="230832"/>
          </a:xfrm>
          <a:prstGeom prst="rect">
            <a:avLst/>
          </a:prstGeom>
        </p:spPr>
        <p:txBody>
          <a:bodyPr wrap="square">
            <a:spAutoFit/>
          </a:bodyPr>
          <a:lstStyle/>
          <a:p>
            <a:r>
              <a:rPr lang="en-GB" sz="900" dirty="0"/>
              <a:t>https://i.ytimg.com/vi/z3xdBKtzduA/maxresdefault.jpg</a:t>
            </a:r>
          </a:p>
        </p:txBody>
      </p:sp>
      <p:sp>
        <p:nvSpPr>
          <p:cNvPr id="10" name="Rechteck 9"/>
          <p:cNvSpPr/>
          <p:nvPr/>
        </p:nvSpPr>
        <p:spPr>
          <a:xfrm>
            <a:off x="4762869" y="6259917"/>
            <a:ext cx="2499451" cy="156632"/>
          </a:xfrm>
          <a:prstGeom prst="rect">
            <a:avLst/>
          </a:prstGeom>
        </p:spPr>
        <p:txBody>
          <a:bodyPr wrap="square">
            <a:spAutoFit/>
          </a:bodyPr>
          <a:lstStyle/>
          <a:p>
            <a:r>
              <a:rPr lang="en-GB" sz="900" dirty="0"/>
              <a:t>http://www.babinjo.de/images/kindergeb</a:t>
            </a:r>
          </a:p>
          <a:p>
            <a:r>
              <a:rPr lang="en-GB" sz="900" dirty="0" err="1"/>
              <a:t>urtstag</a:t>
            </a:r>
            <a:r>
              <a:rPr lang="en-GB" sz="900" dirty="0"/>
              <a:t>/</a:t>
            </a:r>
            <a:r>
              <a:rPr lang="en-GB" sz="900" dirty="0" err="1"/>
              <a:t>themen</a:t>
            </a:r>
            <a:r>
              <a:rPr lang="en-GB" sz="900" dirty="0"/>
              <a:t>/guide/papa-schlumpf.jpg</a:t>
            </a:r>
          </a:p>
        </p:txBody>
      </p:sp>
      <p:pic>
        <p:nvPicPr>
          <p:cNvPr id="11" name="Grafik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6216" y="1022978"/>
            <a:ext cx="2247900" cy="3295650"/>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4894" y="3982842"/>
            <a:ext cx="3713692" cy="2088952"/>
          </a:xfrm>
          <a:prstGeom prst="rect">
            <a:avLst/>
          </a:prstGeom>
        </p:spPr>
      </p:pic>
      <p:sp>
        <p:nvSpPr>
          <p:cNvPr id="20" name="Textfeld 19"/>
          <p:cNvSpPr txBox="1"/>
          <p:nvPr/>
        </p:nvSpPr>
        <p:spPr>
          <a:xfrm>
            <a:off x="3851920" y="1929465"/>
            <a:ext cx="2520280" cy="1200329"/>
          </a:xfrm>
          <a:prstGeom prst="rect">
            <a:avLst/>
          </a:prstGeom>
          <a:noFill/>
        </p:spPr>
        <p:txBody>
          <a:bodyPr wrap="square" rtlCol="0">
            <a:spAutoFit/>
          </a:bodyPr>
          <a:lstStyle/>
          <a:p>
            <a:pPr algn="r"/>
            <a:r>
              <a:rPr lang="en-GB" sz="2400" b="1" dirty="0">
                <a:solidFill>
                  <a:srgbClr val="EA4C19"/>
                </a:solidFill>
                <a:latin typeface="Arial Rounded MT Bold" panose="020F0704030504030204" pitchFamily="34" charset="0"/>
                <a:ea typeface="+mj-ea"/>
                <a:cs typeface="+mj-cs"/>
              </a:rPr>
              <a:t>What do they have in common?</a:t>
            </a:r>
            <a:endParaRPr lang="en-GB" sz="2400" b="1" dirty="0">
              <a:solidFill>
                <a:srgbClr val="EA4C19"/>
              </a:solidFill>
              <a:latin typeface="Arial"/>
              <a:ea typeface="+mj-ea"/>
              <a:cs typeface="+mj-cs"/>
            </a:endParaRPr>
          </a:p>
        </p:txBody>
      </p:sp>
    </p:spTree>
    <p:extLst>
      <p:ext uri="{BB962C8B-B14F-4D97-AF65-F5344CB8AC3E}">
        <p14:creationId xmlns:p14="http://schemas.microsoft.com/office/powerpoint/2010/main" val="909478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951111"/>
            <a:ext cx="4032448" cy="461665"/>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ea typeface="+mj-ea"/>
                <a:cs typeface="+mj-cs"/>
              </a:rPr>
              <a:t>In groups of 2-3:</a:t>
            </a:r>
            <a:endParaRPr lang="en-GB" sz="2400" b="1" dirty="0">
              <a:solidFill>
                <a:srgbClr val="EA4C19"/>
              </a:solidFill>
              <a:latin typeface="Arial"/>
              <a:ea typeface="+mj-ea"/>
              <a:cs typeface="+mj-cs"/>
            </a:endParaRPr>
          </a:p>
        </p:txBody>
      </p:sp>
      <p:sp>
        <p:nvSpPr>
          <p:cNvPr id="3" name="Rectangle 2"/>
          <p:cNvSpPr/>
          <p:nvPr/>
        </p:nvSpPr>
        <p:spPr>
          <a:xfrm>
            <a:off x="1907704" y="2348880"/>
            <a:ext cx="5616624" cy="1200329"/>
          </a:xfrm>
          <a:prstGeom prst="rect">
            <a:avLst/>
          </a:prstGeom>
        </p:spPr>
        <p:txBody>
          <a:bodyPr wrap="square">
            <a:spAutoFit/>
          </a:bodyPr>
          <a:lstStyle/>
          <a:p>
            <a:pPr marL="342900" indent="-342900">
              <a:buFont typeface="Arial" panose="020B0604020202020204" pitchFamily="34" charset="0"/>
              <a:buChar char="•"/>
            </a:pPr>
            <a:r>
              <a:rPr lang="en-IE" sz="2400" b="1" dirty="0">
                <a:solidFill>
                  <a:srgbClr val="0071BB"/>
                </a:solidFill>
              </a:rPr>
              <a:t>What is a “mentor” for you?</a:t>
            </a:r>
          </a:p>
          <a:p>
            <a:endParaRPr lang="en-IE" sz="2400" b="1" dirty="0">
              <a:solidFill>
                <a:srgbClr val="0071BB"/>
              </a:solidFill>
            </a:endParaRPr>
          </a:p>
          <a:p>
            <a:pPr marL="342900" indent="-342900">
              <a:buFont typeface="Arial" panose="020B0604020202020204" pitchFamily="34" charset="0"/>
              <a:buChar char="•"/>
            </a:pPr>
            <a:r>
              <a:rPr lang="en-IE" sz="2400" b="1" dirty="0">
                <a:solidFill>
                  <a:srgbClr val="0071BB"/>
                </a:solidFill>
              </a:rPr>
              <a:t>What role does a “mentor” have?</a:t>
            </a:r>
          </a:p>
        </p:txBody>
      </p:sp>
      <p:sp>
        <p:nvSpPr>
          <p:cNvPr id="4" name="Rectangle 2"/>
          <p:cNvSpPr/>
          <p:nvPr/>
        </p:nvSpPr>
        <p:spPr>
          <a:xfrm>
            <a:off x="2060104" y="4293096"/>
            <a:ext cx="5464224" cy="1569660"/>
          </a:xfrm>
          <a:prstGeom prst="rect">
            <a:avLst/>
          </a:prstGeom>
        </p:spPr>
        <p:txBody>
          <a:bodyPr wrap="square">
            <a:spAutoFit/>
          </a:bodyPr>
          <a:lstStyle/>
          <a:p>
            <a:pPr algn="ctr"/>
            <a:r>
              <a:rPr lang="en-IE" sz="2400" b="1" dirty="0"/>
              <a:t>Please note some keywords/ adjectives that describe your understanding of a “mentor” on an A4 sheet of paper.</a:t>
            </a:r>
          </a:p>
        </p:txBody>
      </p:sp>
    </p:spTree>
    <p:extLst>
      <p:ext uri="{BB962C8B-B14F-4D97-AF65-F5344CB8AC3E}">
        <p14:creationId xmlns:p14="http://schemas.microsoft.com/office/powerpoint/2010/main" val="132110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528" y="1268760"/>
            <a:ext cx="7991873" cy="369332"/>
          </a:xfrm>
          <a:prstGeom prst="rect">
            <a:avLst/>
          </a:prstGeom>
          <a:noFill/>
        </p:spPr>
        <p:txBody>
          <a:bodyPr wrap="square" rtlCol="0">
            <a:spAutoFit/>
          </a:bodyPr>
          <a:lstStyle/>
          <a:p>
            <a:r>
              <a:rPr lang="en-GB" dirty="0"/>
              <a:t>Watch this video:</a:t>
            </a:r>
          </a:p>
        </p:txBody>
      </p:sp>
      <p:sp>
        <p:nvSpPr>
          <p:cNvPr id="8" name="Rechteck 7"/>
          <p:cNvSpPr/>
          <p:nvPr/>
        </p:nvSpPr>
        <p:spPr>
          <a:xfrm>
            <a:off x="373469" y="807095"/>
            <a:ext cx="2056973" cy="461665"/>
          </a:xfrm>
          <a:prstGeom prst="rect">
            <a:avLst/>
          </a:prstGeom>
        </p:spPr>
        <p:txBody>
          <a:bodyPr wrap="none">
            <a:spAutoFit/>
          </a:bodyPr>
          <a:lstStyle/>
          <a:p>
            <a:r>
              <a:rPr lang="en-GB" sz="2400" b="1" dirty="0">
                <a:solidFill>
                  <a:srgbClr val="EA4C19"/>
                </a:solidFill>
                <a:latin typeface="Arial Rounded MT Bold" panose="020F0704030504030204" pitchFamily="34" charset="0"/>
              </a:rPr>
              <a:t>2. Mentoring</a:t>
            </a:r>
            <a:endParaRPr lang="en-GB" dirty="0"/>
          </a:p>
        </p:txBody>
      </p:sp>
      <p:pic>
        <p:nvPicPr>
          <p:cNvPr id="6" name="Grafik 5">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1680" y="1916832"/>
            <a:ext cx="5796136" cy="3256828"/>
          </a:xfrm>
          <a:prstGeom prst="rect">
            <a:avLst/>
          </a:prstGeom>
        </p:spPr>
      </p:pic>
      <p:sp>
        <p:nvSpPr>
          <p:cNvPr id="9" name="Rectangle 2"/>
          <p:cNvSpPr/>
          <p:nvPr/>
        </p:nvSpPr>
        <p:spPr>
          <a:xfrm>
            <a:off x="373470" y="5403732"/>
            <a:ext cx="8302986" cy="1015663"/>
          </a:xfrm>
          <a:prstGeom prst="rect">
            <a:avLst/>
          </a:prstGeom>
        </p:spPr>
        <p:txBody>
          <a:bodyPr wrap="square">
            <a:spAutoFit/>
          </a:bodyPr>
          <a:lstStyle/>
          <a:p>
            <a:r>
              <a:rPr lang="en-IE" sz="2000" b="1" dirty="0">
                <a:solidFill>
                  <a:srgbClr val="0071BB"/>
                </a:solidFill>
              </a:rPr>
              <a:t>Do these descriptions of “mentoring” reflect your own experiences and thoughts? Can you draw first conclusions regarding efficient support of exchange students?</a:t>
            </a:r>
          </a:p>
        </p:txBody>
      </p:sp>
      <p:sp>
        <p:nvSpPr>
          <p:cNvPr id="3" name="Textfeld 2"/>
          <p:cNvSpPr txBox="1"/>
          <p:nvPr/>
        </p:nvSpPr>
        <p:spPr>
          <a:xfrm>
            <a:off x="2291617" y="5149175"/>
            <a:ext cx="4733988" cy="276999"/>
          </a:xfrm>
          <a:prstGeom prst="rect">
            <a:avLst/>
          </a:prstGeom>
          <a:noFill/>
        </p:spPr>
        <p:txBody>
          <a:bodyPr wrap="none" rtlCol="0">
            <a:spAutoFit/>
          </a:bodyPr>
          <a:lstStyle/>
          <a:p>
            <a:r>
              <a:rPr lang="de-DE" sz="1200" dirty="0"/>
              <a:t>https://media.heanet.ie/page/b55cf608ec87ad18410f431c6357e4f9</a:t>
            </a:r>
          </a:p>
        </p:txBody>
      </p:sp>
    </p:spTree>
    <p:extLst>
      <p:ext uri="{BB962C8B-B14F-4D97-AF65-F5344CB8AC3E}">
        <p14:creationId xmlns:p14="http://schemas.microsoft.com/office/powerpoint/2010/main" val="1640054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013827"/>
            <a:ext cx="8352928" cy="830997"/>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ea typeface="+mj-ea"/>
                <a:cs typeface="+mj-cs"/>
              </a:rPr>
              <a:t>Please read through the descriptions of mentoring programs at different universities.</a:t>
            </a:r>
            <a:endParaRPr lang="en-GB" sz="2400" b="1" dirty="0">
              <a:solidFill>
                <a:srgbClr val="EA4C19"/>
              </a:solidFill>
              <a:latin typeface="Arial"/>
              <a:ea typeface="+mj-ea"/>
              <a:cs typeface="+mj-cs"/>
            </a:endParaRPr>
          </a:p>
        </p:txBody>
      </p:sp>
      <p:sp>
        <p:nvSpPr>
          <p:cNvPr id="3" name="Rectangle 2"/>
          <p:cNvSpPr/>
          <p:nvPr/>
        </p:nvSpPr>
        <p:spPr>
          <a:xfrm>
            <a:off x="539552" y="2348880"/>
            <a:ext cx="8604448" cy="2616101"/>
          </a:xfrm>
          <a:prstGeom prst="rect">
            <a:avLst/>
          </a:prstGeom>
        </p:spPr>
        <p:txBody>
          <a:bodyPr wrap="square">
            <a:spAutoFit/>
          </a:bodyPr>
          <a:lstStyle/>
          <a:p>
            <a:pPr marL="342900" indent="-342900">
              <a:spcBef>
                <a:spcPts val="600"/>
              </a:spcBef>
              <a:buFont typeface="Arial" panose="020B0604020202020204" pitchFamily="34" charset="0"/>
              <a:buChar char="•"/>
            </a:pPr>
            <a:r>
              <a:rPr lang="en-US" sz="2400" b="1" dirty="0">
                <a:solidFill>
                  <a:srgbClr val="0071BB"/>
                </a:solidFill>
              </a:rPr>
              <a:t>What do you like?</a:t>
            </a:r>
          </a:p>
          <a:p>
            <a:pPr marL="342900" indent="-342900">
              <a:spcBef>
                <a:spcPts val="600"/>
              </a:spcBef>
              <a:buFont typeface="Arial" panose="020B0604020202020204" pitchFamily="34" charset="0"/>
              <a:buChar char="•"/>
            </a:pPr>
            <a:r>
              <a:rPr lang="en-US" sz="2400" b="1" dirty="0">
                <a:solidFill>
                  <a:srgbClr val="0071BB"/>
                </a:solidFill>
              </a:rPr>
              <a:t>What do you not like?</a:t>
            </a:r>
          </a:p>
          <a:p>
            <a:pPr marL="342900" indent="-342900">
              <a:spcBef>
                <a:spcPts val="600"/>
              </a:spcBef>
              <a:buFont typeface="Arial" panose="020B0604020202020204" pitchFamily="34" charset="0"/>
              <a:buChar char="•"/>
            </a:pPr>
            <a:r>
              <a:rPr lang="en-US" sz="2400" b="1" dirty="0">
                <a:solidFill>
                  <a:srgbClr val="0071BB"/>
                </a:solidFill>
              </a:rPr>
              <a:t>What did you like or miss when you were abroad?</a:t>
            </a:r>
          </a:p>
          <a:p>
            <a:pPr marL="342900" indent="-342900">
              <a:spcBef>
                <a:spcPts val="600"/>
              </a:spcBef>
              <a:buFont typeface="Arial" panose="020B0604020202020204" pitchFamily="34" charset="0"/>
              <a:buChar char="•"/>
            </a:pPr>
            <a:r>
              <a:rPr lang="en-US" sz="2400" b="1" dirty="0">
                <a:solidFill>
                  <a:srgbClr val="0071BB"/>
                </a:solidFill>
              </a:rPr>
              <a:t>What would you have appreciated when you were abroad?</a:t>
            </a:r>
          </a:p>
          <a:p>
            <a:pPr marL="342900" indent="-342900">
              <a:spcBef>
                <a:spcPts val="600"/>
              </a:spcBef>
              <a:buFont typeface="Arial" panose="020B0604020202020204" pitchFamily="34" charset="0"/>
              <a:buChar char="•"/>
            </a:pPr>
            <a:r>
              <a:rPr lang="en-US" sz="2400" b="1" dirty="0">
                <a:solidFill>
                  <a:srgbClr val="0071BB"/>
                </a:solidFill>
              </a:rPr>
              <a:t>What would you improve?</a:t>
            </a:r>
            <a:endParaRPr lang="de-DE" sz="2400" b="1" dirty="0">
              <a:solidFill>
                <a:srgbClr val="0071BB"/>
              </a:solidFill>
            </a:endParaRPr>
          </a:p>
        </p:txBody>
      </p:sp>
      <p:sp>
        <p:nvSpPr>
          <p:cNvPr id="4" name="Rectangle 2"/>
          <p:cNvSpPr/>
          <p:nvPr/>
        </p:nvSpPr>
        <p:spPr>
          <a:xfrm>
            <a:off x="404387" y="1815207"/>
            <a:ext cx="5464224" cy="461665"/>
          </a:xfrm>
          <a:prstGeom prst="rect">
            <a:avLst/>
          </a:prstGeom>
        </p:spPr>
        <p:txBody>
          <a:bodyPr wrap="square">
            <a:spAutoFit/>
          </a:bodyPr>
          <a:lstStyle/>
          <a:p>
            <a:r>
              <a:rPr lang="en-IE" sz="2400" b="1" dirty="0"/>
              <a:t>Discuss:</a:t>
            </a:r>
          </a:p>
        </p:txBody>
      </p:sp>
    </p:spTree>
    <p:extLst>
      <p:ext uri="{BB962C8B-B14F-4D97-AF65-F5344CB8AC3E}">
        <p14:creationId xmlns:p14="http://schemas.microsoft.com/office/powerpoint/2010/main" val="3615682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013827"/>
            <a:ext cx="8352928" cy="461665"/>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ea typeface="+mj-ea"/>
                <a:cs typeface="+mj-cs"/>
              </a:rPr>
              <a:t>Make it better!</a:t>
            </a:r>
            <a:endParaRPr lang="en-GB" sz="2400" b="1" dirty="0">
              <a:solidFill>
                <a:srgbClr val="EA4C19"/>
              </a:solidFill>
              <a:latin typeface="Arial"/>
              <a:ea typeface="+mj-ea"/>
              <a:cs typeface="+mj-cs"/>
            </a:endParaRPr>
          </a:p>
        </p:txBody>
      </p:sp>
      <p:sp>
        <p:nvSpPr>
          <p:cNvPr id="3" name="Rectangle 2"/>
          <p:cNvSpPr/>
          <p:nvPr/>
        </p:nvSpPr>
        <p:spPr>
          <a:xfrm>
            <a:off x="539552" y="2348880"/>
            <a:ext cx="8604448" cy="1277273"/>
          </a:xfrm>
          <a:prstGeom prst="rect">
            <a:avLst/>
          </a:prstGeom>
        </p:spPr>
        <p:txBody>
          <a:bodyPr wrap="square">
            <a:spAutoFit/>
          </a:bodyPr>
          <a:lstStyle/>
          <a:p>
            <a:pPr marL="342900" indent="-342900">
              <a:spcBef>
                <a:spcPts val="600"/>
              </a:spcBef>
              <a:buFont typeface="Arial" panose="020B0604020202020204" pitchFamily="34" charset="0"/>
              <a:buChar char="•"/>
            </a:pPr>
            <a:r>
              <a:rPr lang="en-US" sz="2400" b="1" dirty="0">
                <a:solidFill>
                  <a:srgbClr val="0071BB"/>
                </a:solidFill>
              </a:rPr>
              <a:t>What would you like to do as a mentor?</a:t>
            </a:r>
          </a:p>
          <a:p>
            <a:pPr marL="342900" indent="-342900">
              <a:spcBef>
                <a:spcPts val="600"/>
              </a:spcBef>
              <a:buFont typeface="Arial" panose="020B0604020202020204" pitchFamily="34" charset="0"/>
              <a:buChar char="•"/>
            </a:pPr>
            <a:r>
              <a:rPr lang="en-US" sz="2400" b="1" dirty="0">
                <a:solidFill>
                  <a:srgbClr val="0071BB"/>
                </a:solidFill>
              </a:rPr>
              <a:t>What mentoring activities are important, nice and useful?</a:t>
            </a:r>
          </a:p>
        </p:txBody>
      </p:sp>
      <p:sp>
        <p:nvSpPr>
          <p:cNvPr id="4" name="Rectangle 2"/>
          <p:cNvSpPr/>
          <p:nvPr/>
        </p:nvSpPr>
        <p:spPr>
          <a:xfrm>
            <a:off x="404386" y="1815207"/>
            <a:ext cx="8344077" cy="461665"/>
          </a:xfrm>
          <a:prstGeom prst="rect">
            <a:avLst/>
          </a:prstGeom>
        </p:spPr>
        <p:txBody>
          <a:bodyPr wrap="square">
            <a:spAutoFit/>
          </a:bodyPr>
          <a:lstStyle/>
          <a:p>
            <a:r>
              <a:rPr lang="en-IE" sz="2400" b="1" dirty="0">
                <a:solidFill>
                  <a:srgbClr val="4F81BD"/>
                </a:solidFill>
              </a:rPr>
              <a:t>In groups of 3-4: Collect </a:t>
            </a:r>
            <a:r>
              <a:rPr lang="en-US" sz="2400" b="1" dirty="0">
                <a:solidFill>
                  <a:srgbClr val="4F81BD"/>
                </a:solidFill>
              </a:rPr>
              <a:t>ideas for mentoring activities</a:t>
            </a:r>
            <a:endParaRPr lang="en-IE" sz="2400" b="1" dirty="0">
              <a:solidFill>
                <a:srgbClr val="4F81BD"/>
              </a:solidFill>
            </a:endParaRPr>
          </a:p>
        </p:txBody>
      </p:sp>
      <p:sp>
        <p:nvSpPr>
          <p:cNvPr id="5" name="Rectangle 2"/>
          <p:cNvSpPr/>
          <p:nvPr/>
        </p:nvSpPr>
        <p:spPr>
          <a:xfrm>
            <a:off x="454911" y="3933056"/>
            <a:ext cx="8344077" cy="830997"/>
          </a:xfrm>
          <a:prstGeom prst="rect">
            <a:avLst/>
          </a:prstGeom>
        </p:spPr>
        <p:txBody>
          <a:bodyPr wrap="square">
            <a:spAutoFit/>
          </a:bodyPr>
          <a:lstStyle/>
          <a:p>
            <a:pPr>
              <a:spcBef>
                <a:spcPts val="600"/>
              </a:spcBef>
            </a:pPr>
            <a:r>
              <a:rPr lang="en-IE" sz="2400" b="1" dirty="0"/>
              <a:t>Please w</a:t>
            </a:r>
            <a:r>
              <a:rPr lang="en-US" sz="2400" b="1" dirty="0"/>
              <a:t>rite each idea on a facilitation card and pin it to the pin board.</a:t>
            </a:r>
            <a:endParaRPr lang="de-DE" sz="2400" b="1" dirty="0"/>
          </a:p>
        </p:txBody>
      </p:sp>
    </p:spTree>
    <p:extLst>
      <p:ext uri="{BB962C8B-B14F-4D97-AF65-F5344CB8AC3E}">
        <p14:creationId xmlns:p14="http://schemas.microsoft.com/office/powerpoint/2010/main" val="994055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barn(inVertical)">
                                      <p:cBhvr>
                                        <p:cTn id="2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013827"/>
            <a:ext cx="8352928" cy="461665"/>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ea typeface="+mj-ea"/>
                <a:cs typeface="+mj-cs"/>
              </a:rPr>
              <a:t>I have a dream…</a:t>
            </a:r>
            <a:endParaRPr lang="en-GB" sz="2400" b="1" dirty="0">
              <a:solidFill>
                <a:srgbClr val="EA4C19"/>
              </a:solidFill>
              <a:latin typeface="Arial"/>
              <a:ea typeface="+mj-ea"/>
              <a:cs typeface="+mj-cs"/>
            </a:endParaRPr>
          </a:p>
        </p:txBody>
      </p:sp>
      <p:sp>
        <p:nvSpPr>
          <p:cNvPr id="3" name="Rectangle 2"/>
          <p:cNvSpPr/>
          <p:nvPr/>
        </p:nvSpPr>
        <p:spPr>
          <a:xfrm>
            <a:off x="539552" y="2348880"/>
            <a:ext cx="8604448" cy="1277273"/>
          </a:xfrm>
          <a:prstGeom prst="rect">
            <a:avLst/>
          </a:prstGeom>
        </p:spPr>
        <p:txBody>
          <a:bodyPr wrap="square">
            <a:spAutoFit/>
          </a:bodyPr>
          <a:lstStyle/>
          <a:p>
            <a:pPr marL="342900" indent="-342900">
              <a:spcBef>
                <a:spcPts val="600"/>
              </a:spcBef>
              <a:buFont typeface="Arial" panose="020B0604020202020204" pitchFamily="34" charset="0"/>
              <a:buChar char="•"/>
            </a:pPr>
            <a:r>
              <a:rPr lang="en-US" sz="2400" b="1" dirty="0">
                <a:solidFill>
                  <a:srgbClr val="0071BB"/>
                </a:solidFill>
              </a:rPr>
              <a:t>Which activity would you like to implement as a mentor?</a:t>
            </a:r>
          </a:p>
          <a:p>
            <a:pPr marL="342900" indent="-342900">
              <a:spcBef>
                <a:spcPts val="600"/>
              </a:spcBef>
              <a:buFont typeface="Arial" panose="020B0604020202020204" pitchFamily="34" charset="0"/>
              <a:buChar char="•"/>
            </a:pPr>
            <a:r>
              <a:rPr lang="en-US" sz="2400" b="1" dirty="0">
                <a:solidFill>
                  <a:srgbClr val="0071BB"/>
                </a:solidFill>
              </a:rPr>
              <a:t>How would you do that?</a:t>
            </a:r>
          </a:p>
        </p:txBody>
      </p:sp>
      <p:sp>
        <p:nvSpPr>
          <p:cNvPr id="4" name="Rectangle 2"/>
          <p:cNvSpPr/>
          <p:nvPr/>
        </p:nvSpPr>
        <p:spPr>
          <a:xfrm>
            <a:off x="404386" y="1815207"/>
            <a:ext cx="8344077" cy="461665"/>
          </a:xfrm>
          <a:prstGeom prst="rect">
            <a:avLst/>
          </a:prstGeom>
        </p:spPr>
        <p:txBody>
          <a:bodyPr wrap="square">
            <a:spAutoFit/>
          </a:bodyPr>
          <a:lstStyle/>
          <a:p>
            <a:r>
              <a:rPr lang="de-DE" sz="2400" b="1" dirty="0">
                <a:solidFill>
                  <a:srgbClr val="4F81BD"/>
                </a:solidFill>
              </a:rPr>
              <a:t>Develop a course of action.</a:t>
            </a:r>
            <a:endParaRPr lang="en-IE" sz="2400" b="1" dirty="0">
              <a:solidFill>
                <a:srgbClr val="4F81BD"/>
              </a:solidFill>
            </a:endParaRPr>
          </a:p>
        </p:txBody>
      </p:sp>
      <p:sp>
        <p:nvSpPr>
          <p:cNvPr id="5" name="Rectangle 2"/>
          <p:cNvSpPr/>
          <p:nvPr/>
        </p:nvSpPr>
        <p:spPr>
          <a:xfrm>
            <a:off x="454911" y="3933056"/>
            <a:ext cx="8344077" cy="830997"/>
          </a:xfrm>
          <a:prstGeom prst="rect">
            <a:avLst/>
          </a:prstGeom>
        </p:spPr>
        <p:txBody>
          <a:bodyPr wrap="square">
            <a:spAutoFit/>
          </a:bodyPr>
          <a:lstStyle/>
          <a:p>
            <a:pPr>
              <a:spcBef>
                <a:spcPts val="600"/>
              </a:spcBef>
            </a:pPr>
            <a:r>
              <a:rPr lang="de-DE" sz="2400" b="1" dirty="0" err="1"/>
              <a:t>Please</a:t>
            </a:r>
            <a:r>
              <a:rPr lang="de-DE" sz="2400" b="1" dirty="0"/>
              <a:t> </a:t>
            </a:r>
            <a:r>
              <a:rPr lang="de-DE" sz="2400" b="1" dirty="0" err="1"/>
              <a:t>develop</a:t>
            </a:r>
            <a:r>
              <a:rPr lang="de-DE" sz="2400" b="1" dirty="0"/>
              <a:t> an </a:t>
            </a:r>
            <a:r>
              <a:rPr lang="de-DE" sz="2400" b="1" dirty="0" err="1"/>
              <a:t>action</a:t>
            </a:r>
            <a:r>
              <a:rPr lang="de-DE" sz="2400" b="1" dirty="0"/>
              <a:t> plan. Create a </a:t>
            </a:r>
            <a:r>
              <a:rPr lang="de-DE" sz="2400" b="1" dirty="0" err="1"/>
              <a:t>flipchart</a:t>
            </a:r>
            <a:r>
              <a:rPr lang="de-DE" sz="2400" b="1" dirty="0"/>
              <a:t> </a:t>
            </a:r>
            <a:r>
              <a:rPr lang="de-DE" sz="2400" b="1" dirty="0" err="1"/>
              <a:t>with</a:t>
            </a:r>
            <a:r>
              <a:rPr lang="de-DE" sz="2400" b="1" dirty="0"/>
              <a:t> </a:t>
            </a:r>
            <a:r>
              <a:rPr lang="de-DE" sz="2400" b="1" dirty="0" err="1"/>
              <a:t>the</a:t>
            </a:r>
            <a:r>
              <a:rPr lang="de-DE" sz="2400" b="1" dirty="0"/>
              <a:t> </a:t>
            </a:r>
            <a:r>
              <a:rPr lang="de-DE" sz="2400" b="1" dirty="0" err="1"/>
              <a:t>results</a:t>
            </a:r>
            <a:r>
              <a:rPr lang="de-DE" sz="2400" b="1" dirty="0"/>
              <a:t>.</a:t>
            </a:r>
          </a:p>
        </p:txBody>
      </p:sp>
    </p:spTree>
    <p:extLst>
      <p:ext uri="{BB962C8B-B14F-4D97-AF65-F5344CB8AC3E}">
        <p14:creationId xmlns:p14="http://schemas.microsoft.com/office/powerpoint/2010/main" val="1644180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ipe(down)">
                                      <p:cBhvr>
                                        <p:cTn id="1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013827"/>
            <a:ext cx="8352928" cy="461665"/>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ea typeface="+mj-ea"/>
                <a:cs typeface="+mj-cs"/>
              </a:rPr>
              <a:t>Make your dream come true!</a:t>
            </a:r>
            <a:endParaRPr lang="en-GB" sz="2400" b="1" dirty="0">
              <a:solidFill>
                <a:srgbClr val="EA4C19"/>
              </a:solidFill>
              <a:latin typeface="Arial"/>
              <a:ea typeface="+mj-ea"/>
              <a:cs typeface="+mj-cs"/>
            </a:endParaRPr>
          </a:p>
        </p:txBody>
      </p:sp>
      <p:sp>
        <p:nvSpPr>
          <p:cNvPr id="3" name="Rectangle 2"/>
          <p:cNvSpPr/>
          <p:nvPr/>
        </p:nvSpPr>
        <p:spPr>
          <a:xfrm>
            <a:off x="539552" y="2090465"/>
            <a:ext cx="8208912" cy="3431709"/>
          </a:xfrm>
          <a:prstGeom prst="rect">
            <a:avLst/>
          </a:prstGeom>
        </p:spPr>
        <p:txBody>
          <a:bodyPr wrap="square">
            <a:spAutoFit/>
          </a:bodyPr>
          <a:lstStyle/>
          <a:p>
            <a:pPr marL="342900" indent="-342900">
              <a:spcBef>
                <a:spcPts val="600"/>
              </a:spcBef>
              <a:buFont typeface="Arial" panose="020B0604020202020204" pitchFamily="34" charset="0"/>
              <a:buChar char="•"/>
            </a:pPr>
            <a:r>
              <a:rPr lang="en-US" sz="2400" b="1" dirty="0">
                <a:solidFill>
                  <a:srgbClr val="0071BB"/>
                </a:solidFill>
              </a:rPr>
              <a:t>How could you implement this idea on your campus?</a:t>
            </a:r>
          </a:p>
          <a:p>
            <a:pPr marL="342900" indent="-342900">
              <a:spcBef>
                <a:spcPts val="600"/>
              </a:spcBef>
              <a:buFont typeface="Arial" panose="020B0604020202020204" pitchFamily="34" charset="0"/>
              <a:buChar char="•"/>
            </a:pPr>
            <a:r>
              <a:rPr lang="en-US" sz="2400" b="1" dirty="0">
                <a:solidFill>
                  <a:srgbClr val="0071BB"/>
                </a:solidFill>
              </a:rPr>
              <a:t>What do you need to for that?</a:t>
            </a:r>
          </a:p>
          <a:p>
            <a:pPr marL="342900" indent="-342900">
              <a:spcBef>
                <a:spcPts val="600"/>
              </a:spcBef>
              <a:buFont typeface="Arial" panose="020B0604020202020204" pitchFamily="34" charset="0"/>
              <a:buChar char="•"/>
            </a:pPr>
            <a:r>
              <a:rPr lang="en-US" sz="2400" b="1" dirty="0">
                <a:solidFill>
                  <a:srgbClr val="0071BB"/>
                </a:solidFill>
              </a:rPr>
              <a:t>What material do you need?</a:t>
            </a:r>
          </a:p>
          <a:p>
            <a:pPr marL="342900" indent="-342900">
              <a:spcBef>
                <a:spcPts val="600"/>
              </a:spcBef>
              <a:buFont typeface="Arial" panose="020B0604020202020204" pitchFamily="34" charset="0"/>
              <a:buChar char="•"/>
            </a:pPr>
            <a:r>
              <a:rPr lang="en-US" sz="2400" b="1" dirty="0">
                <a:solidFill>
                  <a:srgbClr val="0071BB"/>
                </a:solidFill>
              </a:rPr>
              <a:t>Who do you have to contact?</a:t>
            </a:r>
          </a:p>
          <a:p>
            <a:pPr marL="342900" indent="-342900">
              <a:spcBef>
                <a:spcPts val="600"/>
              </a:spcBef>
              <a:buFont typeface="Arial" panose="020B0604020202020204" pitchFamily="34" charset="0"/>
              <a:buChar char="•"/>
            </a:pPr>
            <a:r>
              <a:rPr lang="en-US" sz="2400" b="1" dirty="0">
                <a:solidFill>
                  <a:srgbClr val="0071BB"/>
                </a:solidFill>
              </a:rPr>
              <a:t>How do you reach your target group?</a:t>
            </a:r>
          </a:p>
          <a:p>
            <a:pPr marL="342900" indent="-342900">
              <a:spcBef>
                <a:spcPts val="600"/>
              </a:spcBef>
              <a:buFont typeface="Arial" panose="020B0604020202020204" pitchFamily="34" charset="0"/>
              <a:buChar char="•"/>
            </a:pPr>
            <a:r>
              <a:rPr lang="en-US" sz="2400" b="1" dirty="0">
                <a:solidFill>
                  <a:srgbClr val="0071BB"/>
                </a:solidFill>
              </a:rPr>
              <a:t>How do you communicate the activity to a broader audience?</a:t>
            </a:r>
          </a:p>
        </p:txBody>
      </p:sp>
      <p:sp>
        <p:nvSpPr>
          <p:cNvPr id="4" name="Rectangle 2"/>
          <p:cNvSpPr/>
          <p:nvPr/>
        </p:nvSpPr>
        <p:spPr>
          <a:xfrm>
            <a:off x="404386" y="1556792"/>
            <a:ext cx="8344077" cy="461665"/>
          </a:xfrm>
          <a:prstGeom prst="rect">
            <a:avLst/>
          </a:prstGeom>
        </p:spPr>
        <p:txBody>
          <a:bodyPr wrap="square">
            <a:spAutoFit/>
          </a:bodyPr>
          <a:lstStyle/>
          <a:p>
            <a:r>
              <a:rPr lang="de-DE" sz="2400" b="1" dirty="0"/>
              <a:t>Develop your action plan for your own university:</a:t>
            </a:r>
            <a:endParaRPr lang="en-IE" sz="2400" b="1" dirty="0"/>
          </a:p>
        </p:txBody>
      </p:sp>
    </p:spTree>
    <p:extLst>
      <p:ext uri="{BB962C8B-B14F-4D97-AF65-F5344CB8AC3E}">
        <p14:creationId xmlns:p14="http://schemas.microsoft.com/office/powerpoint/2010/main" val="195679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013827"/>
            <a:ext cx="8352928" cy="461665"/>
          </a:xfrm>
          <a:prstGeom prst="rect">
            <a:avLst/>
          </a:prstGeom>
          <a:noFill/>
        </p:spPr>
        <p:txBody>
          <a:bodyPr wrap="square" rtlCol="0">
            <a:spAutoFit/>
          </a:bodyPr>
          <a:lstStyle/>
          <a:p>
            <a:r>
              <a:rPr lang="en-GB" sz="2400" b="1" dirty="0">
                <a:solidFill>
                  <a:srgbClr val="EA4C19"/>
                </a:solidFill>
                <a:latin typeface="Arial Rounded MT Bold" panose="020F0704030504030204" pitchFamily="34" charset="0"/>
                <a:ea typeface="+mj-ea"/>
                <a:cs typeface="+mj-cs"/>
              </a:rPr>
              <a:t>Evaluation</a:t>
            </a:r>
            <a:endParaRPr lang="en-GB" sz="2400" b="1" dirty="0">
              <a:solidFill>
                <a:srgbClr val="EA4C19"/>
              </a:solidFill>
              <a:latin typeface="Arial"/>
              <a:ea typeface="+mj-ea"/>
              <a:cs typeface="+mj-cs"/>
            </a:endParaRPr>
          </a:p>
        </p:txBody>
      </p:sp>
      <p:sp>
        <p:nvSpPr>
          <p:cNvPr id="3" name="Rectangle 2"/>
          <p:cNvSpPr/>
          <p:nvPr/>
        </p:nvSpPr>
        <p:spPr>
          <a:xfrm>
            <a:off x="527677" y="2738537"/>
            <a:ext cx="8208912" cy="1200329"/>
          </a:xfrm>
          <a:prstGeom prst="rect">
            <a:avLst/>
          </a:prstGeom>
        </p:spPr>
        <p:txBody>
          <a:bodyPr wrap="square">
            <a:spAutoFit/>
          </a:bodyPr>
          <a:lstStyle/>
          <a:p>
            <a:pPr>
              <a:spcBef>
                <a:spcPts val="600"/>
              </a:spcBef>
            </a:pPr>
            <a:r>
              <a:rPr lang="en-US" sz="2400" b="1" dirty="0">
                <a:solidFill>
                  <a:srgbClr val="0071BB"/>
                </a:solidFill>
              </a:rPr>
              <a:t>The 72-hour rule says that 99% of all plans and intents that you don’t start realizing within 72 hours will never be put into practice.</a:t>
            </a:r>
          </a:p>
        </p:txBody>
      </p:sp>
      <p:sp>
        <p:nvSpPr>
          <p:cNvPr id="4" name="Rectangle 2"/>
          <p:cNvSpPr/>
          <p:nvPr/>
        </p:nvSpPr>
        <p:spPr>
          <a:xfrm>
            <a:off x="404386" y="1988840"/>
            <a:ext cx="8344077" cy="461665"/>
          </a:xfrm>
          <a:prstGeom prst="rect">
            <a:avLst/>
          </a:prstGeom>
        </p:spPr>
        <p:txBody>
          <a:bodyPr wrap="square">
            <a:spAutoFit/>
          </a:bodyPr>
          <a:lstStyle/>
          <a:p>
            <a:r>
              <a:rPr lang="de-DE" sz="2400" b="1" dirty="0">
                <a:solidFill>
                  <a:srgbClr val="4F81BD"/>
                </a:solidFill>
              </a:rPr>
              <a:t>72-hour </a:t>
            </a:r>
            <a:r>
              <a:rPr lang="de-DE" sz="2400" b="1" dirty="0" err="1">
                <a:solidFill>
                  <a:srgbClr val="4F81BD"/>
                </a:solidFill>
              </a:rPr>
              <a:t>rule</a:t>
            </a:r>
            <a:endParaRPr lang="en-IE" sz="2400" b="1" dirty="0">
              <a:solidFill>
                <a:srgbClr val="4F81BD"/>
              </a:solidFill>
            </a:endParaRPr>
          </a:p>
        </p:txBody>
      </p:sp>
      <p:sp>
        <p:nvSpPr>
          <p:cNvPr id="9" name="Rechteck 8"/>
          <p:cNvSpPr/>
          <p:nvPr/>
        </p:nvSpPr>
        <p:spPr>
          <a:xfrm>
            <a:off x="6228563" y="3670793"/>
            <a:ext cx="2412268" cy="173428"/>
          </a:xfrm>
          <a:prstGeom prst="rect">
            <a:avLst/>
          </a:prstGeom>
        </p:spPr>
        <p:txBody>
          <a:bodyPr wrap="square">
            <a:spAutoFit/>
          </a:bodyPr>
          <a:lstStyle/>
          <a:p>
            <a:r>
              <a:rPr lang="en-GB" sz="900" dirty="0"/>
              <a:t>http://www.hochstadt.com/the-72-hour-rule</a:t>
            </a:r>
          </a:p>
        </p:txBody>
      </p:sp>
    </p:spTree>
    <p:extLst>
      <p:ext uri="{BB962C8B-B14F-4D97-AF65-F5344CB8AC3E}">
        <p14:creationId xmlns:p14="http://schemas.microsoft.com/office/powerpoint/2010/main" val="272873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theme/theme1.xml><?xml version="1.0" encoding="utf-8"?>
<a:theme xmlns:a="http://schemas.openxmlformats.org/drawingml/2006/main" name="template_slides_f2f">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template_slides_f2f</Template>
  <TotalTime>0</TotalTime>
  <Words>945</Words>
  <Application>Microsoft Office PowerPoint</Application>
  <PresentationFormat>Bildschirmpräsentation (4:3)</PresentationFormat>
  <Paragraphs>78</Paragraphs>
  <Slides>11</Slides>
  <Notes>2</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template_slides_f2f</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Francisco Javier Montiel Alafont</dc:creator>
  <cp:lastModifiedBy>Fridolin Weiner</cp:lastModifiedBy>
  <cp:revision>114</cp:revision>
  <dcterms:created xsi:type="dcterms:W3CDTF">2017-11-23T15:00:02Z</dcterms:created>
  <dcterms:modified xsi:type="dcterms:W3CDTF">2018-08-30T20:01:52Z</dcterms:modified>
</cp:coreProperties>
</file>